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256" r:id="rId2"/>
    <p:sldId id="282" r:id="rId3"/>
    <p:sldId id="301" r:id="rId4"/>
    <p:sldId id="302" r:id="rId5"/>
    <p:sldId id="303" r:id="rId6"/>
    <p:sldId id="304" r:id="rId7"/>
    <p:sldId id="292" r:id="rId8"/>
    <p:sldId id="293" r:id="rId9"/>
    <p:sldId id="294" r:id="rId10"/>
    <p:sldId id="295" r:id="rId11"/>
    <p:sldId id="300" r:id="rId12"/>
    <p:sldId id="296" r:id="rId13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CE70"/>
    <a:srgbClr val="6FCCA0"/>
    <a:srgbClr val="0AA4AF"/>
    <a:srgbClr val="666666"/>
    <a:srgbClr val="B2D98F"/>
    <a:srgbClr val="44C3AA"/>
    <a:srgbClr val="888888"/>
    <a:srgbClr val="45B3C5"/>
    <a:srgbClr val="26BEB5"/>
    <a:srgbClr val="E9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4" d="100"/>
          <a:sy n="64" d="100"/>
        </p:scale>
        <p:origin x="7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EL-PC\Desktop\&#1578;&#1602;&#1585;&#1610;&#1585;%20&#1588;&#1575;&#1605;&#1604;%20&#1593;&#1606;%20&#1575;&#1604;&#1606;&#1587;&#1576;%20&#1608;&#1575;&#1604;&#1575;&#1585;&#1602;&#1575;&#1605;%202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pattFill prst="narHorz">
              <a:fgClr>
                <a:schemeClr val="accent6">
                  <a:shade val="76000"/>
                </a:schemeClr>
              </a:fgClr>
              <a:bgClr>
                <a:schemeClr val="accent6">
                  <a:shade val="76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>
                  <a:shade val="76000"/>
                </a:schemeClr>
              </a:innerShdw>
            </a:effectLst>
          </c:spPr>
          <c:invertIfNegative val="0"/>
          <c:dLbls>
            <c:dLbl>
              <c:idx val="0"/>
              <c:layout>
                <c:manualLayout>
                  <c:x val="2.8300404868144294E-2"/>
                  <c:y val="-1.773878475730700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5F-4FCC-85C7-DA49D2C9C7A2}"/>
                </c:ext>
              </c:extLst>
            </c:dLbl>
            <c:dLbl>
              <c:idx val="1"/>
              <c:layout>
                <c:manualLayout>
                  <c:x val="3.914140846026444E-2"/>
                  <c:y val="-1.403311428231268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5F-4FCC-85C7-DA49D2C9C7A2}"/>
                </c:ext>
              </c:extLst>
            </c:dLbl>
            <c:dLbl>
              <c:idx val="2"/>
              <c:layout>
                <c:manualLayout>
                  <c:x val="3.5353535353535352E-2"/>
                  <c:y val="-6.314127861089302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25F-4FCC-85C7-DA49D2C9C7A2}"/>
                </c:ext>
              </c:extLst>
            </c:dLbl>
            <c:dLbl>
              <c:idx val="3"/>
              <c:layout>
                <c:manualLayout>
                  <c:x val="4.0404040404040359E-2"/>
                  <c:y val="-1.894238358326756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5F-4FCC-85C7-DA49D2C9C7A2}"/>
                </c:ext>
              </c:extLst>
            </c:dLbl>
            <c:dLbl>
              <c:idx val="4"/>
              <c:layout>
                <c:manualLayout>
                  <c:x val="4.0404040404040407E-2"/>
                  <c:y val="-2.841357537490145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25F-4FCC-85C7-DA49D2C9C7A2}"/>
                </c:ext>
              </c:extLst>
            </c:dLbl>
            <c:dLbl>
              <c:idx val="5"/>
              <c:layout>
                <c:manualLayout>
                  <c:x val="4.040404040404031E-2"/>
                  <c:y val="-2.525651144435674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25F-4FCC-85C7-DA49D2C9C7A2}"/>
                </c:ext>
              </c:extLst>
            </c:dLbl>
            <c:dLbl>
              <c:idx val="6"/>
              <c:layout>
                <c:manualLayout>
                  <c:x val="4.0404040404040407E-2"/>
                  <c:y val="-3.472770323599053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25F-4FCC-85C7-DA49D2C9C7A2}"/>
                </c:ext>
              </c:extLst>
            </c:dLbl>
            <c:dLbl>
              <c:idx val="7"/>
              <c:layout>
                <c:manualLayout>
                  <c:x val="3.6616161616161526E-2"/>
                  <c:y val="-2.841357537490145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25F-4FCC-85C7-DA49D2C9C7A2}"/>
                </c:ext>
              </c:extLst>
            </c:dLbl>
            <c:dLbl>
              <c:idx val="8"/>
              <c:layout>
                <c:manualLayout>
                  <c:x val="4.8979950744938772E-2"/>
                  <c:y val="-2.455794999404710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25F-4FCC-85C7-DA49D2C9C7A2}"/>
                </c:ext>
              </c:extLst>
            </c:dLbl>
            <c:dLbl>
              <c:idx val="9"/>
              <c:layout>
                <c:manualLayout>
                  <c:x val="3.4708263930260434E-2"/>
                  <c:y val="-3.43763455257027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25F-4FCC-85C7-DA49D2C9C7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'مقارنات الارقام '!$C$2:$L$2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التراكمي</c:v>
                </c:pt>
              </c:strCache>
            </c:strRef>
          </c:cat>
          <c:val>
            <c:numRef>
              <c:f>'مقارنات الارقام '!$C$5:$L$5</c:f>
              <c:numCache>
                <c:formatCode>#,##0</c:formatCode>
                <c:ptCount val="10"/>
                <c:pt idx="0">
                  <c:v>665</c:v>
                </c:pt>
                <c:pt idx="1">
                  <c:v>5510</c:v>
                </c:pt>
                <c:pt idx="2">
                  <c:v>7112</c:v>
                </c:pt>
                <c:pt idx="3">
                  <c:v>10767</c:v>
                </c:pt>
                <c:pt idx="4">
                  <c:v>13417</c:v>
                </c:pt>
                <c:pt idx="5">
                  <c:v>14426</c:v>
                </c:pt>
                <c:pt idx="6">
                  <c:v>15241</c:v>
                </c:pt>
                <c:pt idx="7">
                  <c:v>16821</c:v>
                </c:pt>
                <c:pt idx="8">
                  <c:v>20844</c:v>
                </c:pt>
                <c:pt idx="9">
                  <c:v>104803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25F-4FCC-85C7-DA49D2C9C7A2}"/>
            </c:ext>
          </c:extLst>
        </c:ser>
        <c:ser>
          <c:idx val="1"/>
          <c:order val="1"/>
          <c:spPr>
            <a:pattFill prst="narHorz">
              <a:fgClr>
                <a:schemeClr val="accent6">
                  <a:tint val="77000"/>
                </a:schemeClr>
              </a:fgClr>
              <a:bgClr>
                <a:schemeClr val="accent6">
                  <a:tint val="77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>
                  <a:tint val="77000"/>
                </a:schemeClr>
              </a:inn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5.68271507498026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25F-4FCC-85C7-DA49D2C9C7A2}"/>
                </c:ext>
              </c:extLst>
            </c:dLbl>
            <c:dLbl>
              <c:idx val="1"/>
              <c:layout>
                <c:manualLayout>
                  <c:x val="-2.5252525252525485E-3"/>
                  <c:y val="-5.68271507498025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25F-4FCC-85C7-DA49D2C9C7A2}"/>
                </c:ext>
              </c:extLst>
            </c:dLbl>
            <c:dLbl>
              <c:idx val="2"/>
              <c:layout>
                <c:manualLayout>
                  <c:x val="-1.2626262626262627E-3"/>
                  <c:y val="-5.998421468034727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25F-4FCC-85C7-DA49D2C9C7A2}"/>
                </c:ext>
              </c:extLst>
            </c:dLbl>
            <c:dLbl>
              <c:idx val="3"/>
              <c:layout>
                <c:manualLayout>
                  <c:x val="2.5252525252524791E-3"/>
                  <c:y val="-5.051302288871349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25F-4FCC-85C7-DA49D2C9C7A2}"/>
                </c:ext>
              </c:extLst>
            </c:dLbl>
            <c:dLbl>
              <c:idx val="4"/>
              <c:layout>
                <c:manualLayout>
                  <c:x val="2.5252525252525255E-3"/>
                  <c:y val="-5.68271507498026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25F-4FCC-85C7-DA49D2C9C7A2}"/>
                </c:ext>
              </c:extLst>
            </c:dLbl>
            <c:dLbl>
              <c:idx val="5"/>
              <c:layout>
                <c:manualLayout>
                  <c:x val="-9.2591522967418133E-17"/>
                  <c:y val="-7.892659826361483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25F-4FCC-85C7-DA49D2C9C7A2}"/>
                </c:ext>
              </c:extLst>
            </c:dLbl>
            <c:dLbl>
              <c:idx val="6"/>
              <c:layout>
                <c:manualLayout>
                  <c:x val="-7.575757575757576E-3"/>
                  <c:y val="-7.576953433307025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25F-4FCC-85C7-DA49D2C9C7A2}"/>
                </c:ext>
              </c:extLst>
            </c:dLbl>
            <c:dLbl>
              <c:idx val="7"/>
              <c:layout>
                <c:manualLayout>
                  <c:x val="-2.5252525252526178E-3"/>
                  <c:y val="-8.524072612470402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25F-4FCC-85C7-DA49D2C9C7A2}"/>
                </c:ext>
              </c:extLst>
            </c:dLbl>
            <c:dLbl>
              <c:idx val="8"/>
              <c:layout>
                <c:manualLayout>
                  <c:x val="-6.3131313131314058E-3"/>
                  <c:y val="-0.1610102604577742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25F-4FCC-85C7-DA49D2C9C7A2}"/>
                </c:ext>
              </c:extLst>
            </c:dLbl>
            <c:dLbl>
              <c:idx val="9"/>
              <c:layout>
                <c:manualLayout>
                  <c:x val="-6.313131313131313E-3"/>
                  <c:y val="-0.4230465666929755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25F-4FCC-85C7-DA49D2C9C7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'مقارنات الارقام '!$C$2:$L$2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التراكمي</c:v>
                </c:pt>
              </c:strCache>
            </c:strRef>
          </c:cat>
          <c:val>
            <c:numRef>
              <c:f>'مقارنات الارقام '!$C$22:$L$22</c:f>
              <c:numCache>
                <c:formatCode>#,##0</c:formatCode>
                <c:ptCount val="10"/>
                <c:pt idx="0">
                  <c:v>1995000</c:v>
                </c:pt>
                <c:pt idx="1">
                  <c:v>17138400</c:v>
                </c:pt>
                <c:pt idx="2">
                  <c:v>25537200</c:v>
                </c:pt>
                <c:pt idx="3">
                  <c:v>42285000</c:v>
                </c:pt>
                <c:pt idx="4">
                  <c:v>66587100</c:v>
                </c:pt>
                <c:pt idx="5">
                  <c:v>106976800</c:v>
                </c:pt>
                <c:pt idx="6">
                  <c:v>119046868</c:v>
                </c:pt>
                <c:pt idx="7">
                  <c:v>143405300</c:v>
                </c:pt>
                <c:pt idx="8">
                  <c:v>286537600</c:v>
                </c:pt>
                <c:pt idx="9">
                  <c:v>809509268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F25F-4FCC-85C7-DA49D2C9C7A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10876016"/>
        <c:axId val="710880720"/>
      </c:barChart>
      <c:catAx>
        <c:axId val="710876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0880720"/>
        <c:crosses val="autoZero"/>
        <c:auto val="1"/>
        <c:lblAlgn val="ctr"/>
        <c:lblOffset val="100"/>
        <c:noMultiLvlLbl val="0"/>
      </c:catAx>
      <c:valAx>
        <c:axId val="710880720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0876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noFill/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947757027206974E-2"/>
          <c:y val="3.4801814894804425E-2"/>
          <c:w val="0.91218848641025674"/>
          <c:h val="0.88400805451988884"/>
        </c:manualLayout>
      </c:layout>
      <c:lineChart>
        <c:grouping val="stacked"/>
        <c:varyColors val="0"/>
        <c:ser>
          <c:idx val="0"/>
          <c:order val="0"/>
          <c:tx>
            <c:strRef>
              <c:f>ورقة1!$B$1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6">
                  <a:tint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3795634843804453E-2"/>
                  <c:y val="-3.3939085132320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54-4BDC-B716-9F4E4D59F4AA}"/>
                </c:ext>
              </c:extLst>
            </c:dLbl>
            <c:dLbl>
              <c:idx val="1"/>
              <c:layout>
                <c:manualLayout>
                  <c:x val="-3.4900264437579868E-2"/>
                  <c:y val="4.2423856415400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54-4BDC-B716-9F4E4D59F4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ورقة1!$A$2:$A$11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ورقة1!$B$2:$B$11</c:f>
              <c:numCache>
                <c:formatCode>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0.05</c:v>
                </c:pt>
                <c:pt idx="3">
                  <c:v>0.08</c:v>
                </c:pt>
                <c:pt idx="4">
                  <c:v>0.14000000000000001</c:v>
                </c:pt>
                <c:pt idx="5">
                  <c:v>0.31</c:v>
                </c:pt>
                <c:pt idx="6">
                  <c:v>0.36</c:v>
                </c:pt>
                <c:pt idx="7">
                  <c:v>0.59</c:v>
                </c:pt>
                <c:pt idx="8">
                  <c:v>0.86</c:v>
                </c:pt>
                <c:pt idx="9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CC54-4BDC-B716-9F4E4D59F4AA}"/>
            </c:ext>
          </c:extLst>
        </c:ser>
        <c:ser>
          <c:idx val="1"/>
          <c:order val="1"/>
          <c:tx>
            <c:strRef>
              <c:f>ورقة1!#REF!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ورقة1!$A$2:$A$11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ورقة1!#REF!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CC54-4BDC-B716-9F4E4D59F4AA}"/>
            </c:ext>
          </c:extLst>
        </c:ser>
        <c:ser>
          <c:idx val="2"/>
          <c:order val="2"/>
          <c:tx>
            <c:strRef>
              <c:f>ورقة1!#REF!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6">
                  <a:shade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ورقة1!$A$2:$A$11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ورقة1!#REF!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CC54-4BDC-B716-9F4E4D59F4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589337328"/>
        <c:axId val="-589334608"/>
      </c:lineChart>
      <c:catAx>
        <c:axId val="-5893373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89334608"/>
        <c:crosses val="autoZero"/>
        <c:auto val="1"/>
        <c:lblAlgn val="ctr"/>
        <c:lblOffset val="100"/>
        <c:noMultiLvlLbl val="0"/>
      </c:catAx>
      <c:valAx>
        <c:axId val="-589334608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89337328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907EB915-FBD0-4EC7-B8D4-A7FB19631CEB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D2E560DB-03A9-4A73-B92D-BED43D33C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72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73D8CCF-58E0-43F2-B435-A267E06E8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2C6D4B2-8DC6-424F-BF52-31F8AA852E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9931F0C-BA4C-4697-BED9-D2D40DC20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AD988-42A1-4C83-943C-F9637957AF12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0AD3BAB-7D4F-4C0A-91C6-FE08E42CA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7CC906A-2A05-44AA-840B-DB3D12031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68F-88D8-4EE1-9CCF-901D4A4BB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46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995D6E-9788-43D9-BE87-DAEC3DC69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DDFF701-7DD3-4B65-90B8-3542DC77CC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34552F3-7EEF-46AA-B4E7-C6A730FA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AD988-42A1-4C83-943C-F9637957AF12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8E8D48F-2AB9-40E2-9B5A-579B46DBF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D292573-541C-4B13-AA46-2CC85423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68F-88D8-4EE1-9CCF-901D4A4BB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3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CF3D25D-D953-45F3-A1AA-EC9023AF1A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F33AF02-BD10-4E3B-83A7-F3CC785C09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32F57B6-AFAE-4BF5-9382-BB3DC1A1B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AD988-42A1-4C83-943C-F9637957AF12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9B2DC82-9D36-49D6-82EE-EF302942F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F6681C8-02BE-457C-8549-3653DAB20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68F-88D8-4EE1-9CCF-901D4A4BB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4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DE2236A-5A1D-472A-A40A-B19DD0BDD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DF9B169-4217-4908-BF4F-FA1E9F6AD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1CA342A-2CB4-45A9-8679-927E19E3F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AD988-42A1-4C83-943C-F9637957AF12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FE06FB2-A73D-4EB2-9ED4-40274DCD5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A2D4917-3549-40D3-B31A-64E696744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68F-88D8-4EE1-9CCF-901D4A4BB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54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C07746-2DFD-401B-A678-1F496C149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069F413-11C7-4CEA-9A8F-BFB83DDD8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08EAD84-2735-4E31-990C-B2C76D270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AD988-42A1-4C83-943C-F9637957AF12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207D6BE-EBC1-4975-BA13-AD36C87DD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ED55519-11EE-4B5D-A30C-4BCB5244E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68F-88D8-4EE1-9CCF-901D4A4BB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61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AB30D50-5364-4796-A5AB-1725DD282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1BA80A1-33B1-4F25-9E32-1AF590E91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6047531-2ED9-49AA-8273-ABF142741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CB5E6BC-DB18-4CC3-8920-3C5C6CAC0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AD988-42A1-4C83-943C-F9637957AF12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33097A6-8072-41FC-9346-D8934532B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C739FC6-D7AC-4BEF-A9FF-23760D4DC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68F-88D8-4EE1-9CCF-901D4A4BB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55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7974A2-514E-4EC9-8AC2-01335CA63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970FE1B-7371-42A6-8C4C-1DBA40897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E85C228-9CCF-4A6E-96A9-53AAB1A1F7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2E3F529-9DBB-4280-B3A9-78C9BA324F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97E31EC-D34E-4091-AEC9-7724DF5CE1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1EB46C74-A3A0-4FD5-9530-2351F7894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AD988-42A1-4C83-943C-F9637957AF12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7B1FD242-20CD-43ED-B89C-4C9C70DF9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C71EE3B4-6CFE-406C-9578-8DE5DCC7E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68F-88D8-4EE1-9CCF-901D4A4BB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9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7B3F9E1-EBD8-480C-B80D-497D11A0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62F4286-CE85-4C80-87AD-F2844B794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AD988-42A1-4C83-943C-F9637957AF12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606A274-F6C7-42B1-8FE9-7F766D30D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670F029-B51C-4C87-9D8E-42933ECC4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68F-88D8-4EE1-9CCF-901D4A4BB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84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0F97629-EF7E-48E3-8C06-BEC642FA3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AD988-42A1-4C83-943C-F9637957AF12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1001A92D-461A-46D4-A4BD-CB14C5B51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B957919-CCA4-42C2-A4A5-A40387C53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68F-88D8-4EE1-9CCF-901D4A4BB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50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7D0A5A-1153-4B3C-94F0-81C61402E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8AFFCF0-B853-406E-9719-61C1291F2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E43BACF-516E-4656-A6E4-F163A8FDA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A7A263F-6006-4C80-9747-3880C2DC6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AD988-42A1-4C83-943C-F9637957AF12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9441851-E871-429F-BF47-5A78B4CE9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758F6F3-7209-443F-B611-EECEAF345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68F-88D8-4EE1-9CCF-901D4A4BB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65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2E2945A-D56E-4FED-AB56-817901125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4726959F-4167-450C-9416-5C1869DFC1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A19705E-3139-4261-A98D-F3F0F038D6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B3456C5-D96E-4F99-A558-43B77B546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AD988-42A1-4C83-943C-F9637957AF12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151BBF1-2509-4545-A9E1-76AB7B8B5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B4A7877-1FF9-4B2F-8BCC-766BF907D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F68F-88D8-4EE1-9CCF-901D4A4BB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53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1A45D6A4-5D35-4DD6-86FA-72782A313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52482C4-880D-4FFF-A60E-DD0742574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3DBD3E0-3DAE-40EC-AFC4-36BF65AC56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AD988-42A1-4C83-943C-F9637957AF12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1929C75-0317-45F4-8D8F-87FCB9AC6B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DC3E59E-1C3A-4E40-91D3-963106E4D9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4F68F-88D8-4EE1-9CCF-901D4A4BB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81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>
            <a:extLst>
              <a:ext uri="{FF2B5EF4-FFF2-40B4-BE49-F238E27FC236}">
                <a16:creationId xmlns:a16="http://schemas.microsoft.com/office/drawing/2014/main" id="{F4089120-58A3-4B89-AB21-E5340195A7E1}"/>
              </a:ext>
            </a:extLst>
          </p:cNvPr>
          <p:cNvSpPr txBox="1">
            <a:spLocks/>
          </p:cNvSpPr>
          <p:nvPr/>
        </p:nvSpPr>
        <p:spPr>
          <a:xfrm>
            <a:off x="5711748" y="2776050"/>
            <a:ext cx="5769709" cy="1305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ar-SA" sz="3600" b="1" dirty="0">
                <a:solidFill>
                  <a:schemeClr val="bg1"/>
                </a:solidFill>
                <a:latin typeface="ae_Cortoba" panose="02060603050605020204" pitchFamily="18" charset="-78"/>
              </a:rPr>
              <a:t>النموذج الاجتماعي </a:t>
            </a:r>
          </a:p>
          <a:p>
            <a:pPr>
              <a:lnSpc>
                <a:spcPct val="100000"/>
              </a:lnSpc>
            </a:pPr>
            <a:r>
              <a:rPr lang="ar-SA" sz="3600" b="1" dirty="0">
                <a:solidFill>
                  <a:schemeClr val="bg1"/>
                </a:solidFill>
                <a:latin typeface="ae_Cortoba" panose="02060603050605020204" pitchFamily="18" charset="-78"/>
              </a:rPr>
              <a:t>للتمويل الأصغر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307603B2-20D6-4B96-801C-80BE41D410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561" y="342800"/>
            <a:ext cx="1605953" cy="93825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30F938C-9DC0-447D-8EBE-B2DE891B95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52759"/>
            <a:ext cx="1592425" cy="113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7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0AC59240-F8A1-4ACC-8078-1B7C33A5CAFE}"/>
              </a:ext>
            </a:extLst>
          </p:cNvPr>
          <p:cNvSpPr txBox="1"/>
          <p:nvPr/>
        </p:nvSpPr>
        <p:spPr>
          <a:xfrm>
            <a:off x="6375858" y="2075935"/>
            <a:ext cx="5008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>
                <a:solidFill>
                  <a:srgbClr val="666666"/>
                </a:solidFill>
              </a:rPr>
              <a:t>عمل مشاريع صناعية وتسويقية مختلفة </a:t>
            </a:r>
          </a:p>
          <a:p>
            <a:r>
              <a:rPr lang="ar-SA" b="1" dirty="0">
                <a:solidFill>
                  <a:srgbClr val="666666"/>
                </a:solidFill>
              </a:rPr>
              <a:t>والتي تكسب الأسر المنتجة مهارات و توفر دخل مستدام .</a:t>
            </a:r>
            <a:endParaRPr lang="en-US" b="1" dirty="0">
              <a:solidFill>
                <a:srgbClr val="666666"/>
              </a:solidFill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1DEEEDD3-0F41-46BA-8A16-BD60D71626C8}"/>
              </a:ext>
            </a:extLst>
          </p:cNvPr>
          <p:cNvSpPr/>
          <p:nvPr/>
        </p:nvSpPr>
        <p:spPr>
          <a:xfrm>
            <a:off x="8707205" y="1696251"/>
            <a:ext cx="29787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r">
              <a:buFont typeface="Wingdings" panose="05000000000000000000" pitchFamily="2" charset="2"/>
              <a:buChar char="§"/>
            </a:pPr>
            <a:r>
              <a:rPr lang="ar-SA" sz="2000" b="1" dirty="0">
                <a:solidFill>
                  <a:srgbClr val="23BCA7"/>
                </a:solidFill>
              </a:rPr>
              <a:t>شراكات المشاريع ذات الجودة</a:t>
            </a:r>
            <a:endParaRPr lang="en-US" sz="2000" b="1" dirty="0">
              <a:solidFill>
                <a:srgbClr val="23BCA7"/>
              </a:solidFill>
            </a:endParaRPr>
          </a:p>
        </p:txBody>
      </p:sp>
      <p:pic>
        <p:nvPicPr>
          <p:cNvPr id="6" name="صورة 5" descr="تنزيل.png">
            <a:extLst>
              <a:ext uri="{FF2B5EF4-FFF2-40B4-BE49-F238E27FC236}">
                <a16:creationId xmlns:a16="http://schemas.microsoft.com/office/drawing/2014/main" id="{A630EDED-63BD-4942-BF4D-0B0F1E889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644" y="3910106"/>
            <a:ext cx="1843645" cy="101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صورة 6" descr="C:\Documents and Settings\sad23\سطح المكتب\شعار وزارة التعليم-جديد-صغير.png">
            <a:extLst>
              <a:ext uri="{FF2B5EF4-FFF2-40B4-BE49-F238E27FC236}">
                <a16:creationId xmlns:a16="http://schemas.microsoft.com/office/drawing/2014/main" id="{E7C8BF18-605C-43FA-A208-DA3BA3D2A2C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908" y="4053809"/>
            <a:ext cx="1444798" cy="80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39C7607-7938-4B5C-9035-0198F03C35F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949" y="3912602"/>
            <a:ext cx="1544076" cy="108832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A90CCC5-24F9-48FD-8D19-D25D9FCE95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687" y="3877533"/>
            <a:ext cx="1158466" cy="1158466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BF8A4BFF-5553-4537-98F1-8A3914BB4B14}"/>
              </a:ext>
            </a:extLst>
          </p:cNvPr>
          <p:cNvSpPr txBox="1"/>
          <p:nvPr/>
        </p:nvSpPr>
        <p:spPr>
          <a:xfrm>
            <a:off x="0" y="87029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ar-SA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الشراكات المالية مع المجتمع :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3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مخطط 3">
            <a:extLst>
              <a:ext uri="{FF2B5EF4-FFF2-40B4-BE49-F238E27FC236}">
                <a16:creationId xmlns:a16="http://schemas.microsoft.com/office/drawing/2014/main" id="{599F9FFF-D70C-4C9C-8832-56407F6161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7645296"/>
              </p:ext>
            </p:extLst>
          </p:nvPr>
        </p:nvGraphicFramePr>
        <p:xfrm>
          <a:off x="1866609" y="1497864"/>
          <a:ext cx="8005670" cy="4490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عنوان 1">
            <a:extLst>
              <a:ext uri="{FF2B5EF4-FFF2-40B4-BE49-F238E27FC236}">
                <a16:creationId xmlns:a16="http://schemas.microsoft.com/office/drawing/2014/main" id="{AEC29358-DF28-4A21-9E52-F238B56B9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6607"/>
            <a:ext cx="10515600" cy="961257"/>
          </a:xfrm>
        </p:spPr>
        <p:txBody>
          <a:bodyPr>
            <a:normAutofit/>
          </a:bodyPr>
          <a:lstStyle/>
          <a:p>
            <a:pPr algn="ctr"/>
            <a:r>
              <a:rPr lang="ar-SA" sz="3200" b="1" dirty="0">
                <a:solidFill>
                  <a:srgbClr val="666666"/>
                </a:solidFill>
                <a:latin typeface="GE Dinkum Light" panose="00000500000000000000" pitchFamily="2" charset="-78"/>
                <a:cs typeface="+mn-cs"/>
              </a:rPr>
              <a:t>نسبة الاستدامة التشغيلية</a:t>
            </a:r>
            <a:endParaRPr lang="en-US" sz="3200" b="1" dirty="0">
              <a:solidFill>
                <a:srgbClr val="666666"/>
              </a:solidFill>
              <a:latin typeface="GE Dinkum Light" panose="00000500000000000000" pitchFamily="2" charset="-7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55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A3221EE3-1121-4D82-9DD1-68DFA1C26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176" y="2207468"/>
            <a:ext cx="4181648" cy="244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08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 15">
            <a:extLst>
              <a:ext uri="{FF2B5EF4-FFF2-40B4-BE49-F238E27FC236}">
                <a16:creationId xmlns:a16="http://schemas.microsoft.com/office/drawing/2014/main" id="{53B19242-0016-4950-89A6-D3E40DC65F13}"/>
              </a:ext>
            </a:extLst>
          </p:cNvPr>
          <p:cNvSpPr/>
          <p:nvPr/>
        </p:nvSpPr>
        <p:spPr>
          <a:xfrm>
            <a:off x="8689098" y="5019871"/>
            <a:ext cx="2669100" cy="535138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bg1"/>
                </a:solidFill>
              </a:rPr>
              <a:t>3 </a:t>
            </a:r>
            <a:r>
              <a:rPr lang="ar-SA" b="1" dirty="0">
                <a:solidFill>
                  <a:schemeClr val="bg1"/>
                </a:solidFill>
                <a:latin typeface="GE SS TV Bold" pitchFamily="18" charset="-78"/>
                <a:ea typeface="GE SS TV Bold" pitchFamily="18" charset="-78"/>
                <a:cs typeface="GE SS TV Bold" pitchFamily="18" charset="-78"/>
              </a:rPr>
              <a:t>مليون عميل للتمويل الاصغر</a:t>
            </a:r>
            <a:endParaRPr lang="en-US" b="1" dirty="0">
              <a:solidFill>
                <a:schemeClr val="bg1"/>
              </a:solidFill>
              <a:latin typeface="GE SS TV Bold" pitchFamily="18" charset="-78"/>
              <a:ea typeface="GE SS TV Bold" pitchFamily="18" charset="-78"/>
              <a:cs typeface="GE SS TV Bold" pitchFamily="18" charset="-78"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2FCB6AB2-C72F-4ECC-96D4-638B62989305}"/>
              </a:ext>
            </a:extLst>
          </p:cNvPr>
          <p:cNvSpPr/>
          <p:nvPr/>
        </p:nvSpPr>
        <p:spPr>
          <a:xfrm>
            <a:off x="5589037" y="5019871"/>
            <a:ext cx="2757206" cy="535138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100 </a:t>
            </a:r>
            <a:r>
              <a:rPr lang="ar-SA" b="1" dirty="0">
                <a:solidFill>
                  <a:schemeClr val="bg1"/>
                </a:solidFill>
              </a:rPr>
              <a:t> </a:t>
            </a:r>
            <a:r>
              <a:rPr lang="ar-SA" b="1" dirty="0">
                <a:solidFill>
                  <a:schemeClr val="bg1"/>
                </a:solidFill>
                <a:latin typeface="GE SS TV Bold" pitchFamily="18" charset="-78"/>
                <a:ea typeface="GE SS TV Bold" pitchFamily="18" charset="-78"/>
                <a:cs typeface="GE SS TV Bold" pitchFamily="18" charset="-78"/>
              </a:rPr>
              <a:t>مليون عربي تحت خط الفقر</a:t>
            </a:r>
            <a:endParaRPr lang="en-US" b="1" dirty="0">
              <a:solidFill>
                <a:schemeClr val="bg1"/>
              </a:solidFill>
              <a:latin typeface="GE SS TV Bold" pitchFamily="18" charset="-78"/>
              <a:ea typeface="GE SS TV Bold" pitchFamily="18" charset="-78"/>
              <a:cs typeface="GE SS TV Bold" pitchFamily="18" charset="-78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4CD0F8FB-E15E-4AD1-9520-D5BC4E79CB47}"/>
              </a:ext>
            </a:extLst>
          </p:cNvPr>
          <p:cNvSpPr/>
          <p:nvPr/>
        </p:nvSpPr>
        <p:spPr>
          <a:xfrm>
            <a:off x="5589037" y="5736232"/>
            <a:ext cx="2757206" cy="535138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bg1"/>
                </a:solidFill>
              </a:rPr>
              <a:t>120 </a:t>
            </a:r>
            <a:r>
              <a:rPr lang="ar-SA" b="1" dirty="0">
                <a:solidFill>
                  <a:schemeClr val="bg1"/>
                </a:solidFill>
                <a:latin typeface="GE SS TV Bold" pitchFamily="18" charset="-78"/>
                <a:ea typeface="GE SS TV Bold" pitchFamily="18" charset="-78"/>
                <a:cs typeface="GE SS TV Bold" pitchFamily="18" charset="-78"/>
              </a:rPr>
              <a:t>مؤسسة</a:t>
            </a:r>
            <a:endParaRPr lang="en-US" b="1" dirty="0">
              <a:solidFill>
                <a:schemeClr val="bg1"/>
              </a:solidFill>
              <a:latin typeface="GE SS TV Bold" pitchFamily="18" charset="-78"/>
              <a:ea typeface="GE SS TV Bold" pitchFamily="18" charset="-78"/>
              <a:cs typeface="GE SS TV Bold" pitchFamily="18" charset="-78"/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7B9EDE7F-6B1C-4CFD-A230-FB207DD81950}"/>
              </a:ext>
            </a:extLst>
          </p:cNvPr>
          <p:cNvSpPr/>
          <p:nvPr/>
        </p:nvSpPr>
        <p:spPr>
          <a:xfrm>
            <a:off x="8689098" y="5730555"/>
            <a:ext cx="2669100" cy="535138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bg1"/>
                </a:solidFill>
              </a:rPr>
              <a:t>1.6 </a:t>
            </a:r>
            <a:r>
              <a:rPr lang="ar-SA" b="1" dirty="0">
                <a:solidFill>
                  <a:schemeClr val="bg1"/>
                </a:solidFill>
                <a:latin typeface="GE SS TV Bold" pitchFamily="18" charset="-78"/>
                <a:ea typeface="GE SS TV Bold" pitchFamily="18" charset="-78"/>
                <a:cs typeface="GE SS TV Bold" pitchFamily="18" charset="-78"/>
              </a:rPr>
              <a:t>مليار دولار</a:t>
            </a:r>
            <a:endParaRPr lang="en-US" b="1" dirty="0">
              <a:solidFill>
                <a:schemeClr val="bg1"/>
              </a:solidFill>
              <a:latin typeface="GE SS TV Bold" pitchFamily="18" charset="-78"/>
              <a:ea typeface="GE SS TV Bold" pitchFamily="18" charset="-78"/>
              <a:cs typeface="GE SS TV Bold" pitchFamily="18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0A78BA2-D3FB-4060-9112-19BC2E888E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328" y="1442952"/>
            <a:ext cx="3163078" cy="3163078"/>
          </a:xfrm>
          <a:prstGeom prst="rect">
            <a:avLst/>
          </a:prstGeom>
        </p:spPr>
      </p:pic>
      <p:cxnSp>
        <p:nvCxnSpPr>
          <p:cNvPr id="7" name="موصل: على شكل مرفق 6">
            <a:extLst>
              <a:ext uri="{FF2B5EF4-FFF2-40B4-BE49-F238E27FC236}">
                <a16:creationId xmlns:a16="http://schemas.microsoft.com/office/drawing/2014/main" id="{66D1D605-6194-48B6-8EAF-2FA1D5E08A87}"/>
              </a:ext>
            </a:extLst>
          </p:cNvPr>
          <p:cNvCxnSpPr/>
          <p:nvPr/>
        </p:nvCxnSpPr>
        <p:spPr>
          <a:xfrm flipV="1">
            <a:off x="9843796" y="2427516"/>
            <a:ext cx="858416" cy="774441"/>
          </a:xfrm>
          <a:prstGeom prst="bentConnector3">
            <a:avLst/>
          </a:prstGeom>
          <a:ln w="28575">
            <a:solidFill>
              <a:srgbClr val="666666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موصل: على شكل مرفق 8">
            <a:extLst>
              <a:ext uri="{FF2B5EF4-FFF2-40B4-BE49-F238E27FC236}">
                <a16:creationId xmlns:a16="http://schemas.microsoft.com/office/drawing/2014/main" id="{0743F6D1-1321-4863-9F48-A0CE16CECADC}"/>
              </a:ext>
            </a:extLst>
          </p:cNvPr>
          <p:cNvCxnSpPr/>
          <p:nvPr/>
        </p:nvCxnSpPr>
        <p:spPr>
          <a:xfrm rot="16200000" flipV="1">
            <a:off x="7719525" y="992651"/>
            <a:ext cx="643813" cy="513184"/>
          </a:xfrm>
          <a:prstGeom prst="bentConnector3">
            <a:avLst/>
          </a:prstGeom>
          <a:ln w="28575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8">
            <a:extLst>
              <a:ext uri="{FF2B5EF4-FFF2-40B4-BE49-F238E27FC236}">
                <a16:creationId xmlns:a16="http://schemas.microsoft.com/office/drawing/2014/main" id="{8504A625-A5BB-474A-B734-A5D7667FDEC7}"/>
              </a:ext>
            </a:extLst>
          </p:cNvPr>
          <p:cNvSpPr txBox="1"/>
          <p:nvPr/>
        </p:nvSpPr>
        <p:spPr>
          <a:xfrm>
            <a:off x="10774210" y="2177471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666666"/>
                </a:solidFill>
              </a:rPr>
              <a:t>97%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07D458E7-736C-4C9F-B92B-59EC6BED3E99}"/>
              </a:ext>
            </a:extLst>
          </p:cNvPr>
          <p:cNvSpPr txBox="1"/>
          <p:nvPr/>
        </p:nvSpPr>
        <p:spPr>
          <a:xfrm>
            <a:off x="7517363" y="492647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666666"/>
                </a:solidFill>
              </a:rPr>
              <a:t>3%</a:t>
            </a:r>
          </a:p>
        </p:txBody>
      </p:sp>
    </p:spTree>
    <p:extLst>
      <p:ext uri="{BB962C8B-B14F-4D97-AF65-F5344CB8AC3E}">
        <p14:creationId xmlns:p14="http://schemas.microsoft.com/office/powerpoint/2010/main" val="317580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1125D00-1ED2-4C35-ACB1-4EB67FA4A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554" y="1273196"/>
            <a:ext cx="3120414" cy="2453920"/>
          </a:xfrm>
        </p:spPr>
        <p:txBody>
          <a:bodyPr>
            <a:noAutofit/>
          </a:bodyPr>
          <a:lstStyle/>
          <a:p>
            <a:pPr algn="justLow" rtl="1"/>
            <a:r>
              <a:rPr lang="ar-SA" sz="3600" dirty="0">
                <a:solidFill>
                  <a:srgbClr val="666666"/>
                </a:solidFill>
                <a:latin typeface="GE SS TV Bold" pitchFamily="18" charset="-78"/>
                <a:ea typeface="GE SS TV Bold" pitchFamily="18" charset="-78"/>
                <a:cs typeface="GE SS TV Bold" pitchFamily="18" charset="-78"/>
              </a:rPr>
              <a:t>أهم العوائق </a:t>
            </a:r>
            <a:br>
              <a:rPr lang="ar-SA" sz="3600" dirty="0">
                <a:solidFill>
                  <a:srgbClr val="666666"/>
                </a:solidFill>
                <a:latin typeface="GE SS TV Bold" pitchFamily="18" charset="-78"/>
                <a:ea typeface="GE SS TV Bold" pitchFamily="18" charset="-78"/>
                <a:cs typeface="GE SS TV Bold" pitchFamily="18" charset="-78"/>
              </a:rPr>
            </a:br>
            <a:r>
              <a:rPr lang="ar-SA" sz="3600" dirty="0">
                <a:solidFill>
                  <a:srgbClr val="666666"/>
                </a:solidFill>
                <a:latin typeface="GE SS TV Bold" pitchFamily="18" charset="-78"/>
                <a:ea typeface="GE SS TV Bold" pitchFamily="18" charset="-78"/>
                <a:cs typeface="GE SS TV Bold" pitchFamily="18" charset="-78"/>
              </a:rPr>
              <a:t>التي تواجه</a:t>
            </a:r>
            <a:br>
              <a:rPr lang="en-US" sz="3600" dirty="0">
                <a:solidFill>
                  <a:srgbClr val="666666"/>
                </a:solidFill>
                <a:latin typeface="GE SS TV Bold" pitchFamily="18" charset="-78"/>
                <a:ea typeface="GE SS TV Bold" pitchFamily="18" charset="-78"/>
                <a:cs typeface="GE SS TV Bold" pitchFamily="18" charset="-78"/>
              </a:rPr>
            </a:br>
            <a:r>
              <a:rPr lang="ar-SA" sz="3600" dirty="0">
                <a:solidFill>
                  <a:srgbClr val="666666"/>
                </a:solidFill>
                <a:latin typeface="GE SS TV Bold" pitchFamily="18" charset="-78"/>
                <a:ea typeface="GE SS TV Bold" pitchFamily="18" charset="-78"/>
                <a:cs typeface="GE SS TV Bold" pitchFamily="18" charset="-78"/>
              </a:rPr>
              <a:t>النموذج التقليدي</a:t>
            </a:r>
            <a:br>
              <a:rPr lang="ar-SA" sz="3600" dirty="0">
                <a:solidFill>
                  <a:srgbClr val="666666"/>
                </a:solidFill>
                <a:latin typeface="GE SS TV Bold" pitchFamily="18" charset="-78"/>
                <a:ea typeface="GE SS TV Bold" pitchFamily="18" charset="-78"/>
                <a:cs typeface="GE SS TV Bold" pitchFamily="18" charset="-78"/>
              </a:rPr>
            </a:br>
            <a:endParaRPr lang="en-US" sz="3600" dirty="0">
              <a:solidFill>
                <a:srgbClr val="666666"/>
              </a:solidFill>
              <a:latin typeface="GE SS TV Bold" pitchFamily="18" charset="-78"/>
              <a:ea typeface="GE SS TV Bold" pitchFamily="18" charset="-78"/>
              <a:cs typeface="GE SS TV Bold" pitchFamily="18" charset="-78"/>
            </a:endParaRPr>
          </a:p>
        </p:txBody>
      </p:sp>
      <p:sp>
        <p:nvSpPr>
          <p:cNvPr id="12" name="Pie 8">
            <a:extLst>
              <a:ext uri="{FF2B5EF4-FFF2-40B4-BE49-F238E27FC236}">
                <a16:creationId xmlns:a16="http://schemas.microsoft.com/office/drawing/2014/main" id="{0B3FA39D-5080-4B09-A523-5EAF280123A1}"/>
              </a:ext>
            </a:extLst>
          </p:cNvPr>
          <p:cNvSpPr/>
          <p:nvPr/>
        </p:nvSpPr>
        <p:spPr>
          <a:xfrm>
            <a:off x="3664189" y="1072937"/>
            <a:ext cx="5180730" cy="5180730"/>
          </a:xfrm>
          <a:prstGeom prst="pie">
            <a:avLst>
              <a:gd name="adj1" fmla="val 0"/>
              <a:gd name="adj2" fmla="val 5416976"/>
            </a:avLst>
          </a:prstGeom>
          <a:solidFill>
            <a:srgbClr val="B2D9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Pie 9">
            <a:extLst>
              <a:ext uri="{FF2B5EF4-FFF2-40B4-BE49-F238E27FC236}">
                <a16:creationId xmlns:a16="http://schemas.microsoft.com/office/drawing/2014/main" id="{D6467B8E-A9A9-4800-8EA7-AEED0AB9800E}"/>
              </a:ext>
            </a:extLst>
          </p:cNvPr>
          <p:cNvSpPr/>
          <p:nvPr/>
        </p:nvSpPr>
        <p:spPr>
          <a:xfrm flipH="1">
            <a:off x="3503611" y="1072937"/>
            <a:ext cx="5180730" cy="5180730"/>
          </a:xfrm>
          <a:prstGeom prst="pie">
            <a:avLst>
              <a:gd name="adj1" fmla="val 0"/>
              <a:gd name="adj2" fmla="val 5416976"/>
            </a:avLst>
          </a:prstGeom>
          <a:solidFill>
            <a:srgbClr val="0AA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Pie 10">
            <a:extLst>
              <a:ext uri="{FF2B5EF4-FFF2-40B4-BE49-F238E27FC236}">
                <a16:creationId xmlns:a16="http://schemas.microsoft.com/office/drawing/2014/main" id="{FA95F155-1314-4497-9122-053EF9D7B0A9}"/>
              </a:ext>
            </a:extLst>
          </p:cNvPr>
          <p:cNvSpPr/>
          <p:nvPr/>
        </p:nvSpPr>
        <p:spPr>
          <a:xfrm flipH="1" flipV="1">
            <a:off x="3503611" y="933769"/>
            <a:ext cx="5180730" cy="5180730"/>
          </a:xfrm>
          <a:prstGeom prst="pie">
            <a:avLst>
              <a:gd name="adj1" fmla="val 0"/>
              <a:gd name="adj2" fmla="val 5416976"/>
            </a:avLst>
          </a:prstGeom>
          <a:solidFill>
            <a:srgbClr val="6FC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AD59B598-8976-4B09-8F54-0667520B4D07}"/>
              </a:ext>
            </a:extLst>
          </p:cNvPr>
          <p:cNvSpPr txBox="1"/>
          <p:nvPr/>
        </p:nvSpPr>
        <p:spPr>
          <a:xfrm>
            <a:off x="1138335" y="1144478"/>
            <a:ext cx="2828130" cy="6469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ar-SA" sz="3200" dirty="0">
                <a:solidFill>
                  <a:srgbClr val="6FCCA0"/>
                </a:solidFill>
                <a:latin typeface="GE SS TV Bold" pitchFamily="18" charset="-78"/>
                <a:ea typeface="GE SS TV Bold" pitchFamily="18" charset="-78"/>
                <a:cs typeface="GE SS TV Bold" pitchFamily="18" charset="-78"/>
              </a:rPr>
              <a:t>ارتفاع سعر الفائدة . </a:t>
            </a: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FA9C40B2-584C-4A57-AD4B-AC98AFE727D6}"/>
              </a:ext>
            </a:extLst>
          </p:cNvPr>
          <p:cNvSpPr txBox="1"/>
          <p:nvPr/>
        </p:nvSpPr>
        <p:spPr>
          <a:xfrm>
            <a:off x="0" y="4882120"/>
            <a:ext cx="3583900" cy="11918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Low" rtl="1"/>
            <a:r>
              <a:rPr lang="ar-SA" sz="3200" dirty="0">
                <a:solidFill>
                  <a:srgbClr val="0AA4AF"/>
                </a:solidFill>
                <a:latin typeface="GE SS TV Bold" pitchFamily="18" charset="-78"/>
                <a:ea typeface="GE SS TV Bold" pitchFamily="18" charset="-78"/>
                <a:cs typeface="GE SS TV Bold" pitchFamily="18" charset="-78"/>
              </a:rPr>
              <a:t>التركيز على المؤشرات</a:t>
            </a:r>
            <a:endParaRPr lang="en-GB" sz="3200" dirty="0">
              <a:solidFill>
                <a:srgbClr val="0AA4AF"/>
              </a:solidFill>
              <a:latin typeface="GE SS TV Bold" pitchFamily="18" charset="-78"/>
              <a:ea typeface="GE SS TV Bold" pitchFamily="18" charset="-78"/>
              <a:cs typeface="GE SS TV Bold" pitchFamily="18" charset="-78"/>
            </a:endParaRPr>
          </a:p>
          <a:p>
            <a:pPr algn="justLow" rtl="1"/>
            <a:r>
              <a:rPr lang="ar-SA" sz="3200" dirty="0">
                <a:solidFill>
                  <a:srgbClr val="0AA4AF"/>
                </a:solidFill>
                <a:latin typeface="GE SS TV Bold" pitchFamily="18" charset="-78"/>
                <a:ea typeface="GE SS TV Bold" pitchFamily="18" charset="-78"/>
                <a:cs typeface="GE SS TV Bold" pitchFamily="18" charset="-78"/>
              </a:rPr>
              <a:t>المالية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0E8EBE1-F2E2-4C11-BA86-8D896D677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776" y="4847003"/>
            <a:ext cx="5437113" cy="15022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sz="3200" dirty="0">
                <a:solidFill>
                  <a:srgbClr val="9DCE70"/>
                </a:solidFill>
                <a:latin typeface="GE SS TV Bold" pitchFamily="18" charset="-78"/>
                <a:ea typeface="GE SS TV Bold" pitchFamily="18" charset="-78"/>
                <a:cs typeface="GE SS TV Bold" pitchFamily="18" charset="-78"/>
              </a:rPr>
              <a:t>المبالغة في توفير القروض</a:t>
            </a:r>
            <a:endParaRPr lang="en-GB" sz="3200" dirty="0">
              <a:solidFill>
                <a:srgbClr val="9DCE70"/>
              </a:solidFill>
              <a:latin typeface="GE SS TV Bold" pitchFamily="18" charset="-78"/>
              <a:ea typeface="GE SS TV Bold" pitchFamily="18" charset="-78"/>
              <a:cs typeface="GE SS TV Bold" pitchFamily="18" charset="-78"/>
            </a:endParaRPr>
          </a:p>
          <a:p>
            <a:pPr marL="0" indent="0" algn="r" rtl="1">
              <a:buNone/>
            </a:pPr>
            <a:r>
              <a:rPr lang="ar-SA" sz="3200" dirty="0">
                <a:solidFill>
                  <a:srgbClr val="9DCE70"/>
                </a:solidFill>
                <a:latin typeface="GE SS TV Bold" pitchFamily="18" charset="-78"/>
                <a:ea typeface="GE SS TV Bold" pitchFamily="18" charset="-78"/>
                <a:cs typeface="GE SS TV Bold" pitchFamily="18" charset="-78"/>
              </a:rPr>
              <a:t>الاستهلاكية 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EA6CA34-33BB-4B02-B415-B8401F535D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76" t="39234" r="23696" b="12475"/>
          <a:stretch/>
        </p:blipFill>
        <p:spPr>
          <a:xfrm>
            <a:off x="4418012" y="3741377"/>
            <a:ext cx="1134406" cy="1502274"/>
          </a:xfrm>
          <a:prstGeom prst="rect">
            <a:avLst/>
          </a:prstGeom>
        </p:spPr>
      </p:pic>
      <p:pic>
        <p:nvPicPr>
          <p:cNvPr id="19" name="Picture 2" descr="C:\Users\A\Downloads\shopping-cart.png">
            <a:extLst>
              <a:ext uri="{FF2B5EF4-FFF2-40B4-BE49-F238E27FC236}">
                <a16:creationId xmlns:a16="http://schemas.microsoft.com/office/drawing/2014/main" id="{187EDDB0-FA02-4643-9D30-2866F7363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2" y="3866284"/>
            <a:ext cx="1215716" cy="121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Table 14">
            <a:extLst>
              <a:ext uri="{FF2B5EF4-FFF2-40B4-BE49-F238E27FC236}">
                <a16:creationId xmlns:a16="http://schemas.microsoft.com/office/drawing/2014/main" id="{11A3BFF8-0AE8-4F76-8FE5-6AAC548029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308758"/>
              </p:ext>
            </p:extLst>
          </p:nvPr>
        </p:nvGraphicFramePr>
        <p:xfrm>
          <a:off x="2751643" y="3599389"/>
          <a:ext cx="7005822" cy="24942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79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0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32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03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416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الدولة</a:t>
                      </a:r>
                      <a:r>
                        <a:rPr lang="ar-SA" baseline="0" dirty="0"/>
                        <a:t> </a:t>
                      </a:r>
                      <a:endParaRPr lang="en-US" dirty="0"/>
                    </a:p>
                  </a:txBody>
                  <a:tcPr anchor="ctr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رأس المال الافتتاحي </a:t>
                      </a:r>
                    </a:p>
                    <a:p>
                      <a:pPr algn="ctr"/>
                      <a:r>
                        <a:rPr lang="ar-SA" dirty="0"/>
                        <a:t>مليون دولار </a:t>
                      </a:r>
                      <a:endParaRPr lang="en-US" dirty="0"/>
                    </a:p>
                  </a:txBody>
                  <a:tcPr anchor="ctr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العام </a:t>
                      </a:r>
                      <a:endParaRPr lang="en-US" dirty="0"/>
                    </a:p>
                  </a:txBody>
                  <a:tcPr anchor="ctr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معدل الفائدة </a:t>
                      </a:r>
                      <a:endParaRPr lang="en-US" dirty="0"/>
                    </a:p>
                  </a:txBody>
                  <a:tcPr anchor="ctr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حقوق الملكية 2008</a:t>
                      </a:r>
                    </a:p>
                    <a:p>
                      <a:pPr algn="ctr"/>
                      <a:r>
                        <a:rPr lang="ar-SA" dirty="0"/>
                        <a:t>مليون دولار</a:t>
                      </a:r>
                      <a:endParaRPr lang="en-US" dirty="0"/>
                    </a:p>
                  </a:txBody>
                  <a:tcPr anchor="ctr"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الاردن 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2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1999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27</a:t>
                      </a:r>
                      <a:r>
                        <a:rPr lang="ar-SA" baseline="0" dirty="0"/>
                        <a:t> %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16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مصر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3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1997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28 %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19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العراق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2003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26 %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4.5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لبنان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1.5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1999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30 %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11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فلسطين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1.5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1999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28 %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10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1" name="Picture 16">
            <a:extLst>
              <a:ext uri="{FF2B5EF4-FFF2-40B4-BE49-F238E27FC236}">
                <a16:creationId xmlns:a16="http://schemas.microsoft.com/office/drawing/2014/main" id="{5E90CB06-DA84-431E-8D51-4C158D20A8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0" t="17939" r="42559" b="10225"/>
          <a:stretch/>
        </p:blipFill>
        <p:spPr>
          <a:xfrm>
            <a:off x="4418012" y="1859567"/>
            <a:ext cx="1517083" cy="15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38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  <p:bldP spid="15" grpId="0" animBg="1"/>
      <p:bldP spid="16" grpId="0"/>
      <p:bldP spid="17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9AD156C-EBB8-414B-893C-8D7EDB3D6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381000"/>
            <a:ext cx="10969943" cy="1401762"/>
          </a:xfrm>
        </p:spPr>
        <p:txBody>
          <a:bodyPr>
            <a:normAutofit/>
          </a:bodyPr>
          <a:lstStyle/>
          <a:p>
            <a:pPr algn="ctr"/>
            <a:r>
              <a:rPr lang="ar-SA" sz="3200" b="1" dirty="0">
                <a:solidFill>
                  <a:srgbClr val="666666"/>
                </a:solidFill>
                <a:latin typeface="GE SS TV Bold" pitchFamily="18" charset="-78"/>
                <a:ea typeface="GE SS TV Bold" pitchFamily="18" charset="-78"/>
                <a:cs typeface="GE SS TV Bold" pitchFamily="18" charset="-78"/>
              </a:rPr>
              <a:t>أهــم مبادئ النموذج الاجتماعي للتمويل الاصغر</a:t>
            </a:r>
            <a:endParaRPr lang="en-US" sz="3200" b="1" dirty="0">
              <a:solidFill>
                <a:srgbClr val="666666"/>
              </a:solidFill>
              <a:latin typeface="GE SS TV Bold" pitchFamily="18" charset="-78"/>
              <a:ea typeface="GE SS TV Bold" pitchFamily="18" charset="-78"/>
              <a:cs typeface="GE SS TV Bold" pitchFamily="18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8EDB904E-82B9-4EA2-B88A-E83D65740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631" y="2440577"/>
            <a:ext cx="8474664" cy="2634662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59B9B835-BBE9-4CA0-AE70-22ACD8511201}"/>
              </a:ext>
            </a:extLst>
          </p:cNvPr>
          <p:cNvSpPr/>
          <p:nvPr/>
        </p:nvSpPr>
        <p:spPr>
          <a:xfrm>
            <a:off x="8294914" y="2933284"/>
            <a:ext cx="12409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666666"/>
                </a:solidFill>
                <a:latin typeface="GE SS TV Bold" pitchFamily="18" charset="-78"/>
                <a:ea typeface="GE SS TV Bold" pitchFamily="18" charset="-78"/>
                <a:cs typeface="GE SS TV Bold" pitchFamily="18" charset="-78"/>
              </a:rPr>
              <a:t>دعم سعر </a:t>
            </a:r>
            <a:br>
              <a:rPr lang="ar-SA" sz="2800" b="1" dirty="0">
                <a:solidFill>
                  <a:srgbClr val="666666"/>
                </a:solidFill>
                <a:latin typeface="GE SS TV Bold" pitchFamily="18" charset="-78"/>
                <a:ea typeface="GE SS TV Bold" pitchFamily="18" charset="-78"/>
                <a:cs typeface="GE SS TV Bold" pitchFamily="18" charset="-78"/>
              </a:rPr>
            </a:br>
            <a:r>
              <a:rPr lang="ar-SA" sz="2800" b="1" dirty="0">
                <a:solidFill>
                  <a:srgbClr val="666666"/>
                </a:solidFill>
                <a:latin typeface="GE SS TV Bold" pitchFamily="18" charset="-78"/>
                <a:ea typeface="GE SS TV Bold" pitchFamily="18" charset="-78"/>
                <a:cs typeface="GE SS TV Bold" pitchFamily="18" charset="-78"/>
              </a:rPr>
              <a:t>الفائدة</a:t>
            </a:r>
            <a:endParaRPr lang="en-US" sz="2800" b="1" dirty="0">
              <a:solidFill>
                <a:srgbClr val="666666"/>
              </a:solidFill>
            </a:endParaRPr>
          </a:p>
        </p:txBody>
      </p:sp>
      <p:pic>
        <p:nvPicPr>
          <p:cNvPr id="10" name="Picture 3" descr="G:\My Pictures\رموز\money (1).png">
            <a:extLst>
              <a:ext uri="{FF2B5EF4-FFF2-40B4-BE49-F238E27FC236}">
                <a16:creationId xmlns:a16="http://schemas.microsoft.com/office/drawing/2014/main" id="{19C25AFC-22CB-41BC-9097-477450E99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AA4A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261" y="3879971"/>
            <a:ext cx="708611" cy="70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272F373D-D707-4245-A379-BA5828793111}"/>
              </a:ext>
            </a:extLst>
          </p:cNvPr>
          <p:cNvSpPr/>
          <p:nvPr/>
        </p:nvSpPr>
        <p:spPr>
          <a:xfrm>
            <a:off x="5177257" y="2933284"/>
            <a:ext cx="20154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666666"/>
                </a:solidFill>
                <a:latin typeface="GE SS TV Bold" pitchFamily="18" charset="-78"/>
                <a:ea typeface="GE SS TV Bold" pitchFamily="18" charset="-78"/>
                <a:cs typeface="GE SS TV Bold" pitchFamily="18" charset="-78"/>
              </a:rPr>
              <a:t>الموازنة بين المؤشرات المالية والاجتماعية </a:t>
            </a:r>
          </a:p>
        </p:txBody>
      </p:sp>
      <p:pic>
        <p:nvPicPr>
          <p:cNvPr id="12" name="Picture 4" descr="G:\My Pictures\رموز\4444.png">
            <a:extLst>
              <a:ext uri="{FF2B5EF4-FFF2-40B4-BE49-F238E27FC236}">
                <a16:creationId xmlns:a16="http://schemas.microsoft.com/office/drawing/2014/main" id="{94B783D9-53E2-491C-895A-F5F13D0BB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6FCC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700" y="3971494"/>
            <a:ext cx="1105671" cy="77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7F1E68E9-08AA-45C6-B728-60509A889483}"/>
              </a:ext>
            </a:extLst>
          </p:cNvPr>
          <p:cNvSpPr/>
          <p:nvPr/>
        </p:nvSpPr>
        <p:spPr>
          <a:xfrm>
            <a:off x="2405877" y="2891382"/>
            <a:ext cx="20154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666666"/>
                </a:solidFill>
                <a:latin typeface="GE SS TV Bold" pitchFamily="18" charset="-78"/>
                <a:ea typeface="GE SS TV Bold" pitchFamily="18" charset="-78"/>
                <a:cs typeface="GE SS TV Bold" pitchFamily="18" charset="-78"/>
              </a:rPr>
              <a:t>التركيز على القروض </a:t>
            </a:r>
            <a:br>
              <a:rPr lang="ar-SA" sz="2400" b="1" dirty="0">
                <a:solidFill>
                  <a:srgbClr val="666666"/>
                </a:solidFill>
                <a:latin typeface="GE SS TV Bold" pitchFamily="18" charset="-78"/>
                <a:ea typeface="GE SS TV Bold" pitchFamily="18" charset="-78"/>
                <a:cs typeface="GE SS TV Bold" pitchFamily="18" charset="-78"/>
              </a:rPr>
            </a:br>
            <a:r>
              <a:rPr lang="ar-SA" sz="2400" b="1" dirty="0">
                <a:solidFill>
                  <a:srgbClr val="666666"/>
                </a:solidFill>
                <a:latin typeface="GE SS TV Bold" pitchFamily="18" charset="-78"/>
                <a:ea typeface="GE SS TV Bold" pitchFamily="18" charset="-78"/>
                <a:cs typeface="GE SS TV Bold" pitchFamily="18" charset="-78"/>
              </a:rPr>
              <a:t>الانتاجية</a:t>
            </a:r>
            <a:endParaRPr lang="en-US" sz="2400" b="1" dirty="0">
              <a:solidFill>
                <a:srgbClr val="666666"/>
              </a:solidFill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0BBC6AB1-0E8A-4628-A74B-DD66EC0606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9DCE7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850" y="3806289"/>
            <a:ext cx="1045465" cy="94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3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B005C54B-1053-41C3-AE25-3F2D23DC85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123" y="2451635"/>
            <a:ext cx="4870109" cy="195473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6FE1384-EC20-4D3B-B43C-79B47C1C0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657194"/>
            <a:ext cx="10969943" cy="1143000"/>
          </a:xfrm>
        </p:spPr>
        <p:txBody>
          <a:bodyPr>
            <a:normAutofit/>
          </a:bodyPr>
          <a:lstStyle/>
          <a:p>
            <a:pPr algn="ctr"/>
            <a:r>
              <a:rPr lang="ar-SA" sz="2800" b="1" dirty="0">
                <a:solidFill>
                  <a:srgbClr val="666666"/>
                </a:solidFill>
                <a:latin typeface="GE SS TV Bold" pitchFamily="18" charset="-78"/>
                <a:ea typeface="GE SS TV Bold" pitchFamily="18" charset="-78"/>
                <a:cs typeface="GE SS TV Bold" pitchFamily="18" charset="-78"/>
              </a:rPr>
              <a:t>وسائل تحقيق استدامة </a:t>
            </a:r>
            <a:br>
              <a:rPr lang="ar-SA" sz="2800" b="1" dirty="0">
                <a:solidFill>
                  <a:srgbClr val="666666"/>
                </a:solidFill>
                <a:latin typeface="GE SS TV Bold" pitchFamily="18" charset="-78"/>
                <a:ea typeface="GE SS TV Bold" pitchFamily="18" charset="-78"/>
                <a:cs typeface="GE SS TV Bold" pitchFamily="18" charset="-78"/>
              </a:rPr>
            </a:br>
            <a:r>
              <a:rPr lang="ar-SA" sz="2800" b="1" dirty="0">
                <a:solidFill>
                  <a:srgbClr val="666666"/>
                </a:solidFill>
                <a:latin typeface="GE SS TV Bold" pitchFamily="18" charset="-78"/>
                <a:ea typeface="GE SS TV Bold" pitchFamily="18" charset="-78"/>
                <a:cs typeface="GE SS TV Bold" pitchFamily="18" charset="-78"/>
              </a:rPr>
              <a:t>النموذج الاجتماعي للتمويل الاصغر </a:t>
            </a:r>
            <a:endParaRPr lang="en-US" sz="2800" b="1" dirty="0">
              <a:solidFill>
                <a:srgbClr val="666666"/>
              </a:solidFill>
              <a:latin typeface="GE SS TV Bold" pitchFamily="18" charset="-78"/>
              <a:ea typeface="GE SS TV Bold" pitchFamily="18" charset="-78"/>
              <a:cs typeface="GE SS TV Bold" pitchFamily="18" charset="-7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51D0D2CD-B039-45F5-8BCD-2E4C6E592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26" y="2584696"/>
            <a:ext cx="5326548" cy="178493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141FBF9-0930-479D-9A52-49CACBE86D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51634"/>
            <a:ext cx="5118162" cy="1784930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739DCBB7-54F2-438E-9C70-7D5F365A4DDF}"/>
              </a:ext>
            </a:extLst>
          </p:cNvPr>
          <p:cNvSpPr/>
          <p:nvPr/>
        </p:nvSpPr>
        <p:spPr>
          <a:xfrm>
            <a:off x="9104974" y="2692331"/>
            <a:ext cx="27313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400" b="1" dirty="0">
                <a:solidFill>
                  <a:schemeClr val="bg1"/>
                </a:solidFill>
                <a:latin typeface="GE SS TV Bold" pitchFamily="18" charset="-78"/>
                <a:ea typeface="GE SS TV Bold" pitchFamily="18" charset="-78"/>
                <a:cs typeface="GE SS TV Bold" pitchFamily="18" charset="-78"/>
              </a:rPr>
              <a:t>إدارة محافظ إقراضية لأقسام المسئولية المجتمعية مع تحميلها تكلفة التشغيل.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94A9540-26D5-4893-A351-2D9022FBD139}"/>
              </a:ext>
            </a:extLst>
          </p:cNvPr>
          <p:cNvSpPr/>
          <p:nvPr/>
        </p:nvSpPr>
        <p:spPr>
          <a:xfrm>
            <a:off x="4163898" y="2971651"/>
            <a:ext cx="36495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GE SS TV Bold" pitchFamily="18" charset="-78"/>
                <a:ea typeface="GE SS TV Bold" pitchFamily="18" charset="-78"/>
                <a:cs typeface="GE SS TV Bold" pitchFamily="18" charset="-78"/>
              </a:rPr>
              <a:t>تملك أصول يخصص ريعها لصندوق التحوطي (أوقاف) .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B3F80D21-74E4-46D6-9F28-26B3F85A53D1}"/>
              </a:ext>
            </a:extLst>
          </p:cNvPr>
          <p:cNvSpPr/>
          <p:nvPr/>
        </p:nvSpPr>
        <p:spPr>
          <a:xfrm>
            <a:off x="169531" y="2928600"/>
            <a:ext cx="2937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400" b="1" dirty="0">
                <a:solidFill>
                  <a:schemeClr val="bg1"/>
                </a:solidFill>
                <a:latin typeface="GE SS TV Bold" pitchFamily="18" charset="-78"/>
                <a:ea typeface="GE SS TV Bold" pitchFamily="18" charset="-78"/>
                <a:cs typeface="GE SS TV Bold" pitchFamily="18" charset="-78"/>
              </a:rPr>
              <a:t>طرح منتجات تمويل إسلامي للعملاء الناجحين . </a:t>
            </a:r>
          </a:p>
        </p:txBody>
      </p:sp>
    </p:spTree>
    <p:extLst>
      <p:ext uri="{BB962C8B-B14F-4D97-AF65-F5344CB8AC3E}">
        <p14:creationId xmlns:p14="http://schemas.microsoft.com/office/powerpoint/2010/main" val="161165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12">
            <a:extLst>
              <a:ext uri="{FF2B5EF4-FFF2-40B4-BE49-F238E27FC236}">
                <a16:creationId xmlns:a16="http://schemas.microsoft.com/office/drawing/2014/main" id="{AD00C0C9-A02C-4D2A-9307-7929E5C518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3936283"/>
              </p:ext>
            </p:extLst>
          </p:nvPr>
        </p:nvGraphicFramePr>
        <p:xfrm>
          <a:off x="2032957" y="1679510"/>
          <a:ext cx="8302941" cy="4382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عنوان 1">
            <a:extLst>
              <a:ext uri="{FF2B5EF4-FFF2-40B4-BE49-F238E27FC236}">
                <a16:creationId xmlns:a16="http://schemas.microsoft.com/office/drawing/2014/main" id="{9F1044A7-2F11-4865-BD5D-77233FEFA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71025"/>
            <a:ext cx="12191999" cy="616890"/>
          </a:xfrm>
        </p:spPr>
        <p:txBody>
          <a:bodyPr>
            <a:normAutofit/>
          </a:bodyPr>
          <a:lstStyle/>
          <a:p>
            <a:pPr algn="ctr"/>
            <a:r>
              <a:rPr lang="ar-SA" sz="2800" b="1" dirty="0">
                <a:solidFill>
                  <a:srgbClr val="666666"/>
                </a:solidFill>
              </a:rPr>
              <a:t>المحفظة التراكمية</a:t>
            </a:r>
            <a:endParaRPr lang="en-US" sz="2800" dirty="0">
              <a:solidFill>
                <a:srgbClr val="666666"/>
              </a:solidFill>
            </a:endParaRP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11F1016C-D906-4092-A560-F5F41ACE7C5B}"/>
              </a:ext>
            </a:extLst>
          </p:cNvPr>
          <p:cNvSpPr/>
          <p:nvPr/>
        </p:nvSpPr>
        <p:spPr>
          <a:xfrm>
            <a:off x="6642405" y="1909555"/>
            <a:ext cx="1426111" cy="1426111"/>
          </a:xfrm>
          <a:prstGeom prst="ellipse">
            <a:avLst/>
          </a:prstGeom>
          <a:ln w="57150">
            <a:solidFill>
              <a:srgbClr val="0AA4A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1600" b="1" dirty="0"/>
              <a:t>المحفظة التراكمية</a:t>
            </a:r>
          </a:p>
          <a:p>
            <a:pPr algn="ctr" rtl="1"/>
            <a:r>
              <a:rPr lang="en-US" sz="1600" b="1" dirty="0"/>
              <a:t>809 </a:t>
            </a:r>
            <a:r>
              <a:rPr lang="ar-SA" sz="1600" b="1" dirty="0"/>
              <a:t>مليون</a:t>
            </a:r>
            <a:endParaRPr lang="en-US" sz="1600" b="1" dirty="0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2559600E-1500-4876-AADC-E4CE8FCDA217}"/>
              </a:ext>
            </a:extLst>
          </p:cNvPr>
          <p:cNvSpPr/>
          <p:nvPr/>
        </p:nvSpPr>
        <p:spPr>
          <a:xfrm>
            <a:off x="4553339" y="1887771"/>
            <a:ext cx="1426111" cy="1426111"/>
          </a:xfrm>
          <a:prstGeom prst="ellipse">
            <a:avLst/>
          </a:prstGeom>
          <a:ln w="57150">
            <a:solidFill>
              <a:srgbClr val="9DCE7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1600" b="1" dirty="0"/>
              <a:t>فرص العمل</a:t>
            </a:r>
          </a:p>
          <a:p>
            <a:pPr algn="ctr"/>
            <a:fld id="{E35AD1A8-31BA-446F-9C8A-9ABA0E26302E}" type="VALUE">
              <a:rPr lang="en-US" sz="1600" b="1"/>
              <a:pPr algn="ctr"/>
              <a:t>104,803</a:t>
            </a:fld>
            <a:endParaRPr lang="en-US" sz="1600" b="1" dirty="0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2167A59A-59D7-4C46-8265-780BAC544A82}"/>
              </a:ext>
            </a:extLst>
          </p:cNvPr>
          <p:cNvSpPr/>
          <p:nvPr/>
        </p:nvSpPr>
        <p:spPr>
          <a:xfrm>
            <a:off x="5597872" y="3094276"/>
            <a:ext cx="1426111" cy="1426111"/>
          </a:xfrm>
          <a:prstGeom prst="ellipse">
            <a:avLst/>
          </a:prstGeom>
          <a:ln w="57150">
            <a:solidFill>
              <a:srgbClr val="6FC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1600" b="1" dirty="0"/>
              <a:t>نسبة التحصيل</a:t>
            </a:r>
          </a:p>
          <a:p>
            <a:pPr algn="ctr"/>
            <a:r>
              <a:rPr lang="en-US" sz="1600" b="1" dirty="0"/>
              <a:t>99%</a:t>
            </a:r>
          </a:p>
        </p:txBody>
      </p:sp>
    </p:spTree>
    <p:extLst>
      <p:ext uri="{BB962C8B-B14F-4D97-AF65-F5344CB8AC3E}">
        <p14:creationId xmlns:p14="http://schemas.microsoft.com/office/powerpoint/2010/main" val="403625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  <p:bldP spid="5" grpId="0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8C4592-135D-45D2-94AF-E7B0DCC20156}"/>
              </a:ext>
            </a:extLst>
          </p:cNvPr>
          <p:cNvSpPr txBox="1"/>
          <p:nvPr/>
        </p:nvSpPr>
        <p:spPr>
          <a:xfrm>
            <a:off x="0" y="87029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ar-SA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الشراكات المالية مع المجتمع :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cs typeface="+mj-cs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2E0331BB-A69B-42EC-9F7B-549CDBEA9935}"/>
              </a:ext>
            </a:extLst>
          </p:cNvPr>
          <p:cNvSpPr/>
          <p:nvPr/>
        </p:nvSpPr>
        <p:spPr>
          <a:xfrm>
            <a:off x="9574952" y="1658940"/>
            <a:ext cx="19431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r">
              <a:buFont typeface="Wingdings" panose="05000000000000000000" pitchFamily="2" charset="2"/>
              <a:buChar char="§"/>
            </a:pPr>
            <a:r>
              <a:rPr lang="ar-SA" sz="2000" b="1" dirty="0">
                <a:solidFill>
                  <a:srgbClr val="23BCA7"/>
                </a:solidFill>
              </a:rPr>
              <a:t>شريك استراتيجي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4DA2C83D-6EC9-44E7-90CF-A89748D811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115" y="2724590"/>
            <a:ext cx="7020272" cy="214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91E73F16-B02C-46BC-B602-D528AC2F4262}"/>
              </a:ext>
            </a:extLst>
          </p:cNvPr>
          <p:cNvSpPr/>
          <p:nvPr/>
        </p:nvSpPr>
        <p:spPr>
          <a:xfrm>
            <a:off x="8706894" y="1696251"/>
            <a:ext cx="29001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r">
              <a:buFont typeface="Wingdings" panose="05000000000000000000" pitchFamily="2" charset="2"/>
              <a:buChar char="§"/>
            </a:pPr>
            <a:r>
              <a:rPr lang="ar-SA" sz="2000" b="1" dirty="0">
                <a:solidFill>
                  <a:srgbClr val="23BCA7"/>
                </a:solidFill>
              </a:rPr>
              <a:t>الشراكات المالية مع المجتمع</a:t>
            </a:r>
            <a:endParaRPr lang="en-US" sz="2000" b="1" dirty="0">
              <a:solidFill>
                <a:srgbClr val="23BCA7"/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A3BF6C1-AC84-41F0-8043-29FE2B19C7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6" t="10684" r="17131" b="28086"/>
          <a:stretch/>
        </p:blipFill>
        <p:spPr>
          <a:xfrm>
            <a:off x="7947692" y="4249502"/>
            <a:ext cx="1126521" cy="102427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00D140A-EF09-492B-89D5-EE6F776B47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68" b="25596"/>
          <a:stretch/>
        </p:blipFill>
        <p:spPr>
          <a:xfrm>
            <a:off x="1524797" y="3012738"/>
            <a:ext cx="1659741" cy="78067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6C5D825-82B4-4B53-965F-2F5BCB262B5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377" y="3145203"/>
            <a:ext cx="1756475" cy="51574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C7899F1-A197-4A15-8341-E9351F534B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17" b="36517"/>
          <a:stretch/>
        </p:blipFill>
        <p:spPr>
          <a:xfrm>
            <a:off x="3458372" y="3113286"/>
            <a:ext cx="2300306" cy="68012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A4354ED-321F-4036-8E52-74F9F43F0D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570" y="3150339"/>
            <a:ext cx="2060402" cy="557322"/>
          </a:xfrm>
          <a:prstGeom prst="rect">
            <a:avLst/>
          </a:prstGeom>
        </p:spPr>
      </p:pic>
      <p:pic>
        <p:nvPicPr>
          <p:cNvPr id="10" name="صورة 7" descr="Logo-elhoda">
            <a:extLst>
              <a:ext uri="{FF2B5EF4-FFF2-40B4-BE49-F238E27FC236}">
                <a16:creationId xmlns:a16="http://schemas.microsoft.com/office/drawing/2014/main" id="{99824961-23C9-43C5-8C82-16E3158DC11A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649" y="4216879"/>
            <a:ext cx="1219663" cy="1092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9008DD91-1758-4B78-8CFC-6D00B9796E4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558" y="4379598"/>
            <a:ext cx="1293930" cy="847524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F29F61DA-7F30-4C31-8F4C-AC0896C1519F}"/>
              </a:ext>
            </a:extLst>
          </p:cNvPr>
          <p:cNvSpPr txBox="1"/>
          <p:nvPr/>
        </p:nvSpPr>
        <p:spPr>
          <a:xfrm>
            <a:off x="0" y="87029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ar-SA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الشراكات المالية مع المجتمع :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9831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ADD54B08-020C-43E7-8D5B-67ECEEEC558F}"/>
              </a:ext>
            </a:extLst>
          </p:cNvPr>
          <p:cNvSpPr/>
          <p:nvPr/>
        </p:nvSpPr>
        <p:spPr>
          <a:xfrm>
            <a:off x="9066088" y="2089838"/>
            <a:ext cx="2255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تنمية مهارات الأسر المنتجة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DA539644-F712-45FB-A4A3-21B4CD706855}"/>
              </a:ext>
            </a:extLst>
          </p:cNvPr>
          <p:cNvSpPr/>
          <p:nvPr/>
        </p:nvSpPr>
        <p:spPr>
          <a:xfrm>
            <a:off x="9611410" y="1696251"/>
            <a:ext cx="20585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ar-SA" sz="2000" b="1" dirty="0">
                <a:solidFill>
                  <a:srgbClr val="23BCA7"/>
                </a:solidFill>
              </a:rPr>
              <a:t>الشراكات التدريبية</a:t>
            </a:r>
            <a:endParaRPr lang="en-US" sz="2000" b="1" dirty="0">
              <a:solidFill>
                <a:srgbClr val="23BCA7"/>
              </a:solidFill>
            </a:endParaRPr>
          </a:p>
        </p:txBody>
      </p:sp>
      <p:pic>
        <p:nvPicPr>
          <p:cNvPr id="6" name="صورة 16">
            <a:extLst>
              <a:ext uri="{FF2B5EF4-FFF2-40B4-BE49-F238E27FC236}">
                <a16:creationId xmlns:a16="http://schemas.microsoft.com/office/drawing/2014/main" id="{9E3F48B6-EC34-4453-A6E1-3B51CCF230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667" y="3524830"/>
            <a:ext cx="1434944" cy="925847"/>
          </a:xfrm>
          <a:prstGeom prst="rect">
            <a:avLst/>
          </a:prstGeom>
        </p:spPr>
      </p:pic>
      <p:pic>
        <p:nvPicPr>
          <p:cNvPr id="7" name="صورة 14">
            <a:extLst>
              <a:ext uri="{FF2B5EF4-FFF2-40B4-BE49-F238E27FC236}">
                <a16:creationId xmlns:a16="http://schemas.microsoft.com/office/drawing/2014/main" id="{0C78888C-8A64-4B92-A896-1A5AC78BC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446" y="3735447"/>
            <a:ext cx="1502778" cy="656861"/>
          </a:xfrm>
          <a:prstGeom prst="rect">
            <a:avLst/>
          </a:prstGeom>
        </p:spPr>
      </p:pic>
      <p:pic>
        <p:nvPicPr>
          <p:cNvPr id="8" name="صورة 13">
            <a:extLst>
              <a:ext uri="{FF2B5EF4-FFF2-40B4-BE49-F238E27FC236}">
                <a16:creationId xmlns:a16="http://schemas.microsoft.com/office/drawing/2014/main" id="{6AF033A3-5315-4B53-8B81-5F0F8C15A9B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055" y="3429000"/>
            <a:ext cx="1282541" cy="1095958"/>
          </a:xfrm>
          <a:prstGeom prst="rect">
            <a:avLst/>
          </a:prstGeom>
        </p:spPr>
      </p:pic>
      <p:pic>
        <p:nvPicPr>
          <p:cNvPr id="9" name="Picture 2" descr="ÙØªÙØ¬Ø© Ø¨Ø­Ø« Ø§ÙØµÙØ± Ø¹Ù Ø§Ø±Ø§ÙÙÙ Ø§ÙØ³Ø¹ÙØ¯ÙØ©">
            <a:extLst>
              <a:ext uri="{FF2B5EF4-FFF2-40B4-BE49-F238E27FC236}">
                <a16:creationId xmlns:a16="http://schemas.microsoft.com/office/drawing/2014/main" id="{8EB57949-6097-4B9A-AE55-E8F3DFB78E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" t="26888" r="7839" b="26452"/>
          <a:stretch/>
        </p:blipFill>
        <p:spPr bwMode="auto">
          <a:xfrm>
            <a:off x="7483613" y="3524830"/>
            <a:ext cx="2873367" cy="8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587306BE-5064-4DA8-A723-526634724F6E}"/>
              </a:ext>
            </a:extLst>
          </p:cNvPr>
          <p:cNvSpPr txBox="1"/>
          <p:nvPr/>
        </p:nvSpPr>
        <p:spPr>
          <a:xfrm>
            <a:off x="0" y="87029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ar-SA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الشراكات المالية مع المجتمع :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6545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199</Words>
  <Application>Microsoft Office PowerPoint</Application>
  <PresentationFormat>Widescreen</PresentationFormat>
  <Paragraphs>75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ae_Cortoba</vt:lpstr>
      <vt:lpstr>Arial</vt:lpstr>
      <vt:lpstr>Calibri</vt:lpstr>
      <vt:lpstr>Calibri Light</vt:lpstr>
      <vt:lpstr>GE Dinkum Light</vt:lpstr>
      <vt:lpstr>GE SS TV Bold</vt:lpstr>
      <vt:lpstr>Times New Roman</vt:lpstr>
      <vt:lpstr>Wingdings</vt:lpstr>
      <vt:lpstr>نسق Office</vt:lpstr>
      <vt:lpstr>PowerPoint Presentation</vt:lpstr>
      <vt:lpstr>PowerPoint Presentation</vt:lpstr>
      <vt:lpstr>أهم العوائق  التي تواجه النموذج التقليدي </vt:lpstr>
      <vt:lpstr>أهــم مبادئ النموذج الاجتماعي للتمويل الاصغر</vt:lpstr>
      <vt:lpstr>وسائل تحقيق استدامة  النموذج الاجتماعي للتمويل الاصغر </vt:lpstr>
      <vt:lpstr>المحفظة التراكمية</vt:lpstr>
      <vt:lpstr>PowerPoint Presentation</vt:lpstr>
      <vt:lpstr>PowerPoint Presentation</vt:lpstr>
      <vt:lpstr>PowerPoint Presentation</vt:lpstr>
      <vt:lpstr>PowerPoint Presentation</vt:lpstr>
      <vt:lpstr>نسبة الاستدامة التشغيلية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bothaina alghamdi</dc:creator>
  <cp:lastModifiedBy>ALMAIMAN</cp:lastModifiedBy>
  <cp:revision>40</cp:revision>
  <dcterms:created xsi:type="dcterms:W3CDTF">2018-10-15T09:29:06Z</dcterms:created>
  <dcterms:modified xsi:type="dcterms:W3CDTF">2018-11-25T04:49:48Z</dcterms:modified>
</cp:coreProperties>
</file>