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7"/>
  </p:notesMasterIdLst>
  <p:handoutMasterIdLst>
    <p:handoutMasterId r:id="rId38"/>
  </p:handoutMasterIdLst>
  <p:sldIdLst>
    <p:sldId id="256" r:id="rId4"/>
    <p:sldId id="297" r:id="rId5"/>
    <p:sldId id="321" r:id="rId6"/>
    <p:sldId id="333" r:id="rId7"/>
    <p:sldId id="340" r:id="rId8"/>
    <p:sldId id="334" r:id="rId9"/>
    <p:sldId id="363" r:id="rId10"/>
    <p:sldId id="378" r:id="rId11"/>
    <p:sldId id="380" r:id="rId12"/>
    <p:sldId id="306" r:id="rId13"/>
    <p:sldId id="390" r:id="rId14"/>
    <p:sldId id="352" r:id="rId15"/>
    <p:sldId id="394" r:id="rId16"/>
    <p:sldId id="312" r:id="rId17"/>
    <p:sldId id="354" r:id="rId18"/>
    <p:sldId id="370" r:id="rId19"/>
    <p:sldId id="360" r:id="rId20"/>
    <p:sldId id="392" r:id="rId21"/>
    <p:sldId id="372" r:id="rId22"/>
    <p:sldId id="362" r:id="rId23"/>
    <p:sldId id="379" r:id="rId24"/>
    <p:sldId id="393" r:id="rId25"/>
    <p:sldId id="391" r:id="rId26"/>
    <p:sldId id="395" r:id="rId27"/>
    <p:sldId id="358" r:id="rId28"/>
    <p:sldId id="355" r:id="rId29"/>
    <p:sldId id="345" r:id="rId30"/>
    <p:sldId id="347" r:id="rId31"/>
    <p:sldId id="388" r:id="rId32"/>
    <p:sldId id="385" r:id="rId33"/>
    <p:sldId id="349" r:id="rId34"/>
    <p:sldId id="351" r:id="rId35"/>
    <p:sldId id="262" r:id="rId36"/>
  </p:sldIdLst>
  <p:sldSz cx="9144000" cy="5143500" type="screen16x9"/>
  <p:notesSz cx="6888163" cy="10020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83AD67"/>
    <a:srgbClr val="FF7605"/>
    <a:srgbClr val="C0CACE"/>
    <a:srgbClr val="F5F6ED"/>
    <a:srgbClr val="F9FAF9"/>
    <a:srgbClr val="F7F8F0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3859" autoAdjust="0"/>
  </p:normalViewPr>
  <p:slideViewPr>
    <p:cSldViewPr>
      <p:cViewPr>
        <p:scale>
          <a:sx n="101" d="100"/>
          <a:sy n="101" d="100"/>
        </p:scale>
        <p:origin x="-64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71695561293496E-2"/>
          <c:y val="0.2328516012109742"/>
          <c:w val="0.57185909258576229"/>
          <c:h val="0.595680260509973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B9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07-416D-A59D-FFC9417F3F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07-416D-A59D-FFC9417F3F98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D39-43F3-A0D8-E06D10CC83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State-owned banks</c:v>
                </c:pt>
                <c:pt idx="1">
                  <c:v>Joint-stock commercial banks</c:v>
                </c:pt>
                <c:pt idx="2">
                  <c:v>Private banks</c:v>
                </c:pt>
                <c:pt idx="3">
                  <c:v>Banks with foreign capital</c:v>
                </c:pt>
              </c:strCache>
            </c:strRef>
          </c:cat>
          <c:val>
            <c:numRef>
              <c:f>Лист1!$B$2:$B$5</c:f>
              <c:numCache>
                <c:formatCode>_-* #,##0\ _₽_-;\-* #,##0\ _₽_-;_-* "-"??\ _₽_-;_-@_-</c:formatCode>
                <c:ptCount val="4"/>
                <c:pt idx="0">
                  <c:v>5</c:v>
                </c:pt>
                <c:pt idx="1">
                  <c:v>13</c:v>
                </c:pt>
                <c:pt idx="2" formatCode="General">
                  <c:v>6</c:v>
                </c:pt>
                <c:pt idx="3" formatCode="General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07-416D-A59D-FFC9417F3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427416049399763"/>
          <c:y val="0.19362392448645727"/>
          <c:w val="0.34320713102584555"/>
          <c:h val="0.661896531661339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 sz="1600" b="1" kern="1200">
          <a:solidFill>
            <a:srgbClr val="64994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7">
          <a:noFill/>
        </a:ln>
      </c:spPr>
    </c:sideWall>
    <c:backWall>
      <c:thickness val="0"/>
      <c:spPr>
        <a:noFill/>
        <a:ln w="25387">
          <a:noFill/>
        </a:ln>
      </c:spPr>
    </c:backWall>
    <c:plotArea>
      <c:layout>
        <c:manualLayout>
          <c:layoutTarget val="inner"/>
          <c:xMode val="edge"/>
          <c:yMode val="edge"/>
          <c:x val="5.0021944756413195E-2"/>
          <c:y val="6.9421849953179807E-2"/>
          <c:w val="0.54012480461466883"/>
          <c:h val="0.884085052057707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5E-4CC0-B7BE-F96A2A706C0C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5E-4CC0-B7BE-F96A2A706C0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5E-4CC0-B7BE-F96A2A706C0C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5E-4CC0-B7BE-F96A2A706C0C}"/>
              </c:ext>
            </c:extLst>
          </c:dPt>
          <c:dLbls>
            <c:dLbl>
              <c:idx val="3"/>
              <c:layout>
                <c:manualLayout>
                  <c:x val="4.7148226654684135E-2"/>
                  <c:y val="8.3292828574602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847042847824389"/>
                      <c:h val="6.6138484612820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75E-4CC0-B7BE-F96A2A706C0C}"/>
                </c:ext>
              </c:extLst>
            </c:dLbl>
            <c:dLbl>
              <c:idx val="11"/>
              <c:layout>
                <c:manualLayout>
                  <c:x val="2.293117046400785E-2"/>
                  <c:y val="-5.059482478137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5E-4CC0-B7BE-F96A2A706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International Financial Institutions (EBRD, ICD, ADB, IFC, China DB)</c:v>
                </c:pt>
                <c:pt idx="1">
                  <c:v>Local Banks (NBU, KDB, Asaka)</c:v>
                </c:pt>
                <c:pt idx="2">
                  <c:v>Equity + Shareholders' loans (Maybank, UzOman Capital)</c:v>
                </c:pt>
                <c:pt idx="3">
                  <c:v>Foreign Loans With Export Credit Agencies (AKA Bank, Hermes)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45300000</c:v>
                </c:pt>
                <c:pt idx="1">
                  <c:v>33900000</c:v>
                </c:pt>
                <c:pt idx="2">
                  <c:v>23000000</c:v>
                </c:pt>
                <c:pt idx="3">
                  <c:v>5600000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5E-4CC0-B7BE-F96A2A706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60456753428729137"/>
          <c:y val="4.1778939985109453E-2"/>
          <c:w val="0.36089930789130881"/>
          <c:h val="0.9348543954166806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56291159219856"/>
          <c:y val="6.7837432957726651E-2"/>
          <c:w val="0.41320097575365189"/>
          <c:h val="0.8379981887356841"/>
        </c:manualLayout>
      </c:layout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649941"/>
            </a:solidFill>
          </c:spPr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2-46A0-A4AA-B77E6F7FC8C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2-46A0-A4AA-B77E6F7FC8CE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A2-46A0-A4AA-B77E6F7FC8CE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A2-46A0-A4AA-B77E6F7FC8CE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A2-46A0-A4AA-B77E6F7FC8CE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A2-46A0-A4AA-B77E6F7FC8CE}"/>
              </c:ext>
            </c:extLst>
          </c:dPt>
          <c:dPt>
            <c:idx val="7"/>
            <c:bubble3D val="0"/>
            <c:spPr>
              <a:solidFill>
                <a:srgbClr val="C6B91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A2-46A0-A4AA-B77E6F7FC8CE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A2-46A0-A4AA-B77E6F7FC8CE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CA2-46A0-A4AA-B77E6F7FC8CE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CA2-46A0-A4AA-B77E6F7FC8CE}"/>
              </c:ext>
            </c:extLst>
          </c:dPt>
          <c:dPt>
            <c:idx val="1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CA2-46A0-A4AA-B77E6F7FC8CE}"/>
              </c:ext>
            </c:extLst>
          </c:dPt>
          <c:dPt>
            <c:idx val="12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CA2-46A0-A4AA-B77E6F7FC8CE}"/>
              </c:ext>
            </c:extLst>
          </c:dPt>
          <c:dPt>
            <c:idx val="1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CA2-46A0-A4AA-B77E6F7FC8CE}"/>
              </c:ext>
            </c:extLst>
          </c:dPt>
          <c:dLbls>
            <c:dLbl>
              <c:idx val="0"/>
              <c:layout>
                <c:manualLayout>
                  <c:x val="-0.14905075612219262"/>
                  <c:y val="5.735704973840334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CA2-46A0-A4AA-B77E6F7FC8CE}"/>
                </c:ext>
              </c:extLst>
            </c:dLbl>
            <c:dLbl>
              <c:idx val="1"/>
              <c:layout>
                <c:manualLayout>
                  <c:x val="-1.766814710601693E-2"/>
                  <c:y val="-3.3676405236019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A2-46A0-A4AA-B77E6F7FC8CE}"/>
                </c:ext>
              </c:extLst>
            </c:dLbl>
            <c:dLbl>
              <c:idx val="2"/>
              <c:layout>
                <c:manualLayout>
                  <c:x val="0.10099759936583623"/>
                  <c:y val="6.725949170889950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2-46A0-A4AA-B77E6F7FC8CE}"/>
                </c:ext>
              </c:extLst>
            </c:dLbl>
            <c:dLbl>
              <c:idx val="3"/>
              <c:layout>
                <c:manualLayout>
                  <c:x val="5.7725818252426404E-2"/>
                  <c:y val="4.179892012914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226356230689083"/>
                      <c:h val="5.5393104954700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A2-46A0-A4AA-B77E6F7FC8CE}"/>
                </c:ext>
              </c:extLst>
            </c:dLbl>
            <c:dLbl>
              <c:idx val="4"/>
              <c:layout>
                <c:manualLayout>
                  <c:x val="0.13812304138379009"/>
                  <c:y val="4.96117309027176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A2-46A0-A4AA-B77E6F7FC8CE}"/>
                </c:ext>
              </c:extLst>
            </c:dLbl>
            <c:dLbl>
              <c:idx val="5"/>
              <c:layout>
                <c:manualLayout>
                  <c:x val="5.3029768464164524E-2"/>
                  <c:y val="5.57694756537116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A2-46A0-A4AA-B77E6F7FC8CE}"/>
                </c:ext>
              </c:extLst>
            </c:dLbl>
            <c:dLbl>
              <c:idx val="6"/>
              <c:layout>
                <c:manualLayout>
                  <c:x val="7.470241789768417E-2"/>
                  <c:y val="3.9706372494559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A2-46A0-A4AA-B77E6F7FC8CE}"/>
                </c:ext>
              </c:extLst>
            </c:dLbl>
            <c:dLbl>
              <c:idx val="7"/>
              <c:layout>
                <c:manualLayout>
                  <c:x val="2.2113982067126642E-2"/>
                  <c:y val="4.644946062685284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A2-46A0-A4AA-B77E6F7FC8CE}"/>
                </c:ext>
              </c:extLst>
            </c:dLbl>
            <c:dLbl>
              <c:idx val="8"/>
              <c:layout>
                <c:manualLayout>
                  <c:x val="5.8498050025092996E-3"/>
                  <c:y val="-7.050091413004683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A2-46A0-A4AA-B77E6F7FC8CE}"/>
                </c:ext>
              </c:extLst>
            </c:dLbl>
            <c:dLbl>
              <c:idx val="9"/>
              <c:layout>
                <c:manualLayout>
                  <c:x val="3.8317701289894992E-3"/>
                  <c:y val="2.55861722352118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A2-46A0-A4AA-B77E6F7FC8CE}"/>
                </c:ext>
              </c:extLst>
            </c:dLbl>
            <c:dLbl>
              <c:idx val="10"/>
              <c:layout>
                <c:manualLayout>
                  <c:x val="1.4650371701994798E-2"/>
                  <c:y val="1.97454518084721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A2-46A0-A4AA-B77E6F7FC8CE}"/>
                </c:ext>
              </c:extLst>
            </c:dLbl>
            <c:dLbl>
              <c:idx val="11"/>
              <c:layout>
                <c:manualLayout>
                  <c:x val="1.2916069670419762E-2"/>
                  <c:y val="3.72984482854913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A2-46A0-A4AA-B77E6F7FC8CE}"/>
                </c:ext>
              </c:extLst>
            </c:dLbl>
            <c:dLbl>
              <c:idx val="12"/>
              <c:layout>
                <c:manualLayout>
                  <c:x val="-3.0440104356220986E-2"/>
                  <c:y val="-3.68900640255227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CA2-46A0-A4AA-B77E6F7FC8CE}"/>
                </c:ext>
              </c:extLst>
            </c:dLbl>
            <c:dLbl>
              <c:idx val="13"/>
              <c:layout>
                <c:manualLayout>
                  <c:x val="-2.0867175919392338E-2"/>
                  <c:y val="1.85141888136126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CA2-46A0-A4AA-B77E6F7FC8CE}"/>
                </c:ext>
              </c:extLst>
            </c:dLbl>
            <c:dLbl>
              <c:idx val="14"/>
              <c:layout>
                <c:manualLayout>
                  <c:x val="-6.0877814342467723E-2"/>
                  <c:y val="7.33001187276474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CA2-46A0-A4AA-B77E6F7FC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Pharmaceutical</c:v>
                </c:pt>
                <c:pt idx="1">
                  <c:v>Tourism &amp; catering</c:v>
                </c:pt>
                <c:pt idx="2">
                  <c:v>Business and other services</c:v>
                </c:pt>
                <c:pt idx="3">
                  <c:v>Transport</c:v>
                </c:pt>
                <c:pt idx="4">
                  <c:v>Trade</c:v>
                </c:pt>
                <c:pt idx="5">
                  <c:v>Oil &amp; gas industry</c:v>
                </c:pt>
                <c:pt idx="6">
                  <c:v>Textile</c:v>
                </c:pt>
                <c:pt idx="7">
                  <c:v>Paper production and Printing</c:v>
                </c:pt>
                <c:pt idx="8">
                  <c:v>Agriculture</c:v>
                </c:pt>
                <c:pt idx="9">
                  <c:v>Food Production and Processing</c:v>
                </c:pt>
                <c:pt idx="10">
                  <c:v>Chemical</c:v>
                </c:pt>
                <c:pt idx="11">
                  <c:v>Construction materials production</c:v>
                </c:pt>
                <c:pt idx="12">
                  <c:v>Construction</c:v>
                </c:pt>
                <c:pt idx="13">
                  <c:v>Medicine</c:v>
                </c:pt>
              </c:strCache>
            </c:strRef>
          </c:cat>
          <c:val>
            <c:numRef>
              <c:f>Лист1!$C$2:$C$15</c:f>
              <c:numCache>
                <c:formatCode>0.0%</c:formatCode>
                <c:ptCount val="14"/>
                <c:pt idx="0">
                  <c:v>4.4816555961061854E-3</c:v>
                </c:pt>
                <c:pt idx="1">
                  <c:v>9.2567468192201879E-3</c:v>
                </c:pt>
                <c:pt idx="2">
                  <c:v>3.5000000000000003E-2</c:v>
                </c:pt>
                <c:pt idx="3">
                  <c:v>4.4748935810277647E-2</c:v>
                </c:pt>
                <c:pt idx="4">
                  <c:v>4.5282929089972196E-2</c:v>
                </c:pt>
                <c:pt idx="5">
                  <c:v>4.59821983847725E-2</c:v>
                </c:pt>
                <c:pt idx="6">
                  <c:v>5.3561986410015971E-2</c:v>
                </c:pt>
                <c:pt idx="7">
                  <c:v>5.7505059292472779E-2</c:v>
                </c:pt>
                <c:pt idx="8">
                  <c:v>6.3355906260789852E-2</c:v>
                </c:pt>
                <c:pt idx="9">
                  <c:v>7.3455224366089047E-2</c:v>
                </c:pt>
                <c:pt idx="10">
                  <c:v>0.1148486085122718</c:v>
                </c:pt>
                <c:pt idx="11">
                  <c:v>0.11805739695518533</c:v>
                </c:pt>
                <c:pt idx="12">
                  <c:v>0.14911738564492472</c:v>
                </c:pt>
                <c:pt idx="13">
                  <c:v>0.18539832525871006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CA2-46A0-A4AA-B77E6F7F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190-4DBF-A031-B9B0B26809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90-4DBF-A031-B9B0B268094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The rest</c:v>
                </c:pt>
                <c:pt idx="1">
                  <c:v>Top 10 Banks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90-4DBF-A031-B9B0B2680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833467449012821"/>
          <c:y val="0.12161219089147041"/>
          <c:w val="0.34215502498341538"/>
          <c:h val="0.7769651759265948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71695561293496E-2"/>
          <c:y val="0.2328516012109742"/>
          <c:w val="0.57185909258576229"/>
          <c:h val="0.595680260509973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B9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07-416D-A59D-FFC9417F3F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07-416D-A59D-FFC9417F3F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General insurance companies</c:v>
                </c:pt>
                <c:pt idx="1">
                  <c:v>Life insurance companies</c:v>
                </c:pt>
              </c:strCache>
            </c:str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24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07-416D-A59D-FFC9417F3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427416049399763"/>
          <c:y val="0.19362392448645727"/>
          <c:w val="0.34320713102584555"/>
          <c:h val="0.661896531661339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 sz="1600" b="1" kern="1200">
          <a:solidFill>
            <a:srgbClr val="64994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190-4DBF-A031-B9B0B26809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90-4DBF-A031-B9B0B268094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90-4DBF-A031-B9B0B268094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0-4DBF-A031-B9B0B26809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The rest</c:v>
                </c:pt>
                <c:pt idx="1">
                  <c:v>Top 10 insurance companies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90-4DBF-A031-B9B0B2680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877588283556617"/>
          <c:y val="8.9481063001297961E-2"/>
          <c:w val="0.34215502498341538"/>
          <c:h val="0.7769651759265948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71980052530853E-2"/>
          <c:y val="0"/>
          <c:w val="0.93807052722297302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CA-4D4A-9295-F4B39468852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CA-4D4A-9295-F4B394688520}"/>
              </c:ext>
            </c:extLst>
          </c:dPt>
          <c:dLbls>
            <c:dLbl>
              <c:idx val="0"/>
              <c:layout>
                <c:manualLayout>
                  <c:x val="-4.9431090465839305E-3"/>
                  <c:y val="-0.26493255135394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A-4D4A-9295-F4B394688520}"/>
                </c:ext>
              </c:extLst>
            </c:dLbl>
            <c:dLbl>
              <c:idx val="1"/>
              <c:layout>
                <c:manualLayout>
                  <c:x val="3.1749616918874844E-3"/>
                  <c:y val="-0.28689283062115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A-4D4A-9295-F4B394688520}"/>
                </c:ext>
              </c:extLst>
            </c:dLbl>
            <c:dLbl>
              <c:idx val="2"/>
              <c:layout>
                <c:manualLayout>
                  <c:x val="-6.7523943880449955E-3"/>
                  <c:y val="-0.30049073494757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CA-4D4A-9295-F4B394688520}"/>
                </c:ext>
              </c:extLst>
            </c:dLbl>
            <c:dLbl>
              <c:idx val="3"/>
              <c:layout>
                <c:manualLayout>
                  <c:x val="-3.4665959547459463E-4"/>
                  <c:y val="-0.31863162864944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CA-4D4A-9295-F4B394688520}"/>
                </c:ext>
              </c:extLst>
            </c:dLbl>
            <c:dLbl>
              <c:idx val="4"/>
              <c:layout>
                <c:manualLayout>
                  <c:x val="3.3277224962425557E-3"/>
                  <c:y val="-0.4373351791321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CA-4D4A-9295-F4B394688520}"/>
                </c:ext>
              </c:extLst>
            </c:dLbl>
            <c:dLbl>
              <c:idx val="5"/>
              <c:layout>
                <c:manualLayout>
                  <c:x val="-4.6934865662277281E-3"/>
                  <c:y val="-0.16896989515784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CA-4D4A-9295-F4B394688520}"/>
                </c:ext>
              </c:extLst>
            </c:dLbl>
            <c:dLbl>
              <c:idx val="6"/>
              <c:layout>
                <c:manualLayout>
                  <c:x val="6.3139960162164133E-3"/>
                  <c:y val="-0.22818115238657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A-4D4A-9295-F4B394688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I - 2018</c:v>
                </c:pt>
                <c:pt idx="6">
                  <c:v>I - 2019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826</c:v>
                </c:pt>
                <c:pt idx="1">
                  <c:v>851</c:v>
                </c:pt>
                <c:pt idx="2">
                  <c:v>973</c:v>
                </c:pt>
                <c:pt idx="3">
                  <c:v>1553</c:v>
                </c:pt>
                <c:pt idx="4">
                  <c:v>2634.4</c:v>
                </c:pt>
                <c:pt idx="5">
                  <c:v>779</c:v>
                </c:pt>
                <c:pt idx="6">
                  <c:v>1188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CA-4D4A-9295-F4B39468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665600"/>
        <c:axId val="40697856"/>
      </c:barChart>
      <c:catAx>
        <c:axId val="17666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7856"/>
        <c:crosses val="autoZero"/>
        <c:auto val="1"/>
        <c:lblAlgn val="ctr"/>
        <c:lblOffset val="100"/>
        <c:noMultiLvlLbl val="0"/>
      </c:catAx>
      <c:valAx>
        <c:axId val="406978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6665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7136614450261E-2"/>
          <c:y val="2.0554742201597875E-2"/>
          <c:w val="0.93807052722297302"/>
          <c:h val="0.871266375947517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40-45E9-94B7-664F3DFE17FC}"/>
              </c:ext>
            </c:extLst>
          </c:dPt>
          <c:dLbls>
            <c:dLbl>
              <c:idx val="0"/>
              <c:layout>
                <c:manualLayout>
                  <c:x val="1.7123097433618553E-3"/>
                  <c:y val="-0.234915129697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40-45E9-94B7-664F3DFE17FC}"/>
                </c:ext>
              </c:extLst>
            </c:dLbl>
            <c:dLbl>
              <c:idx val="1"/>
              <c:layout>
                <c:manualLayout>
                  <c:x val="-3.4152455282746631E-3"/>
                  <c:y val="-0.26441586466445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332171158794084"/>
                      <c:h val="6.2475790978179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40-45E9-94B7-664F3DFE17FC}"/>
                </c:ext>
              </c:extLst>
            </c:dLbl>
            <c:dLbl>
              <c:idx val="2"/>
              <c:layout>
                <c:manualLayout>
                  <c:x val="1.2161843128541273E-3"/>
                  <c:y val="-0.262285401379430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696849077339487"/>
                      <c:h val="6.724252860793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440-45E9-94B7-664F3DFE17FC}"/>
                </c:ext>
              </c:extLst>
            </c:dLbl>
            <c:dLbl>
              <c:idx val="3"/>
              <c:layout>
                <c:manualLayout>
                  <c:x val="-1.9620257943292812E-3"/>
                  <c:y val="-0.280040129723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40-45E9-94B7-664F3DFE17FC}"/>
                </c:ext>
              </c:extLst>
            </c:dLbl>
            <c:dLbl>
              <c:idx val="4"/>
              <c:layout>
                <c:manualLayout>
                  <c:x val="5.8789764100285156E-3"/>
                  <c:y val="-0.39677911832758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40-45E9-94B7-664F3DFE17FC}"/>
                </c:ext>
              </c:extLst>
            </c:dLbl>
            <c:dLbl>
              <c:idx val="5"/>
              <c:layout>
                <c:manualLayout>
                  <c:x val="-9.7743769210828437E-4"/>
                  <c:y val="-0.42064222330232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40-45E9-94B7-664F3DFE17FC}"/>
                </c:ext>
              </c:extLst>
            </c:dLbl>
            <c:dLbl>
              <c:idx val="6"/>
              <c:layout>
                <c:manualLayout>
                  <c:x val="-1.347249863752814E-16"/>
                  <c:y val="-0.44632229072053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40-45E9-94B7-664F3DFE1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I - 2019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2139</c:v>
                </c:pt>
                <c:pt idx="1">
                  <c:v>2448</c:v>
                </c:pt>
                <c:pt idx="2">
                  <c:v>2590</c:v>
                </c:pt>
                <c:pt idx="3">
                  <c:v>2684</c:v>
                </c:pt>
                <c:pt idx="4">
                  <c:v>4023</c:v>
                </c:pt>
                <c:pt idx="5">
                  <c:v>4351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440-45E9-94B7-664F3DFE1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841344"/>
        <c:axId val="159189824"/>
      </c:barChart>
      <c:catAx>
        <c:axId val="17484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89824"/>
        <c:crosses val="autoZero"/>
        <c:auto val="1"/>
        <c:lblAlgn val="ctr"/>
        <c:lblOffset val="100"/>
        <c:noMultiLvlLbl val="0"/>
      </c:catAx>
      <c:valAx>
        <c:axId val="1591898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48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65094452744394"/>
          <c:y val="2.3954338862467194E-2"/>
          <c:w val="0.62434006996882463"/>
          <c:h val="0.792233199822514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3874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7A-4D52-BAAC-D63DDC36038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7A-4D52-BAAC-D63DDC36038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7A-4D52-BAAC-D63DDC36038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7A-4D52-BAAC-D63DDC36038F}"/>
              </c:ext>
            </c:extLst>
          </c:dPt>
          <c:cat>
            <c:strRef>
              <c:f>Лист1!$A$2:$A$5</c:f>
              <c:strCache>
                <c:ptCount val="4"/>
                <c:pt idx="0">
                  <c:v>Technological equipment</c:v>
                </c:pt>
                <c:pt idx="1">
                  <c:v>Real estate</c:v>
                </c:pt>
                <c:pt idx="2">
                  <c:v>Vehicles </c:v>
                </c:pt>
                <c:pt idx="3">
                  <c:v>Agricultural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37.4</c:v>
                </c:pt>
                <c:pt idx="1">
                  <c:v>2.0699999999999998</c:v>
                </c:pt>
                <c:pt idx="2">
                  <c:v>20.6</c:v>
                </c:pt>
                <c:pt idx="3">
                  <c:v>39.89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7A-4D52-BAAC-D63DDC360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71695561293496E-2"/>
          <c:y val="0.2328516012109742"/>
          <c:w val="0.57185909258576229"/>
          <c:h val="0.595680260509973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B9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07-416D-A59D-FFC9417F3F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07-416D-A59D-FFC9417F3F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Leasing companies</c:v>
                </c:pt>
                <c:pt idx="1">
                  <c:v>Commercial Banks</c:v>
                </c:pt>
              </c:strCache>
            </c:str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104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07-416D-A59D-FFC9417F3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427416049399763"/>
          <c:y val="0.30228768535282979"/>
          <c:w val="0.34721542268993377"/>
          <c:h val="0.4315295764614943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 sz="1600" b="1" kern="1200">
          <a:solidFill>
            <a:srgbClr val="64994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190-4DBF-A031-B9B0B26809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90-4DBF-A031-B9B0B268094B}"/>
              </c:ext>
            </c:extLst>
          </c:dPt>
          <c:cat>
            <c:strRef>
              <c:f>Лист1!$A$2:$A$3</c:f>
              <c:strCache>
                <c:ptCount val="2"/>
                <c:pt idx="0">
                  <c:v>The rest</c:v>
                </c:pt>
                <c:pt idx="1">
                  <c:v>Top 10 "players"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90-4DBF-A031-B9B0B2680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625096616740407"/>
          <c:y val="0.10004786503865327"/>
          <c:w val="0.34215502498341538"/>
          <c:h val="0.7769651759265948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F4462-72FF-4B86-A282-7A6EE4862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CCE58-6638-4886-96BC-BFC74BB80547}">
      <dgm:prSet custT="1"/>
      <dgm:spPr/>
      <dgm:t>
        <a:bodyPr/>
        <a:lstStyle/>
        <a:p>
          <a:pPr rtl="0"/>
          <a:r>
            <a:rPr lang="ru-RU" sz="1500" dirty="0" err="1" smtClean="0"/>
            <a:t>The</a:t>
          </a:r>
          <a:r>
            <a:rPr lang="ru-RU" sz="1500" dirty="0" smtClean="0"/>
            <a:t> </a:t>
          </a:r>
          <a:r>
            <a:rPr lang="ru-RU" sz="1500" dirty="0" err="1" smtClean="0"/>
            <a:t>mission</a:t>
          </a:r>
          <a:r>
            <a:rPr lang="ru-RU" sz="1500" dirty="0" smtClean="0"/>
            <a:t> </a:t>
          </a:r>
          <a:r>
            <a:rPr lang="ru-RU" sz="1500" dirty="0" err="1" smtClean="0"/>
            <a:t>of</a:t>
          </a:r>
          <a:r>
            <a:rPr lang="ru-RU" sz="1500" dirty="0" smtClean="0"/>
            <a:t> </a:t>
          </a:r>
          <a:r>
            <a:rPr lang="en-US" sz="1500" dirty="0" smtClean="0"/>
            <a:t>Leasing Association of Uzbekistan </a:t>
          </a:r>
          <a:r>
            <a:rPr lang="ru-RU" sz="1500" dirty="0" err="1" smtClean="0"/>
            <a:t>is</a:t>
          </a:r>
          <a:r>
            <a:rPr lang="ru-RU" sz="1500" dirty="0" smtClean="0"/>
            <a:t> :</a:t>
          </a:r>
        </a:p>
      </dgm:t>
    </dgm:pt>
    <dgm:pt modelId="{D103E86D-2371-4EF9-B6FF-7018C1FD2609}" type="parTrans" cxnId="{C84E3744-EF37-47AB-98C6-2B997EE64510}">
      <dgm:prSet/>
      <dgm:spPr/>
      <dgm:t>
        <a:bodyPr/>
        <a:lstStyle/>
        <a:p>
          <a:endParaRPr lang="ru-RU"/>
        </a:p>
      </dgm:t>
    </dgm:pt>
    <dgm:pt modelId="{AF17B26D-1DE8-4B68-9B3E-33FB83893D60}" type="sibTrans" cxnId="{C84E3744-EF37-47AB-98C6-2B997EE64510}">
      <dgm:prSet/>
      <dgm:spPr/>
      <dgm:t>
        <a:bodyPr/>
        <a:lstStyle/>
        <a:p>
          <a:endParaRPr lang="ru-RU"/>
        </a:p>
      </dgm:t>
    </dgm:pt>
    <dgm:pt modelId="{B04E90C3-5EE9-42E5-B7AF-E1F1CA8B8997}">
      <dgm:prSet custT="1"/>
      <dgm:spPr/>
      <dgm:t>
        <a:bodyPr/>
        <a:lstStyle/>
        <a:p>
          <a:pPr rtl="0"/>
          <a:r>
            <a:rPr lang="ru-RU" sz="1200" dirty="0" err="1" smtClean="0"/>
            <a:t>to</a:t>
          </a:r>
          <a:r>
            <a:rPr lang="ru-RU" sz="1200" dirty="0" smtClean="0"/>
            <a:t> </a:t>
          </a:r>
          <a:r>
            <a:rPr lang="ru-RU" sz="1200" dirty="0" err="1" smtClean="0"/>
            <a:t>create</a:t>
          </a:r>
          <a:r>
            <a:rPr lang="ru-RU" sz="1200" dirty="0" smtClean="0"/>
            <a:t> </a:t>
          </a:r>
          <a:r>
            <a:rPr lang="ru-RU" sz="1200" dirty="0" err="1" smtClean="0"/>
            <a:t>the</a:t>
          </a:r>
          <a:r>
            <a:rPr lang="ru-RU" sz="1200" dirty="0" smtClean="0"/>
            <a:t> </a:t>
          </a:r>
          <a:r>
            <a:rPr lang="ru-RU" sz="1200" dirty="0" err="1" smtClean="0"/>
            <a:t>conditions</a:t>
          </a:r>
          <a:r>
            <a:rPr lang="ru-RU" sz="1200" dirty="0" smtClean="0"/>
            <a:t> </a:t>
          </a:r>
          <a:r>
            <a:rPr lang="ru-RU" sz="1200" dirty="0" err="1" smtClean="0"/>
            <a:t>for</a:t>
          </a:r>
          <a:r>
            <a:rPr lang="ru-RU" sz="1200" dirty="0" smtClean="0"/>
            <a:t> </a:t>
          </a:r>
          <a:r>
            <a:rPr lang="ru-RU" sz="1200" dirty="0" err="1" smtClean="0"/>
            <a:t>the</a:t>
          </a:r>
          <a:r>
            <a:rPr lang="ru-RU" sz="1200" dirty="0" smtClean="0"/>
            <a:t> </a:t>
          </a:r>
          <a:r>
            <a:rPr lang="ru-RU" sz="1200" dirty="0" err="1" smtClean="0"/>
            <a:t>development</a:t>
          </a:r>
          <a:r>
            <a:rPr lang="ru-RU" sz="1200" dirty="0" smtClean="0"/>
            <a:t> </a:t>
          </a:r>
          <a:r>
            <a:rPr lang="ru-RU" sz="1200" dirty="0" err="1" smtClean="0"/>
            <a:t>of</a:t>
          </a:r>
          <a:r>
            <a:rPr lang="ru-RU" sz="1200" dirty="0" smtClean="0"/>
            <a:t> </a:t>
          </a:r>
          <a:r>
            <a:rPr lang="ru-RU" sz="1200" dirty="0" err="1" smtClean="0"/>
            <a:t>leasing</a:t>
          </a:r>
          <a:r>
            <a:rPr lang="ru-RU" sz="1200" dirty="0" smtClean="0"/>
            <a:t> </a:t>
          </a:r>
          <a:r>
            <a:rPr lang="ru-RU" sz="1200" dirty="0" err="1" smtClean="0"/>
            <a:t>services</a:t>
          </a:r>
          <a:r>
            <a:rPr lang="ru-RU" sz="1200" dirty="0" smtClean="0"/>
            <a:t> </a:t>
          </a:r>
          <a:r>
            <a:rPr lang="ru-RU" sz="1200" dirty="0" err="1" smtClean="0"/>
            <a:t>in</a:t>
          </a:r>
          <a:r>
            <a:rPr lang="ru-RU" sz="1200" dirty="0" smtClean="0"/>
            <a:t> </a:t>
          </a:r>
          <a:r>
            <a:rPr lang="ru-RU" sz="1200" dirty="0" err="1" smtClean="0"/>
            <a:t>the</a:t>
          </a:r>
          <a:r>
            <a:rPr lang="ru-RU" sz="1200" dirty="0" smtClean="0"/>
            <a:t> </a:t>
          </a:r>
          <a:r>
            <a:rPr lang="ru-RU" sz="1200" dirty="0" err="1" smtClean="0"/>
            <a:t>Republic</a:t>
          </a:r>
          <a:r>
            <a:rPr lang="ru-RU" sz="1200" dirty="0" smtClean="0"/>
            <a:t> </a:t>
          </a:r>
          <a:r>
            <a:rPr lang="ru-RU" sz="1200" dirty="0" err="1" smtClean="0"/>
            <a:t>of</a:t>
          </a:r>
          <a:r>
            <a:rPr lang="ru-RU" sz="1200" dirty="0" smtClean="0"/>
            <a:t> </a:t>
          </a:r>
          <a:r>
            <a:rPr lang="ru-RU" sz="1200" dirty="0" err="1" smtClean="0"/>
            <a:t>Uzbekistan</a:t>
          </a:r>
          <a:r>
            <a:rPr lang="ru-RU" sz="1200" dirty="0" smtClean="0"/>
            <a:t> </a:t>
          </a:r>
          <a:r>
            <a:rPr lang="ru-RU" sz="1200" dirty="0" err="1" smtClean="0"/>
            <a:t>to</a:t>
          </a:r>
          <a:r>
            <a:rPr lang="ru-RU" sz="1200" dirty="0" smtClean="0"/>
            <a:t> </a:t>
          </a:r>
          <a:r>
            <a:rPr lang="ru-RU" sz="1200" dirty="0" err="1" smtClean="0"/>
            <a:t>ensure</a:t>
          </a:r>
          <a:r>
            <a:rPr lang="ru-RU" sz="1200" dirty="0" smtClean="0"/>
            <a:t> </a:t>
          </a:r>
          <a:r>
            <a:rPr lang="ru-RU" sz="1200" dirty="0" err="1" smtClean="0"/>
            <a:t>the</a:t>
          </a:r>
          <a:r>
            <a:rPr lang="ru-RU" sz="1200" dirty="0" smtClean="0"/>
            <a:t> </a:t>
          </a:r>
          <a:r>
            <a:rPr lang="ru-RU" sz="1200" dirty="0" err="1" smtClean="0"/>
            <a:t>effective</a:t>
          </a:r>
          <a:r>
            <a:rPr lang="ru-RU" sz="1200" dirty="0" smtClean="0"/>
            <a:t> </a:t>
          </a:r>
          <a:r>
            <a:rPr lang="ru-RU" sz="1200" dirty="0" err="1" smtClean="0"/>
            <a:t>implementation</a:t>
          </a:r>
          <a:r>
            <a:rPr lang="ru-RU" sz="1200" dirty="0" smtClean="0"/>
            <a:t> </a:t>
          </a:r>
          <a:r>
            <a:rPr lang="ru-RU" sz="1200" dirty="0" err="1" smtClean="0"/>
            <a:t>of</a:t>
          </a:r>
          <a:r>
            <a:rPr lang="ru-RU" sz="1200" dirty="0" smtClean="0"/>
            <a:t> </a:t>
          </a:r>
          <a:r>
            <a:rPr lang="ru-RU" sz="1200" dirty="0" err="1" smtClean="0"/>
            <a:t>economic</a:t>
          </a:r>
          <a:r>
            <a:rPr lang="ru-RU" sz="1200" dirty="0" smtClean="0"/>
            <a:t> </a:t>
          </a:r>
          <a:r>
            <a:rPr lang="ru-RU" sz="1200" dirty="0" err="1" smtClean="0"/>
            <a:t>reforms</a:t>
          </a:r>
          <a:r>
            <a:rPr lang="ru-RU" sz="1200" dirty="0" smtClean="0"/>
            <a:t> </a:t>
          </a:r>
          <a:r>
            <a:rPr lang="ru-RU" sz="1200" dirty="0" err="1" smtClean="0"/>
            <a:t>in</a:t>
          </a:r>
          <a:r>
            <a:rPr lang="ru-RU" sz="1200" dirty="0" smtClean="0"/>
            <a:t> </a:t>
          </a:r>
          <a:r>
            <a:rPr lang="ru-RU" sz="1200" dirty="0" err="1" smtClean="0"/>
            <a:t>the</a:t>
          </a:r>
          <a:r>
            <a:rPr lang="ru-RU" sz="1200" dirty="0" smtClean="0"/>
            <a:t> </a:t>
          </a:r>
          <a:r>
            <a:rPr lang="ru-RU" sz="1200" dirty="0" err="1" smtClean="0"/>
            <a:t>Republic</a:t>
          </a:r>
          <a:endParaRPr lang="ru-RU" sz="1200" dirty="0"/>
        </a:p>
      </dgm:t>
    </dgm:pt>
    <dgm:pt modelId="{B9A2116C-3F9A-4E1A-AE3A-222E6095A70F}" type="parTrans" cxnId="{169236C8-5F5C-40AB-934C-485651EA6CF8}">
      <dgm:prSet/>
      <dgm:spPr/>
      <dgm:t>
        <a:bodyPr/>
        <a:lstStyle/>
        <a:p>
          <a:endParaRPr lang="ru-RU"/>
        </a:p>
      </dgm:t>
    </dgm:pt>
    <dgm:pt modelId="{B05933DD-B4EC-4A9B-978E-9148E42D234D}" type="sibTrans" cxnId="{169236C8-5F5C-40AB-934C-485651EA6CF8}">
      <dgm:prSet/>
      <dgm:spPr/>
      <dgm:t>
        <a:bodyPr/>
        <a:lstStyle/>
        <a:p>
          <a:endParaRPr lang="ru-RU"/>
        </a:p>
      </dgm:t>
    </dgm:pt>
    <dgm:pt modelId="{B7423458-A7BB-419B-975B-597551611A78}">
      <dgm:prSet custT="1"/>
      <dgm:spPr/>
      <dgm:t>
        <a:bodyPr/>
        <a:lstStyle/>
        <a:p>
          <a:pPr rtl="0"/>
          <a:r>
            <a:rPr lang="en-US" sz="1200" dirty="0" smtClean="0"/>
            <a:t>to conduct training and seminars</a:t>
          </a:r>
          <a:endParaRPr lang="ru-RU" sz="1200" dirty="0"/>
        </a:p>
      </dgm:t>
    </dgm:pt>
    <dgm:pt modelId="{00462149-5A8A-4682-B251-F90978B81035}" type="parTrans" cxnId="{A602825E-24EA-40A2-8CFD-0F707F5973EB}">
      <dgm:prSet/>
      <dgm:spPr/>
      <dgm:t>
        <a:bodyPr/>
        <a:lstStyle/>
        <a:p>
          <a:endParaRPr lang="ru-RU"/>
        </a:p>
      </dgm:t>
    </dgm:pt>
    <dgm:pt modelId="{8363E425-595F-4FC6-943E-AAF890F32CEC}" type="sibTrans" cxnId="{A602825E-24EA-40A2-8CFD-0F707F5973EB}">
      <dgm:prSet/>
      <dgm:spPr/>
      <dgm:t>
        <a:bodyPr/>
        <a:lstStyle/>
        <a:p>
          <a:endParaRPr lang="ru-RU"/>
        </a:p>
      </dgm:t>
    </dgm:pt>
    <dgm:pt modelId="{39F5F63D-2388-4E4F-B042-667C92A324E5}">
      <dgm:prSet custT="1"/>
      <dgm:spPr/>
      <dgm:t>
        <a:bodyPr/>
        <a:lstStyle/>
        <a:p>
          <a:pPr rtl="0"/>
          <a:r>
            <a:rPr lang="en-US" sz="1200" dirty="0" smtClean="0"/>
            <a:t>to represent of the legitimate interest of member of the Association</a:t>
          </a:r>
          <a:endParaRPr lang="ru-RU" sz="1200" dirty="0"/>
        </a:p>
      </dgm:t>
    </dgm:pt>
    <dgm:pt modelId="{CAB9E38D-7347-4C6D-8B0A-B971CB766B53}" type="parTrans" cxnId="{6D6E8BF4-2B84-44B2-BD71-34A3C8143F11}">
      <dgm:prSet/>
      <dgm:spPr/>
      <dgm:t>
        <a:bodyPr/>
        <a:lstStyle/>
        <a:p>
          <a:endParaRPr lang="ru-RU"/>
        </a:p>
      </dgm:t>
    </dgm:pt>
    <dgm:pt modelId="{71620E66-F0D1-4A43-A4F5-D650FEB81376}" type="sibTrans" cxnId="{6D6E8BF4-2B84-44B2-BD71-34A3C8143F11}">
      <dgm:prSet/>
      <dgm:spPr/>
      <dgm:t>
        <a:bodyPr/>
        <a:lstStyle/>
        <a:p>
          <a:endParaRPr lang="ru-RU"/>
        </a:p>
      </dgm:t>
    </dgm:pt>
    <dgm:pt modelId="{CEDCEBC6-06F4-463F-9CCF-5B65C89A4807}">
      <dgm:prSet custT="1"/>
      <dgm:spPr/>
      <dgm:t>
        <a:bodyPr/>
        <a:lstStyle/>
        <a:p>
          <a:r>
            <a:rPr lang="en-US" sz="1200" dirty="0" smtClean="0"/>
            <a:t>to collect and analyze information about the activities of the Association, as well as the activities of Members of the Association;</a:t>
          </a:r>
          <a:endParaRPr lang="ru-RU" sz="1200" dirty="0" smtClean="0"/>
        </a:p>
      </dgm:t>
    </dgm:pt>
    <dgm:pt modelId="{89BC64E1-E650-436A-91D5-0223CCCBEBCA}" type="parTrans" cxnId="{B53DCA96-F5C5-419F-98B6-ECE38C5CEA1D}">
      <dgm:prSet/>
      <dgm:spPr/>
      <dgm:t>
        <a:bodyPr/>
        <a:lstStyle/>
        <a:p>
          <a:endParaRPr lang="ru-RU"/>
        </a:p>
      </dgm:t>
    </dgm:pt>
    <dgm:pt modelId="{DB34D916-2E89-4BC5-8B8D-EE9FB38C6937}" type="sibTrans" cxnId="{B53DCA96-F5C5-419F-98B6-ECE38C5CEA1D}">
      <dgm:prSet/>
      <dgm:spPr/>
      <dgm:t>
        <a:bodyPr/>
        <a:lstStyle/>
        <a:p>
          <a:endParaRPr lang="ru-RU"/>
        </a:p>
      </dgm:t>
    </dgm:pt>
    <dgm:pt modelId="{67708178-E098-4FE1-AB99-AC80672D3F6D}">
      <dgm:prSet custT="1"/>
      <dgm:spPr/>
      <dgm:t>
        <a:bodyPr/>
        <a:lstStyle/>
        <a:p>
          <a:r>
            <a:rPr lang="en-US" sz="1200" dirty="0" smtClean="0"/>
            <a:t>Leasing Association has 29 members (27 leasing companies  and 2 banks)</a:t>
          </a:r>
          <a:endParaRPr lang="ru-RU" sz="1200" dirty="0" smtClean="0"/>
        </a:p>
      </dgm:t>
    </dgm:pt>
    <dgm:pt modelId="{930CC718-09A1-4B8F-97CE-9992A663DCAF}" type="parTrans" cxnId="{F04AE67E-4E51-4820-96AB-0EA964AD177D}">
      <dgm:prSet/>
      <dgm:spPr/>
      <dgm:t>
        <a:bodyPr/>
        <a:lstStyle/>
        <a:p>
          <a:endParaRPr lang="en-US"/>
        </a:p>
      </dgm:t>
    </dgm:pt>
    <dgm:pt modelId="{B0887A30-CEFA-480D-B8DA-55CD2C69A22E}" type="sibTrans" cxnId="{F04AE67E-4E51-4820-96AB-0EA964AD177D}">
      <dgm:prSet/>
      <dgm:spPr/>
      <dgm:t>
        <a:bodyPr/>
        <a:lstStyle/>
        <a:p>
          <a:endParaRPr lang="en-US"/>
        </a:p>
      </dgm:t>
    </dgm:pt>
    <dgm:pt modelId="{C36C0F28-3DED-4CEC-8D66-0F651517E3CD}" type="pres">
      <dgm:prSet presAssocID="{D72F4462-72FF-4B86-A282-7A6EE4862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0AFB4-DC16-471C-929A-6801E4478734}" type="pres">
      <dgm:prSet presAssocID="{0E7CCE58-6638-4886-96BC-BFC74BB80547}" presName="parentText" presStyleLbl="node1" presStyleIdx="0" presStyleCnt="6" custScaleY="163531" custLinFactNeighborX="3488" custLinFactNeighborY="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50B96-B648-4A0F-8022-9D860C2AAFFA}" type="pres">
      <dgm:prSet presAssocID="{AF17B26D-1DE8-4B68-9B3E-33FB83893D60}" presName="spacer" presStyleCnt="0"/>
      <dgm:spPr/>
    </dgm:pt>
    <dgm:pt modelId="{A1ACEEEE-D810-49D3-9FBF-69DBF1EE7151}" type="pres">
      <dgm:prSet presAssocID="{B04E90C3-5EE9-42E5-B7AF-E1F1CA8B8997}" presName="parentText" presStyleLbl="node1" presStyleIdx="1" presStyleCnt="6" custScaleX="90118" custLinFactNeighborX="4887" custLinFactNeighborY="-10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A645-0AF1-4E5E-A11F-117D27F53D1D}" type="pres">
      <dgm:prSet presAssocID="{B05933DD-B4EC-4A9B-978E-9148E42D234D}" presName="spacer" presStyleCnt="0"/>
      <dgm:spPr/>
    </dgm:pt>
    <dgm:pt modelId="{E2B2213D-D1F5-44EF-B1AA-3616F4CF2779}" type="pres">
      <dgm:prSet presAssocID="{39F5F63D-2388-4E4F-B042-667C92A324E5}" presName="parentText" presStyleLbl="node1" presStyleIdx="2" presStyleCnt="6" custScaleX="90118" custLinFactNeighborX="5400" custLinFactNeighborY="-68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C951D-F7A2-4FE5-BDF2-3C121C7D5EF4}" type="pres">
      <dgm:prSet presAssocID="{71620E66-F0D1-4A43-A4F5-D650FEB81376}" presName="spacer" presStyleCnt="0"/>
      <dgm:spPr/>
    </dgm:pt>
    <dgm:pt modelId="{C15A552B-9D7C-4FFB-8705-E364D9D03E51}" type="pres">
      <dgm:prSet presAssocID="{B7423458-A7BB-419B-975B-597551611A78}" presName="parentText" presStyleLbl="node1" presStyleIdx="3" presStyleCnt="6" custScaleX="89790" custLinFactNeighborX="5236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7F8BC-25E9-4A91-B949-691E819CCC58}" type="pres">
      <dgm:prSet presAssocID="{8363E425-595F-4FC6-943E-AAF890F32CEC}" presName="spacer" presStyleCnt="0"/>
      <dgm:spPr/>
    </dgm:pt>
    <dgm:pt modelId="{80895F33-1A15-4ABC-B097-163855BD0970}" type="pres">
      <dgm:prSet presAssocID="{CEDCEBC6-06F4-463F-9CCF-5B65C89A4807}" presName="parentText" presStyleLbl="node1" presStyleIdx="4" presStyleCnt="6" custScaleX="90118" custLinFactNeighborX="5400" custLinFactNeighborY="-98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D3044-4F9C-48A4-96F0-29892F50F0A7}" type="pres">
      <dgm:prSet presAssocID="{DB34D916-2E89-4BC5-8B8D-EE9FB38C6937}" presName="spacer" presStyleCnt="0"/>
      <dgm:spPr/>
    </dgm:pt>
    <dgm:pt modelId="{F0F64A0B-02F2-4D32-8532-BD97E7A99AB1}" type="pres">
      <dgm:prSet presAssocID="{67708178-E098-4FE1-AB99-AC80672D3F6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727F4-ABEA-43AC-AB16-C03F201A194B}" type="presOf" srcId="{D72F4462-72FF-4B86-A282-7A6EE4862742}" destId="{C36C0F28-3DED-4CEC-8D66-0F651517E3CD}" srcOrd="0" destOrd="0" presId="urn:microsoft.com/office/officeart/2005/8/layout/vList2"/>
    <dgm:cxn modelId="{169236C8-5F5C-40AB-934C-485651EA6CF8}" srcId="{D72F4462-72FF-4B86-A282-7A6EE4862742}" destId="{B04E90C3-5EE9-42E5-B7AF-E1F1CA8B8997}" srcOrd="1" destOrd="0" parTransId="{B9A2116C-3F9A-4E1A-AE3A-222E6095A70F}" sibTransId="{B05933DD-B4EC-4A9B-978E-9148E42D234D}"/>
    <dgm:cxn modelId="{B53DCA96-F5C5-419F-98B6-ECE38C5CEA1D}" srcId="{D72F4462-72FF-4B86-A282-7A6EE4862742}" destId="{CEDCEBC6-06F4-463F-9CCF-5B65C89A4807}" srcOrd="4" destOrd="0" parTransId="{89BC64E1-E650-436A-91D5-0223CCCBEBCA}" sibTransId="{DB34D916-2E89-4BC5-8B8D-EE9FB38C6937}"/>
    <dgm:cxn modelId="{C84E3744-EF37-47AB-98C6-2B997EE64510}" srcId="{D72F4462-72FF-4B86-A282-7A6EE4862742}" destId="{0E7CCE58-6638-4886-96BC-BFC74BB80547}" srcOrd="0" destOrd="0" parTransId="{D103E86D-2371-4EF9-B6FF-7018C1FD2609}" sibTransId="{AF17B26D-1DE8-4B68-9B3E-33FB83893D60}"/>
    <dgm:cxn modelId="{F04AE67E-4E51-4820-96AB-0EA964AD177D}" srcId="{D72F4462-72FF-4B86-A282-7A6EE4862742}" destId="{67708178-E098-4FE1-AB99-AC80672D3F6D}" srcOrd="5" destOrd="0" parTransId="{930CC718-09A1-4B8F-97CE-9992A663DCAF}" sibTransId="{B0887A30-CEFA-480D-B8DA-55CD2C69A22E}"/>
    <dgm:cxn modelId="{E2BE7C89-D577-4C87-8A9B-44A4BA67D4C1}" type="presOf" srcId="{67708178-E098-4FE1-AB99-AC80672D3F6D}" destId="{F0F64A0B-02F2-4D32-8532-BD97E7A99AB1}" srcOrd="0" destOrd="0" presId="urn:microsoft.com/office/officeart/2005/8/layout/vList2"/>
    <dgm:cxn modelId="{F6A8827B-0720-4EC3-9F76-09E9D07D84D9}" type="presOf" srcId="{B04E90C3-5EE9-42E5-B7AF-E1F1CA8B8997}" destId="{A1ACEEEE-D810-49D3-9FBF-69DBF1EE7151}" srcOrd="0" destOrd="0" presId="urn:microsoft.com/office/officeart/2005/8/layout/vList2"/>
    <dgm:cxn modelId="{FF0E6807-2406-4702-8725-F14ED76EB93C}" type="presOf" srcId="{0E7CCE58-6638-4886-96BC-BFC74BB80547}" destId="{1A90AFB4-DC16-471C-929A-6801E4478734}" srcOrd="0" destOrd="0" presId="urn:microsoft.com/office/officeart/2005/8/layout/vList2"/>
    <dgm:cxn modelId="{A602825E-24EA-40A2-8CFD-0F707F5973EB}" srcId="{D72F4462-72FF-4B86-A282-7A6EE4862742}" destId="{B7423458-A7BB-419B-975B-597551611A78}" srcOrd="3" destOrd="0" parTransId="{00462149-5A8A-4682-B251-F90978B81035}" sibTransId="{8363E425-595F-4FC6-943E-AAF890F32CEC}"/>
    <dgm:cxn modelId="{F6485A18-18BD-4C13-BF53-0616588B433C}" type="presOf" srcId="{CEDCEBC6-06F4-463F-9CCF-5B65C89A4807}" destId="{80895F33-1A15-4ABC-B097-163855BD0970}" srcOrd="0" destOrd="0" presId="urn:microsoft.com/office/officeart/2005/8/layout/vList2"/>
    <dgm:cxn modelId="{0B49F4C5-0481-4E18-9307-9AEA40E820EB}" type="presOf" srcId="{B7423458-A7BB-419B-975B-597551611A78}" destId="{C15A552B-9D7C-4FFB-8705-E364D9D03E51}" srcOrd="0" destOrd="0" presId="urn:microsoft.com/office/officeart/2005/8/layout/vList2"/>
    <dgm:cxn modelId="{355110C2-E137-4C7F-BC5D-614693B6891A}" type="presOf" srcId="{39F5F63D-2388-4E4F-B042-667C92A324E5}" destId="{E2B2213D-D1F5-44EF-B1AA-3616F4CF2779}" srcOrd="0" destOrd="0" presId="urn:microsoft.com/office/officeart/2005/8/layout/vList2"/>
    <dgm:cxn modelId="{6D6E8BF4-2B84-44B2-BD71-34A3C8143F11}" srcId="{D72F4462-72FF-4B86-A282-7A6EE4862742}" destId="{39F5F63D-2388-4E4F-B042-667C92A324E5}" srcOrd="2" destOrd="0" parTransId="{CAB9E38D-7347-4C6D-8B0A-B971CB766B53}" sibTransId="{71620E66-F0D1-4A43-A4F5-D650FEB81376}"/>
    <dgm:cxn modelId="{32F7B041-E4EA-4314-BE8E-B5C746F21F65}" type="presParOf" srcId="{C36C0F28-3DED-4CEC-8D66-0F651517E3CD}" destId="{1A90AFB4-DC16-471C-929A-6801E4478734}" srcOrd="0" destOrd="0" presId="urn:microsoft.com/office/officeart/2005/8/layout/vList2"/>
    <dgm:cxn modelId="{4CA36FF0-7533-4101-8341-78FDAACF7DFC}" type="presParOf" srcId="{C36C0F28-3DED-4CEC-8D66-0F651517E3CD}" destId="{88E50B96-B648-4A0F-8022-9D860C2AAFFA}" srcOrd="1" destOrd="0" presId="urn:microsoft.com/office/officeart/2005/8/layout/vList2"/>
    <dgm:cxn modelId="{BCBE65A2-2DD1-4B15-92C2-B5627C10B452}" type="presParOf" srcId="{C36C0F28-3DED-4CEC-8D66-0F651517E3CD}" destId="{A1ACEEEE-D810-49D3-9FBF-69DBF1EE7151}" srcOrd="2" destOrd="0" presId="urn:microsoft.com/office/officeart/2005/8/layout/vList2"/>
    <dgm:cxn modelId="{55054A78-382E-42E5-B952-009B30DFD0DC}" type="presParOf" srcId="{C36C0F28-3DED-4CEC-8D66-0F651517E3CD}" destId="{AB11A645-0AF1-4E5E-A11F-117D27F53D1D}" srcOrd="3" destOrd="0" presId="urn:microsoft.com/office/officeart/2005/8/layout/vList2"/>
    <dgm:cxn modelId="{A2C997F2-14B7-4C6B-AE1B-6D52291AB00B}" type="presParOf" srcId="{C36C0F28-3DED-4CEC-8D66-0F651517E3CD}" destId="{E2B2213D-D1F5-44EF-B1AA-3616F4CF2779}" srcOrd="4" destOrd="0" presId="urn:microsoft.com/office/officeart/2005/8/layout/vList2"/>
    <dgm:cxn modelId="{597B1BD5-936D-4D22-A29A-EFC48B9D2C23}" type="presParOf" srcId="{C36C0F28-3DED-4CEC-8D66-0F651517E3CD}" destId="{74BC951D-F7A2-4FE5-BDF2-3C121C7D5EF4}" srcOrd="5" destOrd="0" presId="urn:microsoft.com/office/officeart/2005/8/layout/vList2"/>
    <dgm:cxn modelId="{B4A0ACBB-28F1-4498-B926-ECA720C984F6}" type="presParOf" srcId="{C36C0F28-3DED-4CEC-8D66-0F651517E3CD}" destId="{C15A552B-9D7C-4FFB-8705-E364D9D03E51}" srcOrd="6" destOrd="0" presId="urn:microsoft.com/office/officeart/2005/8/layout/vList2"/>
    <dgm:cxn modelId="{AC8B23BE-0987-4EAB-ACC4-43616869D017}" type="presParOf" srcId="{C36C0F28-3DED-4CEC-8D66-0F651517E3CD}" destId="{DC87F8BC-25E9-4A91-B949-691E819CCC58}" srcOrd="7" destOrd="0" presId="urn:microsoft.com/office/officeart/2005/8/layout/vList2"/>
    <dgm:cxn modelId="{2A1C60CE-6751-4657-972C-44360213D2F5}" type="presParOf" srcId="{C36C0F28-3DED-4CEC-8D66-0F651517E3CD}" destId="{80895F33-1A15-4ABC-B097-163855BD0970}" srcOrd="8" destOrd="0" presId="urn:microsoft.com/office/officeart/2005/8/layout/vList2"/>
    <dgm:cxn modelId="{B54489A7-6D0B-49C2-8B44-C30F11100A06}" type="presParOf" srcId="{C36C0F28-3DED-4CEC-8D66-0F651517E3CD}" destId="{6D5D3044-4F9C-48A4-96F0-29892F50F0A7}" srcOrd="9" destOrd="0" presId="urn:microsoft.com/office/officeart/2005/8/layout/vList2"/>
    <dgm:cxn modelId="{9DC3BBA7-7FD1-4BDA-8E76-81DFF7A35ABF}" type="presParOf" srcId="{C36C0F28-3DED-4CEC-8D66-0F651517E3CD}" destId="{F0F64A0B-02F2-4D32-8532-BD97E7A99A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F4462-72FF-4B86-A282-7A6EE4862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CCE58-6638-4886-96BC-BFC74BB80547}">
      <dgm:prSet/>
      <dgm:spPr/>
      <dgm:t>
        <a:bodyPr/>
        <a:lstStyle/>
        <a:p>
          <a:pPr rtl="0"/>
          <a:r>
            <a:rPr lang="en-US" dirty="0" smtClean="0"/>
            <a:t>In May 2019, the government of Uzbekistan published a draft regulation on the creation of infrastructure for Islamic banking and finance in the country</a:t>
          </a:r>
          <a:endParaRPr lang="ru-RU" dirty="0"/>
        </a:p>
      </dgm:t>
    </dgm:pt>
    <dgm:pt modelId="{D103E86D-2371-4EF9-B6FF-7018C1FD2609}" type="parTrans" cxnId="{C84E3744-EF37-47AB-98C6-2B997EE64510}">
      <dgm:prSet/>
      <dgm:spPr/>
      <dgm:t>
        <a:bodyPr/>
        <a:lstStyle/>
        <a:p>
          <a:endParaRPr lang="ru-RU"/>
        </a:p>
      </dgm:t>
    </dgm:pt>
    <dgm:pt modelId="{AF17B26D-1DE8-4B68-9B3E-33FB83893D60}" type="sibTrans" cxnId="{C84E3744-EF37-47AB-98C6-2B997EE64510}">
      <dgm:prSet/>
      <dgm:spPr/>
      <dgm:t>
        <a:bodyPr/>
        <a:lstStyle/>
        <a:p>
          <a:endParaRPr lang="ru-RU"/>
        </a:p>
      </dgm:t>
    </dgm:pt>
    <dgm:pt modelId="{45920F4C-5192-4BBB-9819-18084623DD06}">
      <dgm:prSet/>
      <dgm:spPr/>
      <dgm:t>
        <a:bodyPr/>
        <a:lstStyle/>
        <a:p>
          <a:pPr rtl="0"/>
          <a:r>
            <a:rPr lang="en-US" dirty="0" smtClean="0"/>
            <a:t>The Central Bank was tasked with developing a legal and regulatory framework not only for Islamic banking, but also for Takaful and trading in securities, as well as for financing SME’s and microfinancing Halal</a:t>
          </a:r>
          <a:endParaRPr lang="ru-RU" dirty="0"/>
        </a:p>
      </dgm:t>
    </dgm:pt>
    <dgm:pt modelId="{5958736D-2176-497E-BFA8-2B5D2EFDEC74}" type="parTrans" cxnId="{74B0D57C-F938-4161-9B2D-A396E32A267B}">
      <dgm:prSet/>
      <dgm:spPr/>
      <dgm:t>
        <a:bodyPr/>
        <a:lstStyle/>
        <a:p>
          <a:endParaRPr lang="ru-RU"/>
        </a:p>
      </dgm:t>
    </dgm:pt>
    <dgm:pt modelId="{38FDC607-215F-4421-9D30-F5C152238FC7}" type="sibTrans" cxnId="{74B0D57C-F938-4161-9B2D-A396E32A267B}">
      <dgm:prSet/>
      <dgm:spPr/>
      <dgm:t>
        <a:bodyPr/>
        <a:lstStyle/>
        <a:p>
          <a:endParaRPr lang="ru-RU"/>
        </a:p>
      </dgm:t>
    </dgm:pt>
    <dgm:pt modelId="{EFF9BADA-1C26-4300-BA9B-846D77EADAFD}">
      <dgm:prSet/>
      <dgm:spPr/>
      <dgm:t>
        <a:bodyPr/>
        <a:lstStyle/>
        <a:p>
          <a:pPr rtl="0"/>
          <a:r>
            <a:rPr lang="en-US" dirty="0" smtClean="0"/>
            <a:t>In addition, the introduction of Islamic finance in Uzbekistan will create healthy competition for traditional financing instruments and help to reduce interest rates</a:t>
          </a:r>
          <a:endParaRPr lang="ru-RU" dirty="0"/>
        </a:p>
      </dgm:t>
    </dgm:pt>
    <dgm:pt modelId="{D2C8537D-C8D4-4033-9679-27EC3E0E4D0C}" type="parTrans" cxnId="{C1D92EFF-D4FE-4CB2-A789-BD60A67CF797}">
      <dgm:prSet/>
      <dgm:spPr/>
      <dgm:t>
        <a:bodyPr/>
        <a:lstStyle/>
        <a:p>
          <a:endParaRPr lang="ru-RU"/>
        </a:p>
      </dgm:t>
    </dgm:pt>
    <dgm:pt modelId="{8562489E-B552-49B7-A1D3-BAC2B0535440}" type="sibTrans" cxnId="{C1D92EFF-D4FE-4CB2-A789-BD60A67CF797}">
      <dgm:prSet/>
      <dgm:spPr/>
      <dgm:t>
        <a:bodyPr/>
        <a:lstStyle/>
        <a:p>
          <a:endParaRPr lang="ru-RU"/>
        </a:p>
      </dgm:t>
    </dgm:pt>
    <dgm:pt modelId="{C36C0F28-3DED-4CEC-8D66-0F651517E3CD}" type="pres">
      <dgm:prSet presAssocID="{D72F4462-72FF-4B86-A282-7A6EE4862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0AFB4-DC16-471C-929A-6801E4478734}" type="pres">
      <dgm:prSet presAssocID="{0E7CCE58-6638-4886-96BC-BFC74BB805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AFEE-F02E-4599-AF00-8248369EE940}" type="pres">
      <dgm:prSet presAssocID="{AF17B26D-1DE8-4B68-9B3E-33FB83893D60}" presName="spacer" presStyleCnt="0"/>
      <dgm:spPr/>
    </dgm:pt>
    <dgm:pt modelId="{81102C93-4189-4EC9-934D-DF2268074724}" type="pres">
      <dgm:prSet presAssocID="{45920F4C-5192-4BBB-9819-18084623DD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E2E6E-6FA4-4CA3-A406-C38956EAFEF7}" type="pres">
      <dgm:prSet presAssocID="{38FDC607-215F-4421-9D30-F5C152238FC7}" presName="spacer" presStyleCnt="0"/>
      <dgm:spPr/>
    </dgm:pt>
    <dgm:pt modelId="{93452991-01C3-489C-ADCA-701624BBC357}" type="pres">
      <dgm:prSet presAssocID="{EFF9BADA-1C26-4300-BA9B-846D77EADA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E3744-EF37-47AB-98C6-2B997EE64510}" srcId="{D72F4462-72FF-4B86-A282-7A6EE4862742}" destId="{0E7CCE58-6638-4886-96BC-BFC74BB80547}" srcOrd="0" destOrd="0" parTransId="{D103E86D-2371-4EF9-B6FF-7018C1FD2609}" sibTransId="{AF17B26D-1DE8-4B68-9B3E-33FB83893D60}"/>
    <dgm:cxn modelId="{C1D92EFF-D4FE-4CB2-A789-BD60A67CF797}" srcId="{D72F4462-72FF-4B86-A282-7A6EE4862742}" destId="{EFF9BADA-1C26-4300-BA9B-846D77EADAFD}" srcOrd="2" destOrd="0" parTransId="{D2C8537D-C8D4-4033-9679-27EC3E0E4D0C}" sibTransId="{8562489E-B552-49B7-A1D3-BAC2B0535440}"/>
    <dgm:cxn modelId="{700BECD0-3009-4770-A57C-0E2326C412EC}" type="presOf" srcId="{EFF9BADA-1C26-4300-BA9B-846D77EADAFD}" destId="{93452991-01C3-489C-ADCA-701624BBC357}" srcOrd="0" destOrd="0" presId="urn:microsoft.com/office/officeart/2005/8/layout/vList2"/>
    <dgm:cxn modelId="{FF0E6807-2406-4702-8725-F14ED76EB93C}" type="presOf" srcId="{0E7CCE58-6638-4886-96BC-BFC74BB80547}" destId="{1A90AFB4-DC16-471C-929A-6801E4478734}" srcOrd="0" destOrd="0" presId="urn:microsoft.com/office/officeart/2005/8/layout/vList2"/>
    <dgm:cxn modelId="{74B0D57C-F938-4161-9B2D-A396E32A267B}" srcId="{D72F4462-72FF-4B86-A282-7A6EE4862742}" destId="{45920F4C-5192-4BBB-9819-18084623DD06}" srcOrd="1" destOrd="0" parTransId="{5958736D-2176-497E-BFA8-2B5D2EFDEC74}" sibTransId="{38FDC607-215F-4421-9D30-F5C152238FC7}"/>
    <dgm:cxn modelId="{122727F4-ABEA-43AC-AB16-C03F201A194B}" type="presOf" srcId="{D72F4462-72FF-4B86-A282-7A6EE4862742}" destId="{C36C0F28-3DED-4CEC-8D66-0F651517E3CD}" srcOrd="0" destOrd="0" presId="urn:microsoft.com/office/officeart/2005/8/layout/vList2"/>
    <dgm:cxn modelId="{8B9800CA-6EC5-4FD3-8FCA-BF48E5D2DF8A}" type="presOf" srcId="{45920F4C-5192-4BBB-9819-18084623DD06}" destId="{81102C93-4189-4EC9-934D-DF2268074724}" srcOrd="0" destOrd="0" presId="urn:microsoft.com/office/officeart/2005/8/layout/vList2"/>
    <dgm:cxn modelId="{32F7B041-E4EA-4314-BE8E-B5C746F21F65}" type="presParOf" srcId="{C36C0F28-3DED-4CEC-8D66-0F651517E3CD}" destId="{1A90AFB4-DC16-471C-929A-6801E4478734}" srcOrd="0" destOrd="0" presId="urn:microsoft.com/office/officeart/2005/8/layout/vList2"/>
    <dgm:cxn modelId="{ED84C26B-24AE-4143-994E-2698B621A72F}" type="presParOf" srcId="{C36C0F28-3DED-4CEC-8D66-0F651517E3CD}" destId="{BCE2AFEE-F02E-4599-AF00-8248369EE940}" srcOrd="1" destOrd="0" presId="urn:microsoft.com/office/officeart/2005/8/layout/vList2"/>
    <dgm:cxn modelId="{B3AAD2EA-D66A-474E-B1B6-D545EF884EE8}" type="presParOf" srcId="{C36C0F28-3DED-4CEC-8D66-0F651517E3CD}" destId="{81102C93-4189-4EC9-934D-DF2268074724}" srcOrd="2" destOrd="0" presId="urn:microsoft.com/office/officeart/2005/8/layout/vList2"/>
    <dgm:cxn modelId="{9740F036-8403-46D8-B5E1-D948E5C355D8}" type="presParOf" srcId="{C36C0F28-3DED-4CEC-8D66-0F651517E3CD}" destId="{52CE2E6E-6FA4-4CA3-A406-C38956EAFEF7}" srcOrd="3" destOrd="0" presId="urn:microsoft.com/office/officeart/2005/8/layout/vList2"/>
    <dgm:cxn modelId="{2EFCBF1F-8496-4841-8391-141EF5239322}" type="presParOf" srcId="{C36C0F28-3DED-4CEC-8D66-0F651517E3CD}" destId="{93452991-01C3-489C-ADCA-701624BBC3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92A16-CDF5-408F-86ED-BFF8096DB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19584-84B3-4C73-A456-BA0E78B393B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25 years of experience (since 1995)</a:t>
          </a:r>
          <a:endParaRPr lang="ru-RU" sz="1800" dirty="0"/>
        </a:p>
      </dgm:t>
    </dgm:pt>
    <dgm:pt modelId="{367C5E5A-22D8-4998-BCC6-A31915E0F1A7}" type="sibTrans" cxnId="{4B80CBD0-CDE8-4025-938C-7500BC82E1B5}">
      <dgm:prSet/>
      <dgm:spPr/>
      <dgm:t>
        <a:bodyPr/>
        <a:lstStyle/>
        <a:p>
          <a:pPr algn="l"/>
          <a:endParaRPr lang="ru-RU" sz="1800"/>
        </a:p>
      </dgm:t>
    </dgm:pt>
    <dgm:pt modelId="{E0ABBEC4-F0E6-42DB-812D-D1329DBEC2B9}" type="parTrans" cxnId="{4B80CBD0-CDE8-4025-938C-7500BC82E1B5}">
      <dgm:prSet/>
      <dgm:spPr/>
      <dgm:t>
        <a:bodyPr/>
        <a:lstStyle/>
        <a:p>
          <a:pPr algn="l"/>
          <a:endParaRPr lang="ru-RU" sz="1800"/>
        </a:p>
      </dgm:t>
    </dgm:pt>
    <dgm:pt modelId="{4A7BF957-3D0A-4DC9-BCFE-DA0300DBAD8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International Standards (audited financial statements from Big 4 since 1996)</a:t>
          </a:r>
          <a:endParaRPr lang="ru-RU" sz="1800" dirty="0"/>
        </a:p>
      </dgm:t>
    </dgm:pt>
    <dgm:pt modelId="{BDC982C0-37EE-4686-BBBA-0355D38D1EA5}" type="sibTrans" cxnId="{FA036023-3F58-4024-8989-690C06542D7E}">
      <dgm:prSet/>
      <dgm:spPr/>
      <dgm:t>
        <a:bodyPr/>
        <a:lstStyle/>
        <a:p>
          <a:pPr algn="l"/>
          <a:endParaRPr lang="ru-RU" sz="1800"/>
        </a:p>
      </dgm:t>
    </dgm:pt>
    <dgm:pt modelId="{3583A31A-1421-47A7-AAB6-A9F66FB667D5}" type="parTrans" cxnId="{FA036023-3F58-4024-8989-690C06542D7E}">
      <dgm:prSet/>
      <dgm:spPr/>
      <dgm:t>
        <a:bodyPr/>
        <a:lstStyle/>
        <a:p>
          <a:pPr algn="l"/>
          <a:endParaRPr lang="ru-RU" sz="1800"/>
        </a:p>
      </dgm:t>
    </dgm:pt>
    <dgm:pt modelId="{5A8C7E2B-423D-41C4-86B5-9E1C320CFFC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Corporate Governance, Management Information System</a:t>
          </a:r>
          <a:endParaRPr lang="ru-RU" sz="1800" dirty="0"/>
        </a:p>
      </dgm:t>
    </dgm:pt>
    <dgm:pt modelId="{DB5A88F0-90CD-4054-B489-D9C49ACFB8D4}" type="sibTrans" cxnId="{FA2D4DBA-AC9B-4E0E-99D2-F6D96796465B}">
      <dgm:prSet/>
      <dgm:spPr/>
      <dgm:t>
        <a:bodyPr/>
        <a:lstStyle/>
        <a:p>
          <a:pPr algn="l"/>
          <a:endParaRPr lang="ru-RU" sz="1800"/>
        </a:p>
      </dgm:t>
    </dgm:pt>
    <dgm:pt modelId="{544B6CC8-3F90-48B3-9B75-74333979017F}" type="parTrans" cxnId="{FA2D4DBA-AC9B-4E0E-99D2-F6D96796465B}">
      <dgm:prSet/>
      <dgm:spPr/>
      <dgm:t>
        <a:bodyPr/>
        <a:lstStyle/>
        <a:p>
          <a:pPr algn="l"/>
          <a:endParaRPr lang="ru-RU" sz="1800"/>
        </a:p>
      </dgm:t>
    </dgm:pt>
    <dgm:pt modelId="{291FC28D-1003-472B-84D9-C1ADBEBDA60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sz="1800" dirty="0" smtClean="0"/>
            <a:t>Risk Management Policy</a:t>
          </a:r>
        </a:p>
      </dgm:t>
    </dgm:pt>
    <dgm:pt modelId="{1C42935D-B051-4844-BEF3-1F8B1F2F6BF7}" type="sibTrans" cxnId="{35E95A37-4B82-4959-ACC0-B9FD7CC0B080}">
      <dgm:prSet/>
      <dgm:spPr/>
      <dgm:t>
        <a:bodyPr/>
        <a:lstStyle/>
        <a:p>
          <a:pPr algn="l"/>
          <a:endParaRPr lang="ru-RU" sz="1800"/>
        </a:p>
      </dgm:t>
    </dgm:pt>
    <dgm:pt modelId="{4C840616-E38D-4A2B-B287-CFD96A312EED}" type="parTrans" cxnId="{35E95A37-4B82-4959-ACC0-B9FD7CC0B080}">
      <dgm:prSet/>
      <dgm:spPr/>
      <dgm:t>
        <a:bodyPr/>
        <a:lstStyle/>
        <a:p>
          <a:pPr algn="l"/>
          <a:endParaRPr lang="ru-RU" sz="1800"/>
        </a:p>
      </dgm:t>
    </dgm:pt>
    <dgm:pt modelId="{3B8E18DE-CF31-441F-B98A-709F8737D1E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Gender Action Plan</a:t>
          </a:r>
          <a:endParaRPr lang="ru-RU" sz="1800" dirty="0"/>
        </a:p>
      </dgm:t>
    </dgm:pt>
    <dgm:pt modelId="{892FA601-CE2C-4EDF-B88F-9FD84CA4C59D}" type="sibTrans" cxnId="{3D75C9A4-8D71-4F64-88D4-5E1E08C0F35D}">
      <dgm:prSet/>
      <dgm:spPr/>
      <dgm:t>
        <a:bodyPr/>
        <a:lstStyle/>
        <a:p>
          <a:pPr algn="l"/>
          <a:endParaRPr lang="ru-RU" sz="1800"/>
        </a:p>
      </dgm:t>
    </dgm:pt>
    <dgm:pt modelId="{37628361-025D-47B6-AE35-709288B0EEC0}" type="parTrans" cxnId="{3D75C9A4-8D71-4F64-88D4-5E1E08C0F35D}">
      <dgm:prSet/>
      <dgm:spPr/>
      <dgm:t>
        <a:bodyPr/>
        <a:lstStyle/>
        <a:p>
          <a:pPr algn="l"/>
          <a:endParaRPr lang="ru-RU" sz="1800"/>
        </a:p>
      </dgm:t>
    </dgm:pt>
    <dgm:pt modelId="{C0377306-E272-4211-A9D5-84AF84092B7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1800" dirty="0" smtClean="0"/>
            <a:t>Environmental and Social Management System (ESMS)</a:t>
          </a:r>
          <a:endParaRPr lang="ru-RU" sz="1800" dirty="0"/>
        </a:p>
      </dgm:t>
    </dgm:pt>
    <dgm:pt modelId="{A3B82A11-79D3-4BB2-8D65-390BD29B6F89}" type="sibTrans" cxnId="{CF0C76D0-0815-45DE-B4CF-DF7B2A102F9D}">
      <dgm:prSet/>
      <dgm:spPr/>
      <dgm:t>
        <a:bodyPr/>
        <a:lstStyle/>
        <a:p>
          <a:pPr algn="l"/>
          <a:endParaRPr lang="ru-RU" sz="1800"/>
        </a:p>
      </dgm:t>
    </dgm:pt>
    <dgm:pt modelId="{1EB6009A-4A7A-4312-B6E8-251E076623DC}" type="parTrans" cxnId="{CF0C76D0-0815-45DE-B4CF-DF7B2A102F9D}">
      <dgm:prSet/>
      <dgm:spPr/>
      <dgm:t>
        <a:bodyPr/>
        <a:lstStyle/>
        <a:p>
          <a:pPr algn="l"/>
          <a:endParaRPr lang="ru-RU" sz="1800"/>
        </a:p>
      </dgm:t>
    </dgm:pt>
    <dgm:pt modelId="{F569242C-B4E4-45F7-8A3E-6E9D6C143BE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/>
            <a:t>“Small ticket” leasing by EBRD</a:t>
          </a:r>
          <a:endParaRPr lang="ru-RU" sz="1800" dirty="0"/>
        </a:p>
      </dgm:t>
    </dgm:pt>
    <dgm:pt modelId="{3B3853A2-236C-4E87-9229-5C63687BE9C1}" type="parTrans" cxnId="{7EA69045-5152-46BE-83CC-4422BD873653}">
      <dgm:prSet/>
      <dgm:spPr/>
      <dgm:t>
        <a:bodyPr/>
        <a:lstStyle/>
        <a:p>
          <a:endParaRPr lang="en-US"/>
        </a:p>
      </dgm:t>
    </dgm:pt>
    <dgm:pt modelId="{FD0B5D1F-F5B4-4DC7-BDDD-FF31929BC8E2}" type="sibTrans" cxnId="{7EA69045-5152-46BE-83CC-4422BD873653}">
      <dgm:prSet/>
      <dgm:spPr/>
      <dgm:t>
        <a:bodyPr/>
        <a:lstStyle/>
        <a:p>
          <a:endParaRPr lang="en-US"/>
        </a:p>
      </dgm:t>
    </dgm:pt>
    <dgm:pt modelId="{EAC56FD5-7FFE-40A8-A78C-14597BD96B40}" type="pres">
      <dgm:prSet presAssocID="{6EE92A16-CDF5-408F-86ED-BFF8096DB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37AF3-5C77-4A62-9602-DD7660732B81}" type="pres">
      <dgm:prSet presAssocID="{34919584-84B3-4C73-A456-BA0E78B393B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0E2E7-39DA-461A-95C9-4BF15E2570AC}" type="pres">
      <dgm:prSet presAssocID="{367C5E5A-22D8-4998-BCC6-A31915E0F1A7}" presName="spacer" presStyleCnt="0"/>
      <dgm:spPr/>
      <dgm:t>
        <a:bodyPr/>
        <a:lstStyle/>
        <a:p>
          <a:endParaRPr lang="ru-RU"/>
        </a:p>
      </dgm:t>
    </dgm:pt>
    <dgm:pt modelId="{4F082275-6D94-4BCE-B576-6313FFA507FB}" type="pres">
      <dgm:prSet presAssocID="{4A7BF957-3D0A-4DC9-BCFE-DA0300DBAD8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52A4-643D-4BEA-A7D3-F7E50202CD31}" type="pres">
      <dgm:prSet presAssocID="{BDC982C0-37EE-4686-BBBA-0355D38D1EA5}" presName="spacer" presStyleCnt="0"/>
      <dgm:spPr/>
      <dgm:t>
        <a:bodyPr/>
        <a:lstStyle/>
        <a:p>
          <a:endParaRPr lang="ru-RU"/>
        </a:p>
      </dgm:t>
    </dgm:pt>
    <dgm:pt modelId="{F5B7D237-0D07-41A7-94AC-AECEE53B7D91}" type="pres">
      <dgm:prSet presAssocID="{5A8C7E2B-423D-41C4-86B5-9E1C320CFFC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693B-E750-4A18-AE64-CD3D66DE249D}" type="pres">
      <dgm:prSet presAssocID="{DB5A88F0-90CD-4054-B489-D9C49ACFB8D4}" presName="spacer" presStyleCnt="0"/>
      <dgm:spPr/>
      <dgm:t>
        <a:bodyPr/>
        <a:lstStyle/>
        <a:p>
          <a:endParaRPr lang="ru-RU"/>
        </a:p>
      </dgm:t>
    </dgm:pt>
    <dgm:pt modelId="{6BF3848A-1A74-4E3F-811D-1817BC900F67}" type="pres">
      <dgm:prSet presAssocID="{291FC28D-1003-472B-84D9-C1ADBEBDA6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69245-5784-425E-B5E4-6F7625F5050F}" type="pres">
      <dgm:prSet presAssocID="{1C42935D-B051-4844-BEF3-1F8B1F2F6BF7}" presName="spacer" presStyleCnt="0"/>
      <dgm:spPr/>
    </dgm:pt>
    <dgm:pt modelId="{C4640E77-2C8E-4F21-8AC6-D942C88A1883}" type="pres">
      <dgm:prSet presAssocID="{C0377306-E272-4211-A9D5-84AF84092B7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8FD79-001A-4435-AE51-99DB5661FCB3}" type="pres">
      <dgm:prSet presAssocID="{A3B82A11-79D3-4BB2-8D65-390BD29B6F89}" presName="spacer" presStyleCnt="0"/>
      <dgm:spPr/>
    </dgm:pt>
    <dgm:pt modelId="{28420FD2-5CAE-4123-BF1E-4E65340754C4}" type="pres">
      <dgm:prSet presAssocID="{3B8E18DE-CF31-441F-B98A-709F8737D1E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76A84-83A2-4810-9360-D1E2541E45EB}" type="pres">
      <dgm:prSet presAssocID="{892FA601-CE2C-4EDF-B88F-9FD84CA4C59D}" presName="spacer" presStyleCnt="0"/>
      <dgm:spPr/>
    </dgm:pt>
    <dgm:pt modelId="{164750F8-0125-4E5B-9D35-80866CF59ECF}" type="pres">
      <dgm:prSet presAssocID="{F569242C-B4E4-45F7-8A3E-6E9D6C143BE5}" presName="parentText" presStyleLbl="node1" presStyleIdx="6" presStyleCnt="7" custLinFactNeighborY="37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5C9A4-8D71-4F64-88D4-5E1E08C0F35D}" srcId="{6EE92A16-CDF5-408F-86ED-BFF8096DB536}" destId="{3B8E18DE-CF31-441F-B98A-709F8737D1E6}" srcOrd="5" destOrd="0" parTransId="{37628361-025D-47B6-AE35-709288B0EEC0}" sibTransId="{892FA601-CE2C-4EDF-B88F-9FD84CA4C59D}"/>
    <dgm:cxn modelId="{FA036023-3F58-4024-8989-690C06542D7E}" srcId="{6EE92A16-CDF5-408F-86ED-BFF8096DB536}" destId="{4A7BF957-3D0A-4DC9-BCFE-DA0300DBAD8F}" srcOrd="1" destOrd="0" parTransId="{3583A31A-1421-47A7-AAB6-A9F66FB667D5}" sibTransId="{BDC982C0-37EE-4686-BBBA-0355D38D1EA5}"/>
    <dgm:cxn modelId="{4B80CBD0-CDE8-4025-938C-7500BC82E1B5}" srcId="{6EE92A16-CDF5-408F-86ED-BFF8096DB536}" destId="{34919584-84B3-4C73-A456-BA0E78B393B0}" srcOrd="0" destOrd="0" parTransId="{E0ABBEC4-F0E6-42DB-812D-D1329DBEC2B9}" sibTransId="{367C5E5A-22D8-4998-BCC6-A31915E0F1A7}"/>
    <dgm:cxn modelId="{F3386CBE-743A-4DE9-A4A9-47C7F7D63B29}" type="presOf" srcId="{34919584-84B3-4C73-A456-BA0E78B393B0}" destId="{B4937AF3-5C77-4A62-9602-DD7660732B81}" srcOrd="0" destOrd="0" presId="urn:microsoft.com/office/officeart/2005/8/layout/vList2"/>
    <dgm:cxn modelId="{FA2D4DBA-AC9B-4E0E-99D2-F6D96796465B}" srcId="{6EE92A16-CDF5-408F-86ED-BFF8096DB536}" destId="{5A8C7E2B-423D-41C4-86B5-9E1C320CFFC9}" srcOrd="2" destOrd="0" parTransId="{544B6CC8-3F90-48B3-9B75-74333979017F}" sibTransId="{DB5A88F0-90CD-4054-B489-D9C49ACFB8D4}"/>
    <dgm:cxn modelId="{E0F39DD1-C9FD-4FFD-A0F9-B8919DE9A024}" type="presOf" srcId="{C0377306-E272-4211-A9D5-84AF84092B7F}" destId="{C4640E77-2C8E-4F21-8AC6-D942C88A1883}" srcOrd="0" destOrd="0" presId="urn:microsoft.com/office/officeart/2005/8/layout/vList2"/>
    <dgm:cxn modelId="{0EC77B66-EF49-42BD-B6B0-383F3B859C59}" type="presOf" srcId="{3B8E18DE-CF31-441F-B98A-709F8737D1E6}" destId="{28420FD2-5CAE-4123-BF1E-4E65340754C4}" srcOrd="0" destOrd="0" presId="urn:microsoft.com/office/officeart/2005/8/layout/vList2"/>
    <dgm:cxn modelId="{1368F17A-862D-47D9-B1CB-0F4B75125971}" type="presOf" srcId="{F569242C-B4E4-45F7-8A3E-6E9D6C143BE5}" destId="{164750F8-0125-4E5B-9D35-80866CF59ECF}" srcOrd="0" destOrd="0" presId="urn:microsoft.com/office/officeart/2005/8/layout/vList2"/>
    <dgm:cxn modelId="{9D7D10DC-1D7D-44A9-B58A-4C1769BD39DD}" type="presOf" srcId="{4A7BF957-3D0A-4DC9-BCFE-DA0300DBAD8F}" destId="{4F082275-6D94-4BCE-B576-6313FFA507FB}" srcOrd="0" destOrd="0" presId="urn:microsoft.com/office/officeart/2005/8/layout/vList2"/>
    <dgm:cxn modelId="{7EA69045-5152-46BE-83CC-4422BD873653}" srcId="{6EE92A16-CDF5-408F-86ED-BFF8096DB536}" destId="{F569242C-B4E4-45F7-8A3E-6E9D6C143BE5}" srcOrd="6" destOrd="0" parTransId="{3B3853A2-236C-4E87-9229-5C63687BE9C1}" sibTransId="{FD0B5D1F-F5B4-4DC7-BDDD-FF31929BC8E2}"/>
    <dgm:cxn modelId="{35E95A37-4B82-4959-ACC0-B9FD7CC0B080}" srcId="{6EE92A16-CDF5-408F-86ED-BFF8096DB536}" destId="{291FC28D-1003-472B-84D9-C1ADBEBDA60A}" srcOrd="3" destOrd="0" parTransId="{4C840616-E38D-4A2B-B287-CFD96A312EED}" sibTransId="{1C42935D-B051-4844-BEF3-1F8B1F2F6BF7}"/>
    <dgm:cxn modelId="{788E379C-E271-4B75-9AE1-A0BC32B9ED44}" type="presOf" srcId="{291FC28D-1003-472B-84D9-C1ADBEBDA60A}" destId="{6BF3848A-1A74-4E3F-811D-1817BC900F67}" srcOrd="0" destOrd="0" presId="urn:microsoft.com/office/officeart/2005/8/layout/vList2"/>
    <dgm:cxn modelId="{CF0C76D0-0815-45DE-B4CF-DF7B2A102F9D}" srcId="{6EE92A16-CDF5-408F-86ED-BFF8096DB536}" destId="{C0377306-E272-4211-A9D5-84AF84092B7F}" srcOrd="4" destOrd="0" parTransId="{1EB6009A-4A7A-4312-B6E8-251E076623DC}" sibTransId="{A3B82A11-79D3-4BB2-8D65-390BD29B6F89}"/>
    <dgm:cxn modelId="{8F60F1A6-6692-428D-BA26-69F0664D55A4}" type="presOf" srcId="{6EE92A16-CDF5-408F-86ED-BFF8096DB536}" destId="{EAC56FD5-7FFE-40A8-A78C-14597BD96B40}" srcOrd="0" destOrd="0" presId="urn:microsoft.com/office/officeart/2005/8/layout/vList2"/>
    <dgm:cxn modelId="{06844603-0F97-4AE9-92C5-1D68AB04F70E}" type="presOf" srcId="{5A8C7E2B-423D-41C4-86B5-9E1C320CFFC9}" destId="{F5B7D237-0D07-41A7-94AC-AECEE53B7D91}" srcOrd="0" destOrd="0" presId="urn:microsoft.com/office/officeart/2005/8/layout/vList2"/>
    <dgm:cxn modelId="{1BE65D31-F4D2-4722-AC3C-2FAFBD21FC91}" type="presParOf" srcId="{EAC56FD5-7FFE-40A8-A78C-14597BD96B40}" destId="{B4937AF3-5C77-4A62-9602-DD7660732B81}" srcOrd="0" destOrd="0" presId="urn:microsoft.com/office/officeart/2005/8/layout/vList2"/>
    <dgm:cxn modelId="{2924879F-3F28-4FF5-8BAB-885649CEA114}" type="presParOf" srcId="{EAC56FD5-7FFE-40A8-A78C-14597BD96B40}" destId="{DF60E2E7-39DA-461A-95C9-4BF15E2570AC}" srcOrd="1" destOrd="0" presId="urn:microsoft.com/office/officeart/2005/8/layout/vList2"/>
    <dgm:cxn modelId="{D29304A1-4ABE-4D88-BAF5-CE9CCBA34FF3}" type="presParOf" srcId="{EAC56FD5-7FFE-40A8-A78C-14597BD96B40}" destId="{4F082275-6D94-4BCE-B576-6313FFA507FB}" srcOrd="2" destOrd="0" presId="urn:microsoft.com/office/officeart/2005/8/layout/vList2"/>
    <dgm:cxn modelId="{3A031247-64D7-45DD-9480-0B10FECA22C6}" type="presParOf" srcId="{EAC56FD5-7FFE-40A8-A78C-14597BD96B40}" destId="{CE3052A4-643D-4BEA-A7D3-F7E50202CD31}" srcOrd="3" destOrd="0" presId="urn:microsoft.com/office/officeart/2005/8/layout/vList2"/>
    <dgm:cxn modelId="{5036161A-C13F-417B-91B3-6D82C936EBE7}" type="presParOf" srcId="{EAC56FD5-7FFE-40A8-A78C-14597BD96B40}" destId="{F5B7D237-0D07-41A7-94AC-AECEE53B7D91}" srcOrd="4" destOrd="0" presId="urn:microsoft.com/office/officeart/2005/8/layout/vList2"/>
    <dgm:cxn modelId="{E09347C7-AD36-4CD3-86DF-8108FD46A317}" type="presParOf" srcId="{EAC56FD5-7FFE-40A8-A78C-14597BD96B40}" destId="{365D693B-E750-4A18-AE64-CD3D66DE249D}" srcOrd="5" destOrd="0" presId="urn:microsoft.com/office/officeart/2005/8/layout/vList2"/>
    <dgm:cxn modelId="{F66EF636-68FF-4FFD-8CE5-E190D79E97BA}" type="presParOf" srcId="{EAC56FD5-7FFE-40A8-A78C-14597BD96B40}" destId="{6BF3848A-1A74-4E3F-811D-1817BC900F67}" srcOrd="6" destOrd="0" presId="urn:microsoft.com/office/officeart/2005/8/layout/vList2"/>
    <dgm:cxn modelId="{295216D7-035C-4432-8FF9-64F4FBDF2185}" type="presParOf" srcId="{EAC56FD5-7FFE-40A8-A78C-14597BD96B40}" destId="{4F469245-5784-425E-B5E4-6F7625F5050F}" srcOrd="7" destOrd="0" presId="urn:microsoft.com/office/officeart/2005/8/layout/vList2"/>
    <dgm:cxn modelId="{B0C1B33B-DB4F-4782-B21F-3C258C19F019}" type="presParOf" srcId="{EAC56FD5-7FFE-40A8-A78C-14597BD96B40}" destId="{C4640E77-2C8E-4F21-8AC6-D942C88A1883}" srcOrd="8" destOrd="0" presId="urn:microsoft.com/office/officeart/2005/8/layout/vList2"/>
    <dgm:cxn modelId="{373C0E4C-C9C3-414F-B589-986D5ED3A070}" type="presParOf" srcId="{EAC56FD5-7FFE-40A8-A78C-14597BD96B40}" destId="{3DF8FD79-001A-4435-AE51-99DB5661FCB3}" srcOrd="9" destOrd="0" presId="urn:microsoft.com/office/officeart/2005/8/layout/vList2"/>
    <dgm:cxn modelId="{176094F6-187F-49DC-93E6-511F66CD60D8}" type="presParOf" srcId="{EAC56FD5-7FFE-40A8-A78C-14597BD96B40}" destId="{28420FD2-5CAE-4123-BF1E-4E65340754C4}" srcOrd="10" destOrd="0" presId="urn:microsoft.com/office/officeart/2005/8/layout/vList2"/>
    <dgm:cxn modelId="{AD6C5E59-C750-46C8-B159-9B59A4794AB4}" type="presParOf" srcId="{EAC56FD5-7FFE-40A8-A78C-14597BD96B40}" destId="{3C176A84-83A2-4810-9360-D1E2541E45EB}" srcOrd="11" destOrd="0" presId="urn:microsoft.com/office/officeart/2005/8/layout/vList2"/>
    <dgm:cxn modelId="{03349ABA-F46F-4074-AC99-943164141A1A}" type="presParOf" srcId="{EAC56FD5-7FFE-40A8-A78C-14597BD96B40}" destId="{164750F8-0125-4E5B-9D35-80866CF59EC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AFB4-DC16-471C-929A-6801E4478734}">
      <dsp:nvSpPr>
        <dsp:cNvPr id="0" name=""/>
        <dsp:cNvSpPr/>
      </dsp:nvSpPr>
      <dsp:spPr>
        <a:xfrm>
          <a:off x="0" y="10883"/>
          <a:ext cx="6344776" cy="826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The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mission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of</a:t>
          </a:r>
          <a:r>
            <a:rPr lang="ru-RU" sz="1500" kern="1200" dirty="0" smtClean="0"/>
            <a:t> </a:t>
          </a:r>
          <a:r>
            <a:rPr lang="en-US" sz="1500" kern="1200" dirty="0" smtClean="0"/>
            <a:t>Leasing Association of Uzbekistan </a:t>
          </a:r>
          <a:r>
            <a:rPr lang="ru-RU" sz="1500" kern="1200" dirty="0" err="1" smtClean="0"/>
            <a:t>is</a:t>
          </a:r>
          <a:r>
            <a:rPr lang="ru-RU" sz="1500" kern="1200" dirty="0" smtClean="0"/>
            <a:t> :</a:t>
          </a:r>
        </a:p>
      </dsp:txBody>
      <dsp:txXfrm>
        <a:off x="40349" y="51232"/>
        <a:ext cx="6264078" cy="745853"/>
      </dsp:txXfrm>
    </dsp:sp>
    <dsp:sp modelId="{A1ACEEEE-D810-49D3-9FBF-69DBF1EE7151}">
      <dsp:nvSpPr>
        <dsp:cNvPr id="0" name=""/>
        <dsp:cNvSpPr/>
      </dsp:nvSpPr>
      <dsp:spPr>
        <a:xfrm>
          <a:off x="623564" y="906492"/>
          <a:ext cx="5717785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to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create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the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conditions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for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the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development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of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leasing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services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in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the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Republic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of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Uzbekistan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to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ensure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the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effective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implementation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of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economic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reforms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in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the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Republic</a:t>
          </a:r>
          <a:endParaRPr lang="ru-RU" sz="1200" kern="1200" dirty="0"/>
        </a:p>
      </dsp:txBody>
      <dsp:txXfrm>
        <a:off x="648238" y="931166"/>
        <a:ext cx="5668437" cy="456092"/>
      </dsp:txXfrm>
    </dsp:sp>
    <dsp:sp modelId="{E2B2213D-D1F5-44EF-B1AA-3616F4CF2779}">
      <dsp:nvSpPr>
        <dsp:cNvPr id="0" name=""/>
        <dsp:cNvSpPr/>
      </dsp:nvSpPr>
      <dsp:spPr>
        <a:xfrm>
          <a:off x="626990" y="1444188"/>
          <a:ext cx="5717785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 represent of the legitimate interest of member of the Association</a:t>
          </a:r>
          <a:endParaRPr lang="ru-RU" sz="1200" kern="1200" dirty="0"/>
        </a:p>
      </dsp:txBody>
      <dsp:txXfrm>
        <a:off x="651664" y="1468862"/>
        <a:ext cx="5668437" cy="456092"/>
      </dsp:txXfrm>
    </dsp:sp>
    <dsp:sp modelId="{C15A552B-9D7C-4FFB-8705-E364D9D03E51}">
      <dsp:nvSpPr>
        <dsp:cNvPr id="0" name=""/>
        <dsp:cNvSpPr/>
      </dsp:nvSpPr>
      <dsp:spPr>
        <a:xfrm>
          <a:off x="647801" y="2007188"/>
          <a:ext cx="5696974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 conduct training and seminars</a:t>
          </a:r>
          <a:endParaRPr lang="ru-RU" sz="1200" kern="1200" dirty="0"/>
        </a:p>
      </dsp:txBody>
      <dsp:txXfrm>
        <a:off x="672475" y="2031862"/>
        <a:ext cx="5647626" cy="456092"/>
      </dsp:txXfrm>
    </dsp:sp>
    <dsp:sp modelId="{80895F33-1A15-4ABC-B097-163855BD0970}">
      <dsp:nvSpPr>
        <dsp:cNvPr id="0" name=""/>
        <dsp:cNvSpPr/>
      </dsp:nvSpPr>
      <dsp:spPr>
        <a:xfrm>
          <a:off x="626990" y="2587167"/>
          <a:ext cx="5717785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 collect and analyze information about the activities of the Association, as well as the activities of Members of the Association;</a:t>
          </a:r>
          <a:endParaRPr lang="ru-RU" sz="1200" kern="1200" dirty="0" smtClean="0"/>
        </a:p>
      </dsp:txBody>
      <dsp:txXfrm>
        <a:off x="651664" y="2611841"/>
        <a:ext cx="5668437" cy="456092"/>
      </dsp:txXfrm>
    </dsp:sp>
    <dsp:sp modelId="{F0F64A0B-02F2-4D32-8532-BD97E7A99AB1}">
      <dsp:nvSpPr>
        <dsp:cNvPr id="0" name=""/>
        <dsp:cNvSpPr/>
      </dsp:nvSpPr>
      <dsp:spPr>
        <a:xfrm>
          <a:off x="0" y="3247269"/>
          <a:ext cx="6344776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Leasing Association has 29 members (27 leasing companies  and 2 banks)</a:t>
          </a:r>
          <a:endParaRPr lang="ru-RU" sz="1200" kern="1200" dirty="0" smtClean="0"/>
        </a:p>
      </dsp:txBody>
      <dsp:txXfrm>
        <a:off x="24674" y="3271943"/>
        <a:ext cx="6295428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AFB4-DC16-471C-929A-6801E4478734}">
      <dsp:nvSpPr>
        <dsp:cNvPr id="0" name=""/>
        <dsp:cNvSpPr/>
      </dsp:nvSpPr>
      <dsp:spPr>
        <a:xfrm>
          <a:off x="0" y="71015"/>
          <a:ext cx="6552728" cy="121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May 2019, the government of Uzbekistan published a draft regulation on the creation of infrastructure for Islamic banking and finance in the country</a:t>
          </a:r>
          <a:endParaRPr lang="ru-RU" sz="1800" kern="1200" dirty="0"/>
        </a:p>
      </dsp:txBody>
      <dsp:txXfrm>
        <a:off x="59274" y="130289"/>
        <a:ext cx="6434180" cy="1095692"/>
      </dsp:txXfrm>
    </dsp:sp>
    <dsp:sp modelId="{81102C93-4189-4EC9-934D-DF2268074724}">
      <dsp:nvSpPr>
        <dsp:cNvPr id="0" name=""/>
        <dsp:cNvSpPr/>
      </dsp:nvSpPr>
      <dsp:spPr>
        <a:xfrm>
          <a:off x="0" y="1337095"/>
          <a:ext cx="6552728" cy="121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Central Bank was tasked with developing a legal and regulatory framework not only for Islamic banking, but also for Takaful and trading in securities, as well as for financing SME’s and microfinancing Halal</a:t>
          </a:r>
          <a:endParaRPr lang="ru-RU" sz="1800" kern="1200" dirty="0"/>
        </a:p>
      </dsp:txBody>
      <dsp:txXfrm>
        <a:off x="59274" y="1396369"/>
        <a:ext cx="6434180" cy="1095692"/>
      </dsp:txXfrm>
    </dsp:sp>
    <dsp:sp modelId="{93452991-01C3-489C-ADCA-701624BBC357}">
      <dsp:nvSpPr>
        <dsp:cNvPr id="0" name=""/>
        <dsp:cNvSpPr/>
      </dsp:nvSpPr>
      <dsp:spPr>
        <a:xfrm>
          <a:off x="0" y="2603176"/>
          <a:ext cx="6552728" cy="121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addition, the introduction of Islamic finance in Uzbekistan will create healthy competition for traditional financing instruments and help to reduce interest rates</a:t>
          </a:r>
          <a:endParaRPr lang="ru-RU" sz="1800" kern="1200" dirty="0"/>
        </a:p>
      </dsp:txBody>
      <dsp:txXfrm>
        <a:off x="59274" y="2662450"/>
        <a:ext cx="6434180" cy="1095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0.84615</cdr:x>
      <cdr:y>0.18966</cdr:y>
    </cdr:from>
    <cdr:to>
      <cdr:x>0.89011</cdr:x>
      <cdr:y>0.18966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544616" y="792088"/>
          <a:ext cx="28803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0.64835</cdr:x>
      <cdr:y>0.65517</cdr:y>
    </cdr:from>
    <cdr:to>
      <cdr:x>0.92308</cdr:x>
      <cdr:y>0.65517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4248472" y="2736304"/>
          <a:ext cx="18002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DD4A86E-AE62-41A3-A0BC-82340C2E932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42DC599-B8FC-4D3A-A0C5-1DAC3E4B4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2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EF8E501-C4C3-452F-B5A1-04584E7F5B5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ABF97DF-F3C3-421E-B82A-8AF5F9443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9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7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0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9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7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1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4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F97DF-F3C3-421E-B82A-8AF5F9443CB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4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70652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3B2-9ADF-4C2F-AE23-B44A3C225C6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6644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3B2-9ADF-4C2F-AE23-B44A3C225C6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0811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9456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24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7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  <p:sldLayoutId id="2147483679" r:id="rId17"/>
    <p:sldLayoutId id="2147483680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8529" l="2478" r="99204">
                        <a14:foregroundMark x1="65044" y1="89572" x2="67168" y2="93583"/>
                        <a14:foregroundMark x1="68496" y1="94118" x2="68496" y2="94118"/>
                        <a14:foregroundMark x1="69204" y1="89171" x2="69469" y2="85428"/>
                        <a14:foregroundMark x1="66726" y1="66444" x2="79027" y2="51471"/>
                        <a14:foregroundMark x1="79381" y1="53075" x2="91239" y2="62299"/>
                        <a14:foregroundMark x1="79381" y1="50802" x2="84336" y2="41578"/>
                        <a14:foregroundMark x1="8053" y1="42112" x2="7168" y2="49064"/>
                        <a14:foregroundMark x1="14602" y1="13369" x2="15575" y2="4011"/>
                        <a14:foregroundMark x1="19381" y1="13369" x2="18053" y2="4011"/>
                        <a14:foregroundMark x1="21062" y1="12433" x2="22035" y2="12701"/>
                        <a14:foregroundMark x1="21327" y1="9225" x2="21327" y2="9225"/>
                        <a14:foregroundMark x1="54513" y1="82620" x2="54336" y2="83957"/>
                        <a14:foregroundMark x1="60619" y1="95053" x2="65575" y2="94920"/>
                        <a14:foregroundMark x1="84956" y1="63503" x2="86283" y2="64171"/>
                        <a14:foregroundMark x1="92124" y1="57487" x2="94513" y2="57487"/>
                        <a14:foregroundMark x1="88319" y1="48797" x2="88496" y2="54545"/>
                        <a14:foregroundMark x1="85310" y1="43048" x2="85310" y2="43048"/>
                        <a14:foregroundMark x1="85310" y1="41578" x2="85310" y2="41578"/>
                        <a14:foregroundMark x1="12655" y1="5749" x2="12655" y2="574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23978">
            <a:off x="5317595" y="1389304"/>
            <a:ext cx="529384" cy="3504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06000" y="2009949"/>
            <a:ext cx="4752528" cy="51754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altLang="ko-KR" sz="3000" dirty="0">
                <a:ea typeface="맑은 고딕" pitchFamily="50" charset="-127"/>
              </a:rPr>
              <a:t>Islamic Finance: </a:t>
            </a:r>
            <a:r>
              <a:rPr lang="en-US" altLang="ko-KR" sz="3000" dirty="0" smtClean="0">
                <a:ea typeface="맑은 고딕" pitchFamily="50" charset="-127"/>
              </a:rPr>
              <a:t>opportunities for </a:t>
            </a:r>
          </a:p>
          <a:p>
            <a:pPr lvl="0">
              <a:spcBef>
                <a:spcPts val="0"/>
              </a:spcBef>
            </a:pPr>
            <a:r>
              <a:rPr lang="en-US" altLang="ko-KR" sz="3000" dirty="0" smtClean="0">
                <a:ea typeface="맑은 고딕" pitchFamily="50" charset="-127"/>
              </a:rPr>
              <a:t>leasing development in </a:t>
            </a:r>
            <a:r>
              <a:rPr lang="en-US" altLang="ko-KR" sz="3000" dirty="0">
                <a:ea typeface="맑은 고딕" pitchFamily="50" charset="-127"/>
              </a:rPr>
              <a:t>Uzbekistan</a:t>
            </a:r>
            <a:endParaRPr lang="en-US" altLang="ko-KR" sz="3000" dirty="0" smtClean="0">
              <a:ea typeface="맑은 고딕" pitchFamily="50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189" y="3627794"/>
            <a:ext cx="9144000" cy="43204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 smtClean="0"/>
              <a:t>Mr. Zafar </a:t>
            </a:r>
            <a:r>
              <a:rPr lang="en-US" altLang="ko-KR" dirty="0" err="1" smtClean="0"/>
              <a:t>Mustafaev</a:t>
            </a:r>
            <a:endParaRPr lang="en-US" altLang="ko-KR" dirty="0" smtClean="0"/>
          </a:p>
          <a:p>
            <a:pPr>
              <a:spcBef>
                <a:spcPts val="0"/>
              </a:spcBef>
              <a:defRPr/>
            </a:pPr>
            <a:r>
              <a:rPr lang="en-US" altLang="ko-KR" dirty="0" smtClean="0"/>
              <a:t>JSC “Uzbek Leasing International A.O.” and Leasing Association of Uzbekistan</a:t>
            </a:r>
            <a:endParaRPr lang="en-US" altLang="ko-KR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487" y="4275867"/>
            <a:ext cx="1802135" cy="551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389" y="4275866"/>
            <a:ext cx="2133600" cy="551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989" y="4275866"/>
            <a:ext cx="2356395" cy="5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11560" y="1768903"/>
            <a:ext cx="2924414" cy="1720553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8529" l="2478" r="99204">
                        <a14:foregroundMark x1="65044" y1="89572" x2="67168" y2="93583"/>
                        <a14:foregroundMark x1="68496" y1="94118" x2="68496" y2="94118"/>
                        <a14:foregroundMark x1="69204" y1="89171" x2="69469" y2="85428"/>
                        <a14:foregroundMark x1="66726" y1="66444" x2="79027" y2="51471"/>
                        <a14:foregroundMark x1="79381" y1="53075" x2="91239" y2="62299"/>
                        <a14:foregroundMark x1="79381" y1="50802" x2="84336" y2="41578"/>
                        <a14:foregroundMark x1="8053" y1="42112" x2="7168" y2="49064"/>
                        <a14:foregroundMark x1="14602" y1="13369" x2="15575" y2="4011"/>
                        <a14:foregroundMark x1="19381" y1="13369" x2="18053" y2="4011"/>
                        <a14:foregroundMark x1="21062" y1="12433" x2="22035" y2="12701"/>
                        <a14:foregroundMark x1="21327" y1="9225" x2="21327" y2="9225"/>
                        <a14:foregroundMark x1="54513" y1="82620" x2="54336" y2="83957"/>
                        <a14:foregroundMark x1="60619" y1="95053" x2="65575" y2="94920"/>
                        <a14:foregroundMark x1="84956" y1="63503" x2="86283" y2="64171"/>
                        <a14:foregroundMark x1="92124" y1="57487" x2="94513" y2="57487"/>
                        <a14:foregroundMark x1="88319" y1="48797" x2="88496" y2="54545"/>
                        <a14:foregroundMark x1="85310" y1="43048" x2="85310" y2="43048"/>
                        <a14:foregroundMark x1="85310" y1="41578" x2="85310" y2="41578"/>
                        <a14:foregroundMark x1="12655" y1="5749" x2="12655" y2="574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4430">
            <a:off x="2417047" y="2486345"/>
            <a:ext cx="192911" cy="12769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3456330" y="2385565"/>
            <a:ext cx="5580112" cy="473576"/>
          </a:xfrm>
        </p:spPr>
        <p:txBody>
          <a:bodyPr/>
          <a:lstStyle/>
          <a:p>
            <a:r>
              <a:rPr lang="en-US" sz="3200" dirty="0" smtClean="0"/>
              <a:t>Leasing Market of Uzbekistan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72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31" y="51470"/>
            <a:ext cx="1025937" cy="1008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376175"/>
              </p:ext>
            </p:extLst>
          </p:nvPr>
        </p:nvGraphicFramePr>
        <p:xfrm>
          <a:off x="1475656" y="915566"/>
          <a:ext cx="6344776" cy="376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7" y="267493"/>
            <a:ext cx="6975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Lea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Association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Uzbekistan since 2005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50782" y="1964913"/>
            <a:ext cx="228930" cy="1830973"/>
            <a:chOff x="1615372" y="2038933"/>
            <a:chExt cx="150469" cy="1797821"/>
          </a:xfrm>
        </p:grpSpPr>
        <p:sp>
          <p:nvSpPr>
            <p:cNvPr id="13" name="Шеврон 12"/>
            <p:cNvSpPr/>
            <p:nvPr/>
          </p:nvSpPr>
          <p:spPr>
            <a:xfrm>
              <a:off x="1621825" y="2038933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3"/>
            <p:cNvSpPr/>
            <p:nvPr/>
          </p:nvSpPr>
          <p:spPr>
            <a:xfrm>
              <a:off x="1615372" y="2572429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Шеврон 14"/>
            <p:cNvSpPr/>
            <p:nvPr/>
          </p:nvSpPr>
          <p:spPr>
            <a:xfrm>
              <a:off x="1621825" y="3692738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Шеврон 15"/>
            <p:cNvSpPr/>
            <p:nvPr/>
          </p:nvSpPr>
          <p:spPr>
            <a:xfrm>
              <a:off x="1621825" y="3132583"/>
              <a:ext cx="144016" cy="14401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316856"/>
            <a:ext cx="4104456" cy="432048"/>
          </a:xfrm>
        </p:spPr>
        <p:txBody>
          <a:bodyPr/>
          <a:lstStyle/>
          <a:p>
            <a:r>
              <a:rPr lang="en-US" altLang="ko-KR" sz="2500" dirty="0" smtClean="0"/>
              <a:t>Volume of new lease deals</a:t>
            </a:r>
            <a:endParaRPr lang="ko-KR" altLang="en-US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6" name="Chart 3"/>
          <p:cNvGraphicFramePr/>
          <p:nvPr>
            <p:extLst>
              <p:ext uri="{D42A27DB-BD31-4B8C-83A1-F6EECF244321}">
                <p14:modId xmlns:p14="http://schemas.microsoft.com/office/powerpoint/2010/main" val="1771815679"/>
              </p:ext>
            </p:extLst>
          </p:nvPr>
        </p:nvGraphicFramePr>
        <p:xfrm>
          <a:off x="592282" y="1037184"/>
          <a:ext cx="8156182" cy="383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92280" y="748904"/>
            <a:ext cx="114300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25" b="1" dirty="0">
                <a:solidFill>
                  <a:schemeClr val="accent2">
                    <a:lumMod val="75000"/>
                  </a:schemeClr>
                </a:solidFill>
              </a:rPr>
              <a:t>in bln.UZS</a:t>
            </a:r>
            <a:endParaRPr lang="ru-RU" sz="1125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7" name="Chart 3"/>
          <p:cNvGraphicFramePr/>
          <p:nvPr>
            <p:extLst>
              <p:ext uri="{D42A27DB-BD31-4B8C-83A1-F6EECF244321}">
                <p14:modId xmlns:p14="http://schemas.microsoft.com/office/powerpoint/2010/main" val="2910505158"/>
              </p:ext>
            </p:extLst>
          </p:nvPr>
        </p:nvGraphicFramePr>
        <p:xfrm>
          <a:off x="755576" y="1352092"/>
          <a:ext cx="8208912" cy="337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7584" y="294496"/>
            <a:ext cx="27795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Leasing portfolio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92280" y="771550"/>
            <a:ext cx="114300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25" b="1" dirty="0">
                <a:solidFill>
                  <a:schemeClr val="accent2">
                    <a:lumMod val="75000"/>
                  </a:schemeClr>
                </a:solidFill>
              </a:rPr>
              <a:t>in bln.UZS</a:t>
            </a:r>
            <a:endParaRPr lang="ru-RU" sz="1125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51470"/>
            <a:ext cx="9144000" cy="576064"/>
          </a:xfrm>
        </p:spPr>
        <p:txBody>
          <a:bodyPr/>
          <a:lstStyle/>
          <a:p>
            <a:r>
              <a:rPr lang="en-US" altLang="ko-KR" dirty="0" smtClean="0"/>
              <a:t>Leasing market indicators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61339"/>
              </p:ext>
            </p:extLst>
          </p:nvPr>
        </p:nvGraphicFramePr>
        <p:xfrm>
          <a:off x="1187624" y="738299"/>
          <a:ext cx="7128792" cy="4020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377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Investments in fixed assets through leasing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/>
                        <a:t>Year</a:t>
                      </a:r>
                      <a:endParaRPr lang="ru-RU" sz="15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6499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</a:rPr>
                        <a:t>Share of leasing in 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</a:rPr>
                        <a:t>capital </a:t>
                      </a:r>
                      <a:r>
                        <a:rPr lang="en-US" sz="1500" b="1" kern="1200" dirty="0">
                          <a:solidFill>
                            <a:schemeClr val="bg1"/>
                          </a:solidFill>
                        </a:rPr>
                        <a:t>investment 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6499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</a:rPr>
                        <a:t>Share of leasing in </a:t>
                      </a:r>
                      <a:endParaRPr lang="en-US" sz="1500" b="1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</a:rPr>
                        <a:t>GDP </a:t>
                      </a:r>
                      <a:r>
                        <a:rPr lang="en-US" sz="1500" b="1" kern="1200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6499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2,8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0,7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2,5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0,6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2,3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0,5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1,9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0,5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2,6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0,6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92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ko-KR" alt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2,5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0,6</a:t>
                      </a:r>
                      <a:endParaRPr lang="ko-KR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929768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61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64102" y="117640"/>
            <a:ext cx="8679898" cy="543185"/>
          </a:xfr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Leasing market structure 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by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leased assets 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 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1H - 2019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D8005E-A97C-4B2C-A182-8A150C757FB7}"/>
              </a:ext>
            </a:extLst>
          </p:cNvPr>
          <p:cNvSpPr txBox="1"/>
          <p:nvPr/>
        </p:nvSpPr>
        <p:spPr>
          <a:xfrm>
            <a:off x="744018" y="1545631"/>
            <a:ext cx="3612254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Agricultural machinery – 3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9,9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D8005E-A97C-4B2C-A182-8A150C757FB7}"/>
              </a:ext>
            </a:extLst>
          </p:cNvPr>
          <p:cNvSpPr txBox="1"/>
          <p:nvPr/>
        </p:nvSpPr>
        <p:spPr>
          <a:xfrm>
            <a:off x="5796136" y="3778319"/>
            <a:ext cx="241867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 estate 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ru-RU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AD8005E-A97C-4B2C-A182-8A150C757FB7}"/>
              </a:ext>
            </a:extLst>
          </p:cNvPr>
          <p:cNvSpPr txBox="1"/>
          <p:nvPr/>
        </p:nvSpPr>
        <p:spPr>
          <a:xfrm>
            <a:off x="2915816" y="4101484"/>
            <a:ext cx="229655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Vehicles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ru-RU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20,6</a:t>
            </a:r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altLang="ko-KR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AD8005E-A97C-4B2C-A182-8A150C757FB7}"/>
              </a:ext>
            </a:extLst>
          </p:cNvPr>
          <p:cNvSpPr txBox="1"/>
          <p:nvPr/>
        </p:nvSpPr>
        <p:spPr>
          <a:xfrm>
            <a:off x="5927609" y="1561019"/>
            <a:ext cx="30122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Technological equipment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3</a:t>
            </a: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7,4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2208326" y="1275606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1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/>
          </p:nvPr>
        </p:nvGraphicFramePr>
        <p:xfrm>
          <a:off x="5572132" y="571486"/>
          <a:ext cx="3168352" cy="292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Leasing market “players”</a:t>
            </a:r>
            <a:endParaRPr lang="ko-KR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76490"/>
              </p:ext>
            </p:extLst>
          </p:nvPr>
        </p:nvGraphicFramePr>
        <p:xfrm>
          <a:off x="683568" y="1347615"/>
          <a:ext cx="3432370" cy="31809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0200">
                  <a:extLst>
                    <a:ext uri="{9D8B030D-6E8A-4147-A177-3AD203B41FA5}">
                      <a16:colId xmlns="" xmlns:a16="http://schemas.microsoft.com/office/drawing/2014/main" val="3493188665"/>
                    </a:ext>
                  </a:extLst>
                </a:gridCol>
                <a:gridCol w="1750661">
                  <a:extLst>
                    <a:ext uri="{9D8B030D-6E8A-4147-A177-3AD203B41FA5}">
                      <a16:colId xmlns="" xmlns:a16="http://schemas.microsoft.com/office/drawing/2014/main" val="2104823384"/>
                    </a:ext>
                  </a:extLst>
                </a:gridCol>
                <a:gridCol w="1311509">
                  <a:extLst>
                    <a:ext uri="{9D8B030D-6E8A-4147-A177-3AD203B41FA5}">
                      <a16:colId xmlns="" xmlns:a16="http://schemas.microsoft.com/office/drawing/2014/main" val="296744203"/>
                    </a:ext>
                  </a:extLst>
                </a:gridCol>
              </a:tblGrid>
              <a:tr h="567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r>
                        <a:rPr lang="en-US" sz="1000" baseline="0" dirty="0" smtClean="0"/>
                        <a:t> of lessor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Share of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leasing</a:t>
                      </a:r>
                      <a:r>
                        <a:rPr lang="en-US" sz="1000" baseline="0" dirty="0" smtClean="0"/>
                        <a:t>  </a:t>
                      </a:r>
                      <a:r>
                        <a:rPr lang="en-US" sz="1000" dirty="0" smtClean="0"/>
                        <a:t> portfolio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6156455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O’zagrolizing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33,9%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673447117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O’zmeliomashlizing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189066588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Uzbek Leasing International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827691951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Asaka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2755469590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O’zavtosanoat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-Leasing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205572459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Qurilishmashlizing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2279065819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Uz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PSB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164476742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Ipoteka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856208041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Taiba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Leasing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492200894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Barqaror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Lizing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772455361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 bwMode="auto">
          <a:xfrm>
            <a:off x="4115938" y="1923678"/>
            <a:ext cx="266723" cy="2604853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9084"/>
              </p:ext>
            </p:extLst>
          </p:nvPr>
        </p:nvGraphicFramePr>
        <p:xfrm>
          <a:off x="4382661" y="2211710"/>
          <a:ext cx="1152128" cy="2668606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4235081776"/>
                    </a:ext>
                  </a:extLst>
                </a:gridCol>
              </a:tblGrid>
              <a:tr h="278488"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6738164"/>
                  </a:ext>
                </a:extLst>
              </a:tr>
              <a:tr h="795416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en-US" sz="1500" b="1" i="0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endParaRPr lang="en-US" sz="1500" b="1" i="0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64994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of total market</a:t>
                      </a:r>
                      <a:endParaRPr lang="ru-RU" sz="1500" b="1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21762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2884563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2133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537069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7612385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8341116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905003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958725" y="843558"/>
            <a:ext cx="3312368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ru-RU" sz="1600" b="1" dirty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133 </a:t>
            </a:r>
            <a:r>
              <a:rPr lang="en-US" sz="16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Lessors in </a:t>
            </a:r>
            <a:r>
              <a:rPr lang="en-US" sz="1600" b="1" dirty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Leasing market</a:t>
            </a:r>
            <a:endParaRPr lang="ru-RU" sz="1600" b="1" dirty="0">
              <a:solidFill>
                <a:srgbClr val="64994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390304" y="3384608"/>
            <a:ext cx="360040" cy="185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82030801"/>
              </p:ext>
            </p:extLst>
          </p:nvPr>
        </p:nvGraphicFramePr>
        <p:xfrm>
          <a:off x="5572132" y="2928940"/>
          <a:ext cx="3286180" cy="221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803570" y="987573"/>
            <a:ext cx="3312368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1H-2019</a:t>
            </a:r>
            <a:endParaRPr lang="ru-RU" sz="1800" b="1" dirty="0">
              <a:solidFill>
                <a:srgbClr val="64994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11560" y="1768903"/>
            <a:ext cx="2924414" cy="1720553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8529" l="2478" r="99204">
                        <a14:foregroundMark x1="65044" y1="89572" x2="67168" y2="93583"/>
                        <a14:foregroundMark x1="68496" y1="94118" x2="68496" y2="94118"/>
                        <a14:foregroundMark x1="69204" y1="89171" x2="69469" y2="85428"/>
                        <a14:foregroundMark x1="66726" y1="66444" x2="79027" y2="51471"/>
                        <a14:foregroundMark x1="79381" y1="53075" x2="91239" y2="62299"/>
                        <a14:foregroundMark x1="79381" y1="50802" x2="84336" y2="41578"/>
                        <a14:foregroundMark x1="8053" y1="42112" x2="7168" y2="49064"/>
                        <a14:foregroundMark x1="14602" y1="13369" x2="15575" y2="4011"/>
                        <a14:foregroundMark x1="19381" y1="13369" x2="18053" y2="4011"/>
                        <a14:foregroundMark x1="21062" y1="12433" x2="22035" y2="12701"/>
                        <a14:foregroundMark x1="21327" y1="9225" x2="21327" y2="9225"/>
                        <a14:foregroundMark x1="54513" y1="82620" x2="54336" y2="83957"/>
                        <a14:foregroundMark x1="60619" y1="95053" x2="65575" y2="94920"/>
                        <a14:foregroundMark x1="84956" y1="63503" x2="86283" y2="64171"/>
                        <a14:foregroundMark x1="92124" y1="57487" x2="94513" y2="57487"/>
                        <a14:foregroundMark x1="88319" y1="48797" x2="88496" y2="54545"/>
                        <a14:foregroundMark x1="85310" y1="43048" x2="85310" y2="43048"/>
                        <a14:foregroundMark x1="85310" y1="41578" x2="85310" y2="41578"/>
                        <a14:foregroundMark x1="12655" y1="5749" x2="12655" y2="574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4430">
            <a:off x="2417047" y="2486345"/>
            <a:ext cx="192911" cy="12769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3456330" y="2385565"/>
            <a:ext cx="5580112" cy="473576"/>
          </a:xfrm>
        </p:spPr>
        <p:txBody>
          <a:bodyPr/>
          <a:lstStyle/>
          <a:p>
            <a:r>
              <a:rPr lang="en-US" sz="3200" dirty="0" smtClean="0"/>
              <a:t>Islamic Finance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82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54" y="2533711"/>
            <a:ext cx="3895999" cy="24787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6538" y="123478"/>
            <a:ext cx="4599751" cy="388149"/>
          </a:xfrm>
        </p:spPr>
        <p:txBody>
          <a:bodyPr/>
          <a:lstStyle/>
          <a:p>
            <a:r>
              <a:rPr lang="en-US" altLang="ko-KR" sz="2800" dirty="0" smtClean="0"/>
              <a:t> Global Islamic Finance</a:t>
            </a:r>
            <a:endParaRPr lang="ko-KR" altLang="en-U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569547" y="699542"/>
            <a:ext cx="4843814" cy="3888432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800" dirty="0" smtClean="0"/>
              <a:t>Amount of </a:t>
            </a:r>
            <a:r>
              <a:rPr lang="en-US" altLang="ru-RU" sz="1800" dirty="0"/>
              <a:t>global Islamic financial </a:t>
            </a:r>
            <a:r>
              <a:rPr lang="en-US" altLang="ru-RU" sz="1800" dirty="0" smtClean="0"/>
              <a:t>assets</a:t>
            </a:r>
            <a:endParaRPr lang="ru-RU" altLang="ru-RU" sz="1800" dirty="0" smtClean="0"/>
          </a:p>
          <a:p>
            <a:pPr marL="0" indent="0">
              <a:buNone/>
            </a:pPr>
            <a:r>
              <a:rPr lang="ru-RU" altLang="ru-RU" sz="1800" dirty="0" smtClean="0"/>
              <a:t>     </a:t>
            </a:r>
            <a:r>
              <a:rPr lang="en-US" altLang="ru-RU" sz="1800" dirty="0" smtClean="0"/>
              <a:t>grew </a:t>
            </a:r>
            <a:r>
              <a:rPr lang="en-US" altLang="ru-RU" sz="1800" dirty="0"/>
              <a:t>by </a:t>
            </a:r>
            <a:r>
              <a:rPr lang="en-US" altLang="ru-RU" sz="1800" dirty="0" smtClean="0"/>
              <a:t>USD 2,4 </a:t>
            </a:r>
            <a:r>
              <a:rPr lang="en-US" altLang="ru-RU" sz="1800" dirty="0" err="1" smtClean="0"/>
              <a:t>bln</a:t>
            </a:r>
            <a:r>
              <a:rPr lang="en-US" altLang="ru-RU" sz="1800" dirty="0" smtClean="0"/>
              <a:t> in 2017, </a:t>
            </a:r>
            <a:r>
              <a:rPr lang="en-US" altLang="ru-RU" sz="1800" dirty="0"/>
              <a:t>it </a:t>
            </a:r>
            <a:r>
              <a:rPr lang="en-US" altLang="ru-RU" sz="1800" dirty="0" smtClean="0"/>
              <a:t>is </a:t>
            </a:r>
          </a:p>
          <a:p>
            <a:pPr marL="0" indent="0">
              <a:buNone/>
            </a:pPr>
            <a:r>
              <a:rPr lang="en-US" altLang="ru-RU" sz="1800" dirty="0" smtClean="0"/>
              <a:t>     expected that by the end of 2023 it will </a:t>
            </a:r>
          </a:p>
          <a:p>
            <a:pPr marL="0" indent="0">
              <a:buNone/>
            </a:pPr>
            <a:r>
              <a:rPr lang="en-US" altLang="ru-RU" sz="1800" dirty="0" smtClean="0"/>
              <a:t>     exceed USD 3,8 </a:t>
            </a:r>
            <a:r>
              <a:rPr lang="en-US" altLang="ru-RU" sz="1800" dirty="0" err="1" smtClean="0"/>
              <a:t>bln</a:t>
            </a:r>
            <a:r>
              <a:rPr lang="en-US" altLang="ru-RU" sz="1800" dirty="0" smtClean="0"/>
              <a:t>.</a:t>
            </a:r>
          </a:p>
          <a:p>
            <a:pPr marL="0" indent="0">
              <a:buNone/>
            </a:pPr>
            <a:endParaRPr lang="en-US" altLang="ru-RU" sz="1800" dirty="0" smtClean="0"/>
          </a:p>
          <a:p>
            <a:pPr marL="0" indent="0">
              <a:buNone/>
            </a:pPr>
            <a:r>
              <a:rPr lang="en-US" altLang="ru-RU" sz="1800" dirty="0" smtClean="0"/>
              <a:t>Islamic </a:t>
            </a:r>
            <a:r>
              <a:rPr lang="en-US" altLang="ru-RU" sz="1800" dirty="0"/>
              <a:t>banking -</a:t>
            </a:r>
            <a:r>
              <a:rPr lang="en-US" altLang="ru-RU" sz="1800" dirty="0" smtClean="0"/>
              <a:t>71</a:t>
            </a:r>
            <a:r>
              <a:rPr lang="en-US" altLang="ru-RU" sz="1800" dirty="0"/>
              <a:t>% of total </a:t>
            </a:r>
            <a:r>
              <a:rPr lang="en-US" altLang="ru-RU" sz="1800" dirty="0" smtClean="0"/>
              <a:t>assets; </a:t>
            </a:r>
          </a:p>
          <a:p>
            <a:pPr marL="0" indent="0">
              <a:buNone/>
            </a:pPr>
            <a:r>
              <a:rPr lang="en-US" altLang="ru-RU" sz="1800" dirty="0" smtClean="0"/>
              <a:t>Islamic bonds</a:t>
            </a:r>
            <a:r>
              <a:rPr lang="en-US" altLang="ru-RU" sz="1800" dirty="0"/>
              <a:t> </a:t>
            </a:r>
            <a:r>
              <a:rPr lang="en-US" altLang="ru-RU" sz="1800" dirty="0" smtClean="0"/>
              <a:t>(</a:t>
            </a:r>
            <a:r>
              <a:rPr lang="en-US" altLang="ru-RU" sz="1800" dirty="0" err="1" smtClean="0"/>
              <a:t>Sukuk</a:t>
            </a:r>
            <a:r>
              <a:rPr lang="en-US" altLang="ru-RU" sz="1800" dirty="0" smtClean="0"/>
              <a:t>) -17%; </a:t>
            </a:r>
          </a:p>
          <a:p>
            <a:pPr marL="0" indent="0">
              <a:buNone/>
            </a:pPr>
            <a:r>
              <a:rPr lang="en-US" altLang="ru-RU" sz="1800" dirty="0" smtClean="0"/>
              <a:t>Islamic </a:t>
            </a:r>
            <a:r>
              <a:rPr lang="en-US" altLang="ru-RU" sz="1800" dirty="0"/>
              <a:t>asset management </a:t>
            </a:r>
            <a:r>
              <a:rPr lang="en-US" altLang="ru-RU" sz="1800" dirty="0" smtClean="0"/>
              <a:t>funds - 4%; </a:t>
            </a:r>
          </a:p>
          <a:p>
            <a:pPr marL="0" indent="0">
              <a:buNone/>
            </a:pPr>
            <a:r>
              <a:rPr lang="en-US" altLang="ru-RU" sz="1800" dirty="0" smtClean="0"/>
              <a:t>Islamic insurance (Takaful) - 2%; </a:t>
            </a:r>
          </a:p>
          <a:p>
            <a:pPr marL="0" indent="0">
              <a:buNone/>
            </a:pPr>
            <a:r>
              <a:rPr lang="en-US" altLang="ru-RU" sz="1800" dirty="0" smtClean="0"/>
              <a:t>Remaining </a:t>
            </a:r>
            <a:r>
              <a:rPr lang="en-US" altLang="ru-RU" sz="1800" dirty="0"/>
              <a:t>6% of Islamic financial assets </a:t>
            </a:r>
            <a:endParaRPr lang="en-US" altLang="ru-RU" sz="1800" dirty="0" smtClean="0"/>
          </a:p>
          <a:p>
            <a:pPr marL="0" indent="0">
              <a:buNone/>
            </a:pPr>
            <a:r>
              <a:rPr lang="en-US" altLang="ru-RU" sz="1800" dirty="0" smtClean="0"/>
              <a:t>are </a:t>
            </a:r>
            <a:r>
              <a:rPr lang="en-US" altLang="ru-RU" sz="1800" dirty="0"/>
              <a:t>held by </a:t>
            </a:r>
            <a:r>
              <a:rPr lang="en-US" altLang="ru-RU" sz="1800" dirty="0" smtClean="0"/>
              <a:t>other </a:t>
            </a:r>
            <a:r>
              <a:rPr lang="en-US" altLang="ru-RU" sz="1800" dirty="0"/>
              <a:t>Islamic financial </a:t>
            </a:r>
            <a:r>
              <a:rPr lang="en-US" altLang="ru-RU" sz="1800" dirty="0" smtClean="0"/>
              <a:t>institutions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53" y="52525"/>
            <a:ext cx="3895999" cy="24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/>
        </p:nvSpPr>
        <p:spPr>
          <a:xfrm>
            <a:off x="600492" y="67283"/>
            <a:ext cx="8568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Islamic Development Bank in Uzbekistan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411760" y="775652"/>
            <a:ext cx="648072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Uzbekistan joined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IsDB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in 2003;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Total funding – USD 2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bln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in the areas: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Healthcare</a:t>
            </a: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Education </a:t>
            </a:r>
            <a:endParaRPr lang="en-US" altLang="ru-R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Irrigation </a:t>
            </a: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Energy </a:t>
            </a: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Water supply</a:t>
            </a: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Utilities </a:t>
            </a: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Road infrastructure </a:t>
            </a:r>
          </a:p>
          <a:p>
            <a:pPr marL="102870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Small business support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Uzbekistan is also a member of ICD, ISFD</a:t>
            </a:r>
            <a:r>
              <a:rPr lang="ru-RU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and IRTI</a:t>
            </a:r>
            <a:endParaRPr lang="ru-RU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5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5622"/>
            <a:ext cx="1440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bismillahirrahmanirrahim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38" y="-916016"/>
            <a:ext cx="4781426" cy="28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6" y="1960104"/>
            <a:ext cx="2978009" cy="285074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187624" y="878747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>Agenda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53840" y="1527899"/>
            <a:ext cx="7430528" cy="3439633"/>
            <a:chOff x="0" y="1064841"/>
            <a:chExt cx="7430528" cy="3439633"/>
          </a:xfrm>
        </p:grpSpPr>
        <p:sp>
          <p:nvSpPr>
            <p:cNvPr id="2" name="Block Arc 1"/>
            <p:cNvSpPr/>
            <p:nvPr/>
          </p:nvSpPr>
          <p:spPr>
            <a:xfrm>
              <a:off x="0" y="1239925"/>
              <a:ext cx="3384376" cy="3264549"/>
            </a:xfrm>
            <a:prstGeom prst="blockArc">
              <a:avLst>
                <a:gd name="adj1" fmla="val 16173554"/>
                <a:gd name="adj2" fmla="val 5420172"/>
                <a:gd name="adj3" fmla="val 9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1852" y="1698755"/>
              <a:ext cx="3309928" cy="276999"/>
            </a:xfrm>
            <a:prstGeom prst="rect">
              <a:avLst/>
            </a:prstGeom>
            <a:solidFill>
              <a:srgbClr val="64994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Financial market of Uzbekistan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84376" y="3733496"/>
              <a:ext cx="4046152" cy="276999"/>
            </a:xfrm>
            <a:prstGeom prst="rect">
              <a:avLst/>
            </a:prstGeom>
            <a:solidFill>
              <a:srgbClr val="64994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algn="ctr">
                <a:defRPr sz="1200" b="1">
                  <a:solidFill>
                    <a:schemeClr val="bg1"/>
                  </a:solidFill>
                  <a:cs typeface="Arial" pitchFamily="34" charset="0"/>
                </a:defRPr>
              </a:lvl1pPr>
            </a:lstStyle>
            <a:p>
              <a:r>
                <a:rPr lang="en-US" dirty="0"/>
                <a:t>Uzbekistan: Potential Market for Islamic Finance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29021" y="2374217"/>
              <a:ext cx="3471379" cy="276999"/>
            </a:xfrm>
            <a:prstGeom prst="rect">
              <a:avLst/>
            </a:prstGeom>
            <a:solidFill>
              <a:srgbClr val="64994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Leasing market in Uzbekistan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693432" y="1556668"/>
              <a:ext cx="526508" cy="526508"/>
              <a:chOff x="2900341" y="1809315"/>
              <a:chExt cx="526508" cy="526508"/>
            </a:xfrm>
          </p:grpSpPr>
          <p:sp>
            <p:nvSpPr>
              <p:cNvPr id="5" name="Diamond 4"/>
              <p:cNvSpPr/>
              <p:nvPr/>
            </p:nvSpPr>
            <p:spPr>
              <a:xfrm>
                <a:off x="2900341" y="1809315"/>
                <a:ext cx="526508" cy="526508"/>
              </a:xfrm>
              <a:prstGeom prst="diamond">
                <a:avLst/>
              </a:prstGeom>
              <a:solidFill>
                <a:schemeClr val="accent2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69"/>
              <p:cNvSpPr/>
              <p:nvPr/>
            </p:nvSpPr>
            <p:spPr>
              <a:xfrm>
                <a:off x="3018507" y="1865906"/>
                <a:ext cx="285001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027781" y="2229356"/>
              <a:ext cx="526508" cy="526508"/>
              <a:chOff x="3099187" y="2651319"/>
              <a:chExt cx="526508" cy="526508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3099187" y="2651319"/>
                <a:ext cx="526508" cy="526508"/>
              </a:xfrm>
              <a:prstGeom prst="diamond">
                <a:avLst/>
              </a:prstGeom>
              <a:solidFill>
                <a:schemeClr val="accent4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69"/>
              <p:cNvSpPr/>
              <p:nvPr/>
            </p:nvSpPr>
            <p:spPr>
              <a:xfrm>
                <a:off x="3219940" y="2700151"/>
                <a:ext cx="285001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011004" y="2986069"/>
              <a:ext cx="526508" cy="526508"/>
              <a:chOff x="2879626" y="3363501"/>
              <a:chExt cx="526508" cy="526508"/>
            </a:xfrm>
          </p:grpSpPr>
          <p:sp>
            <p:nvSpPr>
              <p:cNvPr id="9" name="Diamond 8"/>
              <p:cNvSpPr/>
              <p:nvPr/>
            </p:nvSpPr>
            <p:spPr>
              <a:xfrm>
                <a:off x="2879626" y="3363501"/>
                <a:ext cx="526508" cy="526508"/>
              </a:xfrm>
              <a:prstGeom prst="diamond">
                <a:avLst/>
              </a:prstGeom>
              <a:solidFill>
                <a:schemeClr val="accent2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69"/>
              <p:cNvSpPr/>
              <p:nvPr/>
            </p:nvSpPr>
            <p:spPr>
              <a:xfrm>
                <a:off x="3017157" y="3426700"/>
                <a:ext cx="285001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D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2117152" y="1064841"/>
              <a:ext cx="526508" cy="526508"/>
              <a:chOff x="2380917" y="1178283"/>
              <a:chExt cx="526508" cy="526508"/>
            </a:xfrm>
          </p:grpSpPr>
          <p:sp>
            <p:nvSpPr>
              <p:cNvPr id="16" name="Diamond 4"/>
              <p:cNvSpPr/>
              <p:nvPr/>
            </p:nvSpPr>
            <p:spPr>
              <a:xfrm>
                <a:off x="2380917" y="1178283"/>
                <a:ext cx="526508" cy="526508"/>
              </a:xfrm>
              <a:prstGeom prst="diamond">
                <a:avLst/>
              </a:prstGeom>
              <a:solidFill>
                <a:schemeClr val="accent2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69"/>
              <p:cNvSpPr/>
              <p:nvPr/>
            </p:nvSpPr>
            <p:spPr>
              <a:xfrm>
                <a:off x="2496421" y="1229040"/>
                <a:ext cx="285001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703092" y="3627907"/>
              <a:ext cx="526508" cy="526508"/>
              <a:chOff x="2328859" y="4060330"/>
              <a:chExt cx="526508" cy="526508"/>
            </a:xfrm>
          </p:grpSpPr>
          <p:sp>
            <p:nvSpPr>
              <p:cNvPr id="7" name="Diamond 6"/>
              <p:cNvSpPr/>
              <p:nvPr/>
            </p:nvSpPr>
            <p:spPr>
              <a:xfrm>
                <a:off x="2328859" y="4060330"/>
                <a:ext cx="526508" cy="526508"/>
              </a:xfrm>
              <a:prstGeom prst="diamond">
                <a:avLst/>
              </a:prstGeom>
              <a:solidFill>
                <a:schemeClr val="accent4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69"/>
              <p:cNvSpPr/>
              <p:nvPr/>
            </p:nvSpPr>
            <p:spPr>
              <a:xfrm>
                <a:off x="2449101" y="4104364"/>
                <a:ext cx="285001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E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931305" y="1161143"/>
              <a:ext cx="3309928" cy="276999"/>
            </a:xfrm>
            <a:prstGeom prst="rect">
              <a:avLst/>
            </a:prstGeom>
            <a:solidFill>
              <a:srgbClr val="64994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Republic of Uzbekistan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4218" y="3074927"/>
              <a:ext cx="3471379" cy="276999"/>
            </a:xfrm>
            <a:prstGeom prst="rect">
              <a:avLst/>
            </a:prstGeom>
            <a:solidFill>
              <a:srgbClr val="64994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Islamic Finance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7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63770"/>
              </p:ext>
            </p:extLst>
          </p:nvPr>
        </p:nvGraphicFramePr>
        <p:xfrm>
          <a:off x="1475656" y="777348"/>
          <a:ext cx="65527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2282" y="19257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Access to Islamic Finance in Uzbekistan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592282" y="51470"/>
            <a:ext cx="8604448" cy="642938"/>
          </a:xfr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Leasing companies of Uzbekistan working with ICD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7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5" y="1702279"/>
            <a:ext cx="2784924" cy="362847"/>
          </a:xfrm>
          <a:prstGeom prst="rect">
            <a:avLst/>
          </a:prstGeom>
          <a:noFill/>
          <a:extLst/>
        </p:spPr>
      </p:pic>
      <p:pic>
        <p:nvPicPr>
          <p:cNvPr id="1026" name="Picture 2" descr="Картинки по запросу taiba lea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3838"/>
            <a:ext cx="2343255" cy="7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040873" y="752817"/>
            <a:ext cx="468052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ru-RU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200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ru-RU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15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Murabaha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facility from ICD </a:t>
            </a:r>
            <a:r>
              <a:rPr lang="en-US" altLang="ru-R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USD 1 </a:t>
            </a:r>
            <a:r>
              <a:rPr lang="en-US" altLang="ru-RU" sz="15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2014:</a:t>
            </a: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15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Murabaha</a:t>
            </a:r>
            <a:r>
              <a:rPr lang="en-US" altLang="ru-RU" sz="15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facility 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from ICD</a:t>
            </a:r>
            <a:r>
              <a:rPr lang="en-US" altLang="ru-R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USD 5 </a:t>
            </a:r>
            <a:r>
              <a:rPr lang="en-US" altLang="ru-RU" sz="15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2017:</a:t>
            </a:r>
            <a:endParaRPr lang="en-US" altLang="ru-R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15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Murabaha</a:t>
            </a:r>
            <a:r>
              <a:rPr lang="en-US" altLang="ru-RU" sz="15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facility 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from ICD</a:t>
            </a:r>
            <a:r>
              <a:rPr lang="en-US" altLang="ru-R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USD 7 </a:t>
            </a:r>
            <a:r>
              <a:rPr lang="en-US" altLang="ru-RU" sz="15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ru-RU" altLang="ru-R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5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 bwMode="auto">
          <a:xfrm rot="10800000">
            <a:off x="3609631" y="803580"/>
            <a:ext cx="314296" cy="1912185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10800000">
            <a:off x="3621516" y="2880107"/>
            <a:ext cx="314296" cy="1995898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40873" y="2922642"/>
            <a:ext cx="468052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ru-RU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</a:t>
            </a: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0:</a:t>
            </a: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Equity capital of ICD – USD 5 </a:t>
            </a:r>
            <a:r>
              <a:rPr lang="en-US" altLang="ru-RU" sz="15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1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2014:</a:t>
            </a:r>
            <a:endParaRPr lang="en-US" alt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15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Murabaha</a:t>
            </a:r>
            <a:r>
              <a:rPr lang="en-US" altLang="ru-RU" sz="1500" dirty="0">
                <a:solidFill>
                  <a:schemeClr val="tx1"/>
                </a:solidFill>
                <a:cs typeface="Times New Roman" panose="02020603050405020304" pitchFamily="18" charset="0"/>
              </a:rPr>
              <a:t> facility from ICD – USD </a:t>
            </a:r>
            <a:r>
              <a:rPr lang="en-US" altLang="ru-RU" sz="1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 </a:t>
            </a:r>
            <a:r>
              <a:rPr lang="en-US" altLang="ru-RU" sz="15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mln</a:t>
            </a:r>
            <a:endParaRPr lang="en-US" altLang="ru-RU" sz="15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ru-RU" sz="1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2016:</a:t>
            </a:r>
            <a:endParaRPr lang="en-US" alt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15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Murabaha</a:t>
            </a:r>
            <a:r>
              <a:rPr lang="en-US" altLang="ru-RU" sz="1500" dirty="0">
                <a:solidFill>
                  <a:schemeClr val="tx1"/>
                </a:solidFill>
                <a:cs typeface="Times New Roman" panose="02020603050405020304" pitchFamily="18" charset="0"/>
              </a:rPr>
              <a:t> facility from ICD – USD </a:t>
            </a:r>
            <a:r>
              <a:rPr lang="en-US" altLang="ru-RU" sz="15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 </a:t>
            </a:r>
            <a:r>
              <a:rPr lang="en-US" altLang="ru-RU" sz="15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mln</a:t>
            </a:r>
            <a:endParaRPr lang="ru-RU" alt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5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8532440" cy="360040"/>
          </a:xfrm>
        </p:spPr>
        <p:txBody>
          <a:bodyPr/>
          <a:lstStyle/>
          <a:p>
            <a:r>
              <a:rPr lang="en-US" altLang="ko-KR" sz="2400" dirty="0" smtClean="0"/>
              <a:t>Why </a:t>
            </a:r>
            <a:r>
              <a:rPr lang="en-US" altLang="ko-KR" sz="2400" dirty="0" err="1" smtClean="0"/>
              <a:t>Ijarah</a:t>
            </a:r>
            <a:r>
              <a:rPr lang="en-US" altLang="ko-KR" sz="2400" dirty="0" smtClean="0"/>
              <a:t> is important in Islamic Finance</a:t>
            </a:r>
            <a:endParaRPr lang="ko-KR" alt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755576" y="1189938"/>
            <a:ext cx="8136903" cy="3425452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ru-RU" sz="15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99231" y="1264633"/>
            <a:ext cx="7128791" cy="504648"/>
            <a:chOff x="0" y="2079"/>
            <a:chExt cx="7128791" cy="504648"/>
          </a:xfrm>
        </p:grpSpPr>
        <p:sp>
          <p:nvSpPr>
            <p:cNvPr id="7" name="Rounded Rectangle 6"/>
            <p:cNvSpPr/>
            <p:nvPr/>
          </p:nvSpPr>
          <p:spPr>
            <a:xfrm>
              <a:off x="0" y="2079"/>
              <a:ext cx="7128791" cy="50464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635" y="20275"/>
              <a:ext cx="7079521" cy="455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Enables customers to use fixed assets for fee who may be unable to buy them</a:t>
              </a:r>
              <a:endParaRPr lang="ru-RU" sz="1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7473" y="1973126"/>
            <a:ext cx="7128791" cy="504648"/>
            <a:chOff x="-1" y="-9508"/>
            <a:chExt cx="7128791" cy="504648"/>
          </a:xfrm>
        </p:grpSpPr>
        <p:sp>
          <p:nvSpPr>
            <p:cNvPr id="10" name="Rounded Rectangle 9"/>
            <p:cNvSpPr/>
            <p:nvPr/>
          </p:nvSpPr>
          <p:spPr>
            <a:xfrm>
              <a:off x="-1" y="-9508"/>
              <a:ext cx="7128791" cy="50464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4635" y="26714"/>
              <a:ext cx="7079521" cy="455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Ijarah</a:t>
              </a:r>
              <a:r>
                <a:rPr lang="en-US" dirty="0"/>
                <a:t> has also huge potential as a financing for retail.</a:t>
              </a:r>
              <a:endParaRPr lang="ru-RU" sz="1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99231" y="2650340"/>
            <a:ext cx="7128791" cy="504648"/>
            <a:chOff x="0" y="2079"/>
            <a:chExt cx="7128791" cy="504648"/>
          </a:xfrm>
        </p:grpSpPr>
        <p:sp>
          <p:nvSpPr>
            <p:cNvPr id="15" name="Rounded Rectangle 14"/>
            <p:cNvSpPr/>
            <p:nvPr/>
          </p:nvSpPr>
          <p:spPr>
            <a:xfrm>
              <a:off x="0" y="2079"/>
              <a:ext cx="7128791" cy="50464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4635" y="26714"/>
              <a:ext cx="7079521" cy="455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It can be used as incentive to economic development.</a:t>
              </a:r>
              <a:endParaRPr lang="en-US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2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8460432" cy="576064"/>
          </a:xfrm>
        </p:spPr>
        <p:txBody>
          <a:bodyPr/>
          <a:lstStyle/>
          <a:p>
            <a:r>
              <a:rPr lang="en-US" altLang="ko-KR" sz="3200" dirty="0" smtClean="0"/>
              <a:t> Legal background of </a:t>
            </a:r>
            <a:r>
              <a:rPr lang="en-US" altLang="ko-KR" sz="3200" dirty="0" err="1" smtClean="0"/>
              <a:t>Ijarah</a:t>
            </a:r>
            <a:r>
              <a:rPr lang="en-US" altLang="ko-KR" sz="3200" dirty="0" smtClean="0"/>
              <a:t> in Uzbekistan</a:t>
            </a:r>
            <a:endParaRPr lang="ko-KR" altLang="en-U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259632" y="987574"/>
            <a:ext cx="7560840" cy="3425452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900" dirty="0" smtClean="0"/>
              <a:t>Chapter </a:t>
            </a:r>
            <a:r>
              <a:rPr lang="en-US" altLang="ru-RU" sz="1900" dirty="0"/>
              <a:t>34 of </a:t>
            </a:r>
            <a:r>
              <a:rPr lang="en-US" altLang="ru-RU" sz="1900" dirty="0" smtClean="0"/>
              <a:t>Civil </a:t>
            </a:r>
            <a:r>
              <a:rPr lang="en-US" altLang="ru-RU" sz="1900" dirty="0"/>
              <a:t>Code is devoted to </a:t>
            </a:r>
            <a:r>
              <a:rPr lang="en-US" altLang="ru-RU" sz="1900" dirty="0" err="1" smtClean="0"/>
              <a:t>Ijarah</a:t>
            </a:r>
            <a:r>
              <a:rPr lang="en-US" altLang="ru-RU" sz="1900" dirty="0" smtClean="0"/>
              <a:t>(or Rent) and   </a:t>
            </a:r>
            <a:r>
              <a:rPr lang="ru-RU" altLang="ru-RU" sz="1900" dirty="0" smtClean="0"/>
              <a:t>§</a:t>
            </a:r>
            <a:r>
              <a:rPr lang="en-US" altLang="ru-RU" sz="1900" dirty="0" smtClean="0"/>
              <a:t>6</a:t>
            </a:r>
            <a:r>
              <a:rPr lang="ru-RU" altLang="ru-RU" sz="1900" dirty="0" smtClean="0"/>
              <a:t> </a:t>
            </a:r>
            <a:r>
              <a:rPr lang="en-US" altLang="ru-RU" sz="1900" dirty="0" smtClean="0"/>
              <a:t>of </a:t>
            </a:r>
            <a:r>
              <a:rPr lang="en-US" altLang="ru-RU" sz="1900" dirty="0"/>
              <a:t>this chapter is devoted specifically </a:t>
            </a:r>
            <a:r>
              <a:rPr lang="en-US" altLang="ru-RU" sz="1900" dirty="0" smtClean="0"/>
              <a:t>to Financial Leasing</a:t>
            </a:r>
            <a:r>
              <a:rPr lang="en-US" altLang="ru-RU" sz="1900" dirty="0"/>
              <a:t>;</a:t>
            </a:r>
          </a:p>
          <a:p>
            <a:r>
              <a:rPr lang="en-US" altLang="ru-RU" sz="1900" dirty="0" smtClean="0"/>
              <a:t>According to Civil Code under </a:t>
            </a:r>
            <a:r>
              <a:rPr lang="en-US" altLang="ru-RU" sz="1900" dirty="0"/>
              <a:t>the </a:t>
            </a:r>
            <a:r>
              <a:rPr lang="en-US" altLang="ru-RU" sz="1900" dirty="0" err="1" smtClean="0"/>
              <a:t>Ijarah</a:t>
            </a:r>
            <a:r>
              <a:rPr lang="en-US" altLang="ru-RU" sz="1900" dirty="0" smtClean="0"/>
              <a:t> </a:t>
            </a:r>
            <a:r>
              <a:rPr lang="en-US" altLang="ru-RU" sz="1900" dirty="0"/>
              <a:t>agreement, the </a:t>
            </a:r>
            <a:r>
              <a:rPr lang="en-US" altLang="ru-RU" sz="1900" dirty="0" err="1" smtClean="0"/>
              <a:t>rentor</a:t>
            </a:r>
            <a:r>
              <a:rPr lang="en-US" altLang="ru-RU" sz="1900" dirty="0" smtClean="0"/>
              <a:t>    undertakes to transfer </a:t>
            </a:r>
            <a:r>
              <a:rPr lang="en-US" altLang="ru-RU" sz="1900" dirty="0"/>
              <a:t>the tenant for temporary </a:t>
            </a:r>
            <a:r>
              <a:rPr lang="en-US" altLang="ru-RU" sz="1900" dirty="0" smtClean="0"/>
              <a:t>possession </a:t>
            </a:r>
            <a:r>
              <a:rPr lang="en-US" altLang="ru-RU" sz="1900" dirty="0"/>
              <a:t>and </a:t>
            </a:r>
            <a:r>
              <a:rPr lang="en-US" altLang="ru-RU" sz="1900" dirty="0" smtClean="0"/>
              <a:t>  use </a:t>
            </a:r>
            <a:r>
              <a:rPr lang="en-US" altLang="ru-RU" sz="1900" dirty="0"/>
              <a:t>or use of the property for a fee.</a:t>
            </a:r>
          </a:p>
          <a:p>
            <a:r>
              <a:rPr lang="en-US" altLang="ru-RU" sz="1900" dirty="0" smtClean="0"/>
              <a:t>The </a:t>
            </a:r>
            <a:r>
              <a:rPr lang="en-US" altLang="ru-RU" sz="1900" dirty="0" err="1"/>
              <a:t>Ijarah</a:t>
            </a:r>
            <a:r>
              <a:rPr lang="en-US" altLang="ru-RU" sz="1900" dirty="0"/>
              <a:t> does not end with the ownership</a:t>
            </a:r>
          </a:p>
          <a:p>
            <a:r>
              <a:rPr lang="en-US" altLang="ru-RU" sz="1900" dirty="0" smtClean="0"/>
              <a:t>The financial leasing </a:t>
            </a:r>
            <a:r>
              <a:rPr lang="en-US" altLang="ru-RU" sz="1900" dirty="0"/>
              <a:t>under the legislation of the Republic of </a:t>
            </a:r>
            <a:endParaRPr lang="ru-RU" altLang="ru-RU" sz="1900" dirty="0" smtClean="0"/>
          </a:p>
          <a:p>
            <a:pPr marL="0" indent="0">
              <a:buNone/>
            </a:pPr>
            <a:r>
              <a:rPr lang="ru-RU" altLang="ru-RU" sz="1900" dirty="0"/>
              <a:t> </a:t>
            </a:r>
            <a:r>
              <a:rPr lang="ru-RU" altLang="ru-RU" sz="1900" dirty="0" smtClean="0"/>
              <a:t>     </a:t>
            </a:r>
            <a:r>
              <a:rPr lang="en-US" altLang="ru-RU" sz="1900" dirty="0" smtClean="0"/>
              <a:t>Uzbekistan is conventional where the Lessee </a:t>
            </a:r>
            <a:r>
              <a:rPr lang="en-US" altLang="ru-RU" sz="1900" dirty="0"/>
              <a:t>is obliged </a:t>
            </a:r>
            <a:r>
              <a:rPr lang="en-US" altLang="ru-RU" sz="1900" dirty="0" smtClean="0"/>
              <a:t>to</a:t>
            </a:r>
            <a:endParaRPr lang="ru-RU" altLang="ru-RU" sz="1900" dirty="0" smtClean="0"/>
          </a:p>
          <a:p>
            <a:pPr marL="0" indent="0">
              <a:buNone/>
            </a:pPr>
            <a:r>
              <a:rPr lang="ru-RU" altLang="ru-RU" sz="1900" dirty="0"/>
              <a:t> </a:t>
            </a:r>
            <a:r>
              <a:rPr lang="ru-RU" altLang="ru-RU" sz="1900" dirty="0" smtClean="0"/>
              <a:t>    </a:t>
            </a:r>
            <a:r>
              <a:rPr lang="en-US" altLang="ru-RU" sz="1900" dirty="0" smtClean="0"/>
              <a:t> pay the principal plus interest </a:t>
            </a:r>
            <a:r>
              <a:rPr lang="en-US" altLang="ru-RU" sz="1900" dirty="0"/>
              <a:t>on </a:t>
            </a:r>
            <a:r>
              <a:rPr lang="en-US" altLang="ru-RU" sz="1900" dirty="0" smtClean="0"/>
              <a:t>leasing</a:t>
            </a:r>
          </a:p>
          <a:p>
            <a:r>
              <a:rPr lang="en-US" altLang="ru-RU" sz="1900" dirty="0" smtClean="0"/>
              <a:t>The leasing ends with automatic transfer of ownership</a:t>
            </a:r>
          </a:p>
        </p:txBody>
      </p:sp>
    </p:spTree>
    <p:extLst>
      <p:ext uri="{BB962C8B-B14F-4D97-AF65-F5344CB8AC3E}">
        <p14:creationId xmlns:p14="http://schemas.microsoft.com/office/powerpoint/2010/main" val="17235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8460432" cy="432048"/>
          </a:xfrm>
        </p:spPr>
        <p:txBody>
          <a:bodyPr/>
          <a:lstStyle/>
          <a:p>
            <a:r>
              <a:rPr lang="en-US" altLang="ko-KR" sz="2400" dirty="0" smtClean="0"/>
              <a:t> Practice of </a:t>
            </a:r>
            <a:r>
              <a:rPr lang="en-US" altLang="ko-KR" sz="2400" dirty="0" err="1" smtClean="0"/>
              <a:t>Ijarah</a:t>
            </a:r>
            <a:r>
              <a:rPr lang="en-US" altLang="ko-KR" sz="2400" dirty="0" smtClean="0"/>
              <a:t> in Uzbekistan</a:t>
            </a:r>
            <a:endParaRPr lang="ko-KR" alt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1259632" y="987574"/>
            <a:ext cx="6840760" cy="3425452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900" dirty="0" smtClean="0"/>
              <a:t>In 2018 Government rented out commercial properties and signed more than 24.3 thousand </a:t>
            </a:r>
            <a:r>
              <a:rPr lang="en-US" altLang="ru-RU" sz="1900" dirty="0" err="1" smtClean="0"/>
              <a:t>Ijarah</a:t>
            </a:r>
            <a:r>
              <a:rPr lang="en-US" altLang="ru-RU" sz="1900" dirty="0" smtClean="0"/>
              <a:t> (Rent) deals for the amount of UZS 63.1 </a:t>
            </a:r>
            <a:r>
              <a:rPr lang="en-US" altLang="ru-RU" sz="1900" dirty="0" err="1" smtClean="0"/>
              <a:t>bln</a:t>
            </a:r>
            <a:r>
              <a:rPr lang="en-US" altLang="ru-RU" sz="1900" dirty="0" smtClean="0"/>
              <a:t>; and as a result was created more than 5.7 thousand job places. </a:t>
            </a:r>
          </a:p>
        </p:txBody>
      </p:sp>
    </p:spTree>
    <p:extLst>
      <p:ext uri="{BB962C8B-B14F-4D97-AF65-F5344CB8AC3E}">
        <p14:creationId xmlns:p14="http://schemas.microsoft.com/office/powerpoint/2010/main" val="1531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35190" y="0"/>
            <a:ext cx="4822011" cy="642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8741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Existing Pipeline</a:t>
            </a:r>
            <a:endParaRPr lang="ru-RU" dirty="0">
              <a:solidFill>
                <a:srgbClr val="38741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7676" y="817022"/>
            <a:ext cx="4966168" cy="2500965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Currently, there are more than </a:t>
            </a:r>
            <a:r>
              <a:rPr lang="ru-RU" sz="1800" dirty="0" smtClean="0">
                <a:cs typeface="Times New Roman" pitchFamily="18" charset="0"/>
              </a:rPr>
              <a:t>40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potential projects </a:t>
            </a:r>
            <a:r>
              <a:rPr lang="en-US" sz="1800" dirty="0" smtClean="0">
                <a:cs typeface="Times New Roman" pitchFamily="18" charset="0"/>
              </a:rPr>
              <a:t>under consideration of Uzbek        Leasing International on </a:t>
            </a:r>
            <a:r>
              <a:rPr lang="en-US" sz="1800" dirty="0">
                <a:cs typeface="Times New Roman" pitchFamily="18" charset="0"/>
              </a:rPr>
              <a:t>construction</a:t>
            </a:r>
            <a:r>
              <a:rPr lang="en-US" sz="1800" dirty="0" smtClean="0">
                <a:cs typeface="Times New Roman" pitchFamily="18" charset="0"/>
              </a:rPr>
              <a:t>,        </a:t>
            </a:r>
            <a:r>
              <a:rPr lang="en-US" sz="1800" dirty="0">
                <a:cs typeface="Times New Roman" pitchFamily="18" charset="0"/>
              </a:rPr>
              <a:t>medical, transport and other sectors for </a:t>
            </a:r>
            <a:r>
              <a:rPr lang="en-US" sz="1800" dirty="0" smtClean="0">
                <a:cs typeface="Times New Roman" pitchFamily="18" charset="0"/>
              </a:rPr>
              <a:t>      total </a:t>
            </a:r>
            <a:r>
              <a:rPr lang="en-US" sz="1800" dirty="0">
                <a:cs typeface="Times New Roman" pitchFamily="18" charset="0"/>
              </a:rPr>
              <a:t>amount more </a:t>
            </a:r>
            <a:r>
              <a:rPr lang="en-US" sz="1800" dirty="0" smtClean="0">
                <a:cs typeface="Times New Roman" pitchFamily="18" charset="0"/>
              </a:rPr>
              <a:t>than </a:t>
            </a:r>
            <a:r>
              <a:rPr lang="en-US" sz="1800" dirty="0">
                <a:cs typeface="Times New Roman" pitchFamily="18" charset="0"/>
              </a:rPr>
              <a:t>USD </a:t>
            </a:r>
            <a:r>
              <a:rPr lang="ru-RU" sz="1800" dirty="0" smtClean="0">
                <a:cs typeface="Times New Roman" pitchFamily="18" charset="0"/>
              </a:rPr>
              <a:t>20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mln</a:t>
            </a:r>
            <a:r>
              <a:rPr lang="en-US" sz="1800" dirty="0">
                <a:cs typeface="Times New Roman" pitchFamily="18" charset="0"/>
              </a:rPr>
              <a:t>;</a:t>
            </a:r>
          </a:p>
          <a:p>
            <a:r>
              <a:rPr lang="en-US" sz="1800" dirty="0"/>
              <a:t>1/3 of the potential projects pipeline would prefer Islamic finance in the kind of </a:t>
            </a:r>
            <a:r>
              <a:rPr lang="en-US" sz="1800" dirty="0" err="1"/>
              <a:t>Ijarah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instead </a:t>
            </a:r>
            <a:r>
              <a:rPr lang="en-US" sz="1800" dirty="0"/>
              <a:t>of traditional leasing.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54" y="604944"/>
            <a:ext cx="3080701" cy="4183188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933014" y="3492072"/>
            <a:ext cx="4515492" cy="1371600"/>
          </a:xfr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On 20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th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of November, 2018 Uzbek Leasing International received a permission (Fatwa) from Muslim board of Uzbekistan   to finance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Ijarah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using Takaful insurance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500526" y="2961826"/>
            <a:ext cx="1082612" cy="561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11560" y="1768903"/>
            <a:ext cx="2924414" cy="1720553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294430">
            <a:off x="2417047" y="2486345"/>
            <a:ext cx="192911" cy="127697"/>
          </a:xfrm>
          <a:prstGeom prst="rect">
            <a:avLst/>
          </a:prstGeom>
        </p:spPr>
      </p:pic>
      <p:pic>
        <p:nvPicPr>
          <p:cNvPr id="12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98" y="2283718"/>
            <a:ext cx="4454931" cy="580432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652120" y="3188878"/>
            <a:ext cx="1800200" cy="39098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000" b="1" i="1" dirty="0"/>
              <a:t>s</a:t>
            </a:r>
            <a:r>
              <a:rPr lang="en-US" sz="2000" b="1" i="1" dirty="0" smtClean="0"/>
              <a:t>ince 1995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6537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1259632" y="262094"/>
            <a:ext cx="6515100" cy="642938"/>
          </a:xfr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Shareholders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4" name="Picture 2" descr="C:\Documents and Settings\User\Рабочий стол\Grigoriy\Presentations\2017.09.21 SB Presentation\logo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58" y="1147681"/>
            <a:ext cx="2167937" cy="6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may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256" y="2260021"/>
            <a:ext cx="1814402" cy="5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Documents and Settings\User\Мои документы\My Received Files\TEMUR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1472" y="3161607"/>
            <a:ext cx="1037392" cy="6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655677" y="4271473"/>
            <a:ext cx="50417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cs typeface="Times New Roman" pitchFamily="18" charset="0"/>
              </a:rPr>
              <a:t>Note: EBRD and IFC were shareholders from 1995 to 2012.</a:t>
            </a:r>
          </a:p>
          <a:p>
            <a:r>
              <a:rPr lang="en-US" sz="1350" dirty="0" smtClean="0">
                <a:cs typeface="Times New Roman" pitchFamily="18" charset="0"/>
              </a:rPr>
              <a:t>          From </a:t>
            </a:r>
            <a:r>
              <a:rPr lang="en-US" sz="1350" dirty="0">
                <a:cs typeface="Times New Roman" pitchFamily="18" charset="0"/>
              </a:rPr>
              <a:t>2012 </a:t>
            </a:r>
            <a:r>
              <a:rPr lang="en-US" sz="1350" dirty="0" err="1">
                <a:cs typeface="Times New Roman" pitchFamily="18" charset="0"/>
              </a:rPr>
              <a:t>UzOman</a:t>
            </a:r>
            <a:r>
              <a:rPr lang="en-US" sz="1350" dirty="0">
                <a:cs typeface="Times New Roman" pitchFamily="18" charset="0"/>
              </a:rPr>
              <a:t> purchased shares of EBRD and IFC </a:t>
            </a:r>
          </a:p>
        </p:txBody>
      </p:sp>
      <p:sp>
        <p:nvSpPr>
          <p:cNvPr id="18" name="Rectangle 2"/>
          <p:cNvSpPr>
            <a:spLocks noGrp="1" noChangeArrowheads="1"/>
          </p:cNvSpPr>
          <p:nvPr/>
        </p:nvSpPr>
        <p:spPr bwMode="auto">
          <a:xfrm>
            <a:off x="4139953" y="583563"/>
            <a:ext cx="3450431" cy="17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350" dirty="0"/>
              <a:t>		</a:t>
            </a:r>
          </a:p>
          <a:p>
            <a:pPr eaLnBrk="0" hangingPunct="0"/>
            <a:endParaRPr lang="ru-RU" sz="1350" dirty="0"/>
          </a:p>
          <a:p>
            <a:pPr eaLnBrk="0" hangingPunct="0"/>
            <a:endParaRPr lang="en-US" sz="1350" dirty="0"/>
          </a:p>
          <a:p>
            <a:pPr eaLnBrk="0" hangingPunct="0"/>
            <a:r>
              <a:rPr lang="en-US" sz="1350" dirty="0"/>
              <a:t>	</a:t>
            </a:r>
            <a:endParaRPr lang="ru-RU" sz="1350" dirty="0"/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1350" b="1" dirty="0">
                <a:cs typeface="Times New Roman" pitchFamily="18" charset="0"/>
              </a:rPr>
              <a:t>    NBU</a:t>
            </a:r>
            <a:endParaRPr lang="ru-RU" sz="1350" b="1" dirty="0"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1350" b="1" dirty="0">
                <a:cs typeface="Times New Roman" pitchFamily="18" charset="0"/>
              </a:rPr>
              <a:t>	</a:t>
            </a:r>
            <a:endParaRPr lang="ru-RU" sz="1350" b="1" dirty="0"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1350" b="1" dirty="0"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1350" b="1" dirty="0">
                <a:cs typeface="Times New Roman" pitchFamily="18" charset="0"/>
              </a:rPr>
              <a:t> Maybank</a:t>
            </a:r>
            <a:endParaRPr lang="ru-RU" sz="1350" b="1" dirty="0"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1350" dirty="0">
                <a:cs typeface="Times New Roman" pitchFamily="18" charset="0"/>
              </a:rPr>
              <a:t>(Malaysia)</a:t>
            </a:r>
            <a:endParaRPr lang="ru-RU" sz="1350" dirty="0">
              <a:cs typeface="Times New Roman" pitchFamily="18" charset="0"/>
            </a:endParaRPr>
          </a:p>
          <a:p>
            <a:pPr eaLnBrk="0" hangingPunct="0"/>
            <a:r>
              <a:rPr lang="en-US" sz="1350" dirty="0"/>
              <a:t>			</a:t>
            </a:r>
            <a:endParaRPr lang="ru-RU" sz="1350" dirty="0"/>
          </a:p>
          <a:p>
            <a:pPr eaLnBrk="0" hangingPunct="0"/>
            <a:endParaRPr lang="ru-RU" sz="1350" dirty="0"/>
          </a:p>
          <a:p>
            <a:pPr eaLnBrk="0" hangingPunct="0"/>
            <a:endParaRPr lang="ru-RU" sz="1350" dirty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626716" y="3214941"/>
            <a:ext cx="2225373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1350" b="1" dirty="0">
                <a:cs typeface="Times New Roman" pitchFamily="18" charset="0"/>
              </a:rPr>
              <a:t>Uzbek-Oman Investment Company</a:t>
            </a:r>
            <a:endParaRPr lang="ru-RU" sz="1350" b="1" dirty="0">
              <a:cs typeface="Times New Roman" pitchFamily="18" charset="0"/>
            </a:endParaRPr>
          </a:p>
        </p:txBody>
      </p:sp>
      <p:graphicFrame>
        <p:nvGraphicFramePr>
          <p:cNvPr id="20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440888"/>
              </p:ext>
            </p:extLst>
          </p:nvPr>
        </p:nvGraphicFramePr>
        <p:xfrm>
          <a:off x="6027910" y="1167349"/>
          <a:ext cx="1295400" cy="260673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25718" marB="257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41,56%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25718" marB="25718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78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19,70%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25718" marB="25718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1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38,74%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25718" marB="25718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619672" y="1530839"/>
            <a:ext cx="698477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Date of establishment: 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1995;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2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Representatives 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the regions</a:t>
            </a: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; </a:t>
            </a:r>
            <a:endParaRPr lang="en-US" altLang="ru-RU" sz="23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2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Lease transactions: </a:t>
            </a: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over 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1000;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ru-RU" sz="2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Total value of 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leasing deals</a:t>
            </a:r>
            <a:r>
              <a:rPr lang="en-US" altLang="ru-RU" sz="23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over 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USD 200 </a:t>
            </a:r>
            <a:r>
              <a:rPr lang="en-US" altLang="ru-RU" sz="23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mln</a:t>
            </a:r>
            <a:r>
              <a:rPr lang="en-US" altLang="ru-RU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altLang="ru-RU" sz="23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23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User\Рабочий стол\Grigoriy\Prezi\Presentation EBRD Risk Mngmnt\Original &amp; Pics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9502"/>
            <a:ext cx="4454931" cy="58043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706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24087"/>
            <a:ext cx="83001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Advantages of Uzbek Leasing International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22193238"/>
              </p:ext>
            </p:extLst>
          </p:nvPr>
        </p:nvGraphicFramePr>
        <p:xfrm>
          <a:off x="1187624" y="987574"/>
          <a:ext cx="712879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9166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11560" y="1768903"/>
            <a:ext cx="2924414" cy="1720553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3707904" y="2351979"/>
            <a:ext cx="5580112" cy="473576"/>
          </a:xfrm>
        </p:spPr>
        <p:txBody>
          <a:bodyPr/>
          <a:lstStyle/>
          <a:p>
            <a:r>
              <a:rPr lang="en-US" sz="3200" dirty="0" smtClean="0"/>
              <a:t>Republic of Uzbekistan</a:t>
            </a:r>
            <a:endParaRPr lang="ru-RU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8529" l="2478" r="99204">
                        <a14:foregroundMark x1="65044" y1="89572" x2="67168" y2="93583"/>
                        <a14:foregroundMark x1="68496" y1="94118" x2="68496" y2="94118"/>
                        <a14:foregroundMark x1="69204" y1="89171" x2="69469" y2="85428"/>
                        <a14:foregroundMark x1="66726" y1="66444" x2="79027" y2="51471"/>
                        <a14:foregroundMark x1="79381" y1="53075" x2="91239" y2="62299"/>
                        <a14:foregroundMark x1="79381" y1="50802" x2="84336" y2="41578"/>
                        <a14:foregroundMark x1="8053" y1="42112" x2="7168" y2="49064"/>
                        <a14:foregroundMark x1="14602" y1="13369" x2="15575" y2="4011"/>
                        <a14:foregroundMark x1="19381" y1="13369" x2="18053" y2="4011"/>
                        <a14:foregroundMark x1="21062" y1="12433" x2="22035" y2="12701"/>
                        <a14:foregroundMark x1="21327" y1="9225" x2="21327" y2="9225"/>
                        <a14:foregroundMark x1="54513" y1="82620" x2="54336" y2="83957"/>
                        <a14:foregroundMark x1="60619" y1="95053" x2="65575" y2="94920"/>
                        <a14:foregroundMark x1="84956" y1="63503" x2="86283" y2="64171"/>
                        <a14:foregroundMark x1="92124" y1="57487" x2="94513" y2="57487"/>
                        <a14:foregroundMark x1="88319" y1="48797" x2="88496" y2="54545"/>
                        <a14:foregroundMark x1="85310" y1="43048" x2="85310" y2="43048"/>
                        <a14:foregroundMark x1="85310" y1="41578" x2="85310" y2="41578"/>
                        <a14:foregroundMark x1="12655" y1="5749" x2="12655" y2="574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4430">
            <a:off x="2417047" y="2486345"/>
            <a:ext cx="192911" cy="1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547664" y="123478"/>
            <a:ext cx="6192688" cy="792088"/>
          </a:xfrm>
        </p:spPr>
        <p:txBody>
          <a:bodyPr rtlCol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Sources of Finance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9707"/>
              </p:ext>
            </p:extLst>
          </p:nvPr>
        </p:nvGraphicFramePr>
        <p:xfrm>
          <a:off x="1619672" y="771550"/>
          <a:ext cx="65527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4659982"/>
            <a:ext cx="1296144" cy="216024"/>
          </a:xfrm>
          <a:prstGeom prst="rect">
            <a:avLst/>
          </a:prstGeom>
        </p:spPr>
        <p:txBody>
          <a:bodyPr wrap="square" rtlCol="0"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659982"/>
            <a:ext cx="2088232" cy="288032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en-US" dirty="0" smtClean="0"/>
              <a:t>Total USD 107.8 </a:t>
            </a:r>
            <a:r>
              <a:rPr lang="en-US" dirty="0" err="1" smtClean="0"/>
              <a:t>mln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1835696" y="123478"/>
            <a:ext cx="6012668" cy="808546"/>
          </a:xfrm>
        </p:spPr>
        <p:txBody>
          <a:bodyPr rtlCol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Breakdown of leas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e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 portfolio</a:t>
            </a:r>
            <a:endParaRPr lang="ru-RU" sz="35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2012164"/>
              </p:ext>
            </p:extLst>
          </p:nvPr>
        </p:nvGraphicFramePr>
        <p:xfrm>
          <a:off x="728505" y="699543"/>
          <a:ext cx="7992888" cy="439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592282" y="195486"/>
            <a:ext cx="8372206" cy="642938"/>
          </a:xfr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itchFamily="34" charset="0"/>
              </a:rPr>
              <a:t>Uzbekistan: Potential Market for Islamic Finance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83568" y="834217"/>
            <a:ext cx="83529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342900" lvl="0" indent="-342900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sz="1500" dirty="0" smtClean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9</a:t>
            </a:r>
            <a:r>
              <a:rPr lang="ru-RU" sz="1500" dirty="0">
                <a:solidFill>
                  <a:schemeClr val="tx1"/>
                </a:solidFill>
                <a:latin typeface="+mj-lt"/>
              </a:rPr>
              <a:t>3,3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% of population – </a:t>
            </a:r>
            <a:r>
              <a:rPr lang="en-US" sz="1500" dirty="0" err="1" smtClean="0">
                <a:solidFill>
                  <a:schemeClr val="tx1"/>
                </a:solidFill>
                <a:latin typeface="+mj-lt"/>
              </a:rPr>
              <a:t>muslims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High demand for the technological equipment and transportation from SME’s in Uzbekistan;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Average ROE is 20%;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ru-RU" sz="15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85% of bank services are provided by state-owned commercial banks, which gives                an opportunity to private commercial banks to compete and increase their services;</a:t>
            </a:r>
          </a:p>
          <a:p>
            <a:pPr marL="342900" lvl="0" indent="-342900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sz="1500" dirty="0" smtClean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There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is an increasing demand for Islamic finance in the country, 1/3 of the potential projects pipeline would prefer Islamic finance in the kind of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Ijarah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instead of traditional banking</a:t>
            </a:r>
          </a:p>
          <a:p>
            <a:pPr marL="342900" lvl="0" indent="-342900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sz="1500" dirty="0" smtClean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According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to preliminary estimates by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IsDB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experts, the introduction of Islamic finance in </a:t>
            </a: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    Uzbekistan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will help to attract up to USD 10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bln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in foreign investment in the </a:t>
            </a: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country</a:t>
            </a: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ru-RU" sz="15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altLang="ru-R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3579862"/>
            <a:ext cx="6588224" cy="576063"/>
          </a:xfrm>
        </p:spPr>
        <p:txBody>
          <a:bodyPr/>
          <a:lstStyle/>
          <a:p>
            <a:r>
              <a:rPr lang="en-US" altLang="ko-KR" sz="3100" dirty="0" smtClean="0"/>
              <a:t>Thanks for you attention!</a:t>
            </a:r>
            <a:endParaRPr lang="ko-KR" altLang="en-US" sz="3100" dirty="0"/>
          </a:p>
        </p:txBody>
      </p:sp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2627784" y="915566"/>
            <a:ext cx="3781155" cy="2224609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8529" l="2478" r="99204">
                        <a14:foregroundMark x1="65044" y1="89572" x2="67168" y2="93583"/>
                        <a14:foregroundMark x1="68496" y1="94118" x2="68496" y2="94118"/>
                        <a14:foregroundMark x1="69204" y1="89171" x2="69469" y2="85428"/>
                        <a14:foregroundMark x1="66726" y1="66444" x2="79027" y2="51471"/>
                        <a14:foregroundMark x1="79381" y1="53075" x2="91239" y2="62299"/>
                        <a14:foregroundMark x1="79381" y1="50802" x2="84336" y2="41578"/>
                        <a14:foregroundMark x1="8053" y1="42112" x2="7168" y2="49064"/>
                        <a14:foregroundMark x1="14602" y1="13369" x2="15575" y2="4011"/>
                        <a14:foregroundMark x1="19381" y1="13369" x2="18053" y2="4011"/>
                        <a14:foregroundMark x1="21062" y1="12433" x2="22035" y2="12701"/>
                        <a14:foregroundMark x1="21327" y1="9225" x2="21327" y2="9225"/>
                        <a14:foregroundMark x1="54513" y1="82620" x2="54336" y2="83957"/>
                        <a14:foregroundMark x1="60619" y1="95053" x2="65575" y2="94920"/>
                        <a14:foregroundMark x1="84956" y1="63503" x2="86283" y2="64171"/>
                        <a14:foregroundMark x1="92124" y1="57487" x2="94513" y2="57487"/>
                        <a14:foregroundMark x1="88319" y1="48797" x2="88496" y2="54545"/>
                        <a14:foregroundMark x1="85310" y1="43048" x2="85310" y2="43048"/>
                        <a14:foregroundMark x1="85310" y1="41578" x2="85310" y2="41578"/>
                        <a14:foregroundMark x1="12655" y1="5749" x2="12655" y2="574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7438">
            <a:off x="4881799" y="1803605"/>
            <a:ext cx="383451" cy="2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uzbekistan in central asia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32" y="685814"/>
            <a:ext cx="3234730" cy="21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69423"/>
            <a:ext cx="9144000" cy="576064"/>
          </a:xfrm>
        </p:spPr>
        <p:txBody>
          <a:bodyPr/>
          <a:lstStyle/>
          <a:p>
            <a:r>
              <a:rPr lang="en-US" altLang="ko-KR" sz="3000" dirty="0" smtClean="0"/>
              <a:t>Republic of Uzbekistan</a:t>
            </a:r>
            <a:r>
              <a:rPr lang="ru-RU" altLang="ko-KR" sz="3000" dirty="0" smtClean="0"/>
              <a:t> 2018</a:t>
            </a:r>
            <a:endParaRPr lang="ko-KR" altLang="en-US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539552" y="788887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GDP – USD 48,88 </a:t>
            </a:r>
            <a:r>
              <a:rPr lang="en-US" sz="1200" dirty="0" err="1" smtClean="0"/>
              <a:t>bln</a:t>
            </a:r>
            <a:r>
              <a:rPr lang="en-US" sz="1200" dirty="0"/>
              <a:t>.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Capital investments – USD 12,86 </a:t>
            </a:r>
            <a:r>
              <a:rPr lang="en-US" sz="1200" dirty="0" err="1" smtClean="0"/>
              <a:t>bln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Import volume – USD </a:t>
            </a:r>
            <a:r>
              <a:rPr lang="en-US" sz="1200" dirty="0" smtClean="0"/>
              <a:t>19</a:t>
            </a:r>
            <a:r>
              <a:rPr lang="ru-RU" sz="1200" dirty="0" smtClean="0"/>
              <a:t>,</a:t>
            </a:r>
            <a:r>
              <a:rPr lang="en-US" sz="1200" dirty="0" smtClean="0"/>
              <a:t>5 </a:t>
            </a:r>
            <a:r>
              <a:rPr lang="en-US" sz="1200" dirty="0" err="1" smtClean="0"/>
              <a:t>bln</a:t>
            </a:r>
            <a:r>
              <a:rPr lang="en-US" sz="12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Export volume – USD </a:t>
            </a:r>
            <a:r>
              <a:rPr lang="en-US" sz="1200" dirty="0" smtClean="0"/>
              <a:t>14,2 </a:t>
            </a:r>
            <a:r>
              <a:rPr lang="en-US" sz="1200" dirty="0" err="1"/>
              <a:t>b</a:t>
            </a:r>
            <a:r>
              <a:rPr lang="en-US" sz="1200" dirty="0" err="1" smtClean="0"/>
              <a:t>ln</a:t>
            </a:r>
            <a:r>
              <a:rPr lang="en-US" sz="1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Population -  </a:t>
            </a:r>
            <a:r>
              <a:rPr lang="ru-RU" sz="1200" dirty="0" smtClean="0"/>
              <a:t>32 </a:t>
            </a:r>
            <a:r>
              <a:rPr lang="en-US" sz="1200" dirty="0" err="1" smtClean="0"/>
              <a:t>mln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945357"/>
            <a:ext cx="2376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Uzbekistan is among the top </a:t>
            </a:r>
            <a:endParaRPr lang="en-US" sz="1300" dirty="0" smtClean="0"/>
          </a:p>
          <a:p>
            <a:r>
              <a:rPr lang="en-US" sz="1300" dirty="0" smtClean="0"/>
              <a:t>ten </a:t>
            </a:r>
            <a:r>
              <a:rPr lang="en-US" sz="1300" dirty="0"/>
              <a:t>countries in terms of </a:t>
            </a:r>
            <a:endParaRPr lang="en-US" sz="1300" dirty="0" smtClean="0"/>
          </a:p>
          <a:p>
            <a:r>
              <a:rPr lang="en-US" sz="1300" dirty="0" smtClean="0"/>
              <a:t>uranium </a:t>
            </a:r>
            <a:r>
              <a:rPr lang="en-US" sz="1300" dirty="0"/>
              <a:t>reserves and </a:t>
            </a:r>
            <a:r>
              <a:rPr lang="en-US" sz="1300" dirty="0" smtClean="0"/>
              <a:t>mining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9332" y="2836753"/>
            <a:ext cx="3744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More</a:t>
            </a:r>
            <a:r>
              <a:rPr lang="ru-RU" sz="1300" dirty="0"/>
              <a:t> </a:t>
            </a:r>
            <a:r>
              <a:rPr lang="ru-RU" sz="1300" dirty="0" err="1"/>
              <a:t>than</a:t>
            </a:r>
            <a:r>
              <a:rPr lang="ru-RU" sz="1300" dirty="0"/>
              <a:t> 2800 </a:t>
            </a:r>
            <a:r>
              <a:rPr lang="en-US" sz="1300" dirty="0" err="1" smtClean="0"/>
              <a:t>resourse</a:t>
            </a:r>
            <a:r>
              <a:rPr lang="en-US" sz="1300" dirty="0" smtClean="0"/>
              <a:t> </a:t>
            </a:r>
            <a:r>
              <a:rPr lang="ru-RU" sz="1300" dirty="0" err="1" smtClean="0"/>
              <a:t>deposits</a:t>
            </a:r>
            <a:r>
              <a:rPr lang="ru-RU" sz="1300" dirty="0" smtClean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minerals</a:t>
            </a:r>
            <a:r>
              <a:rPr lang="ru-RU" sz="1300" dirty="0"/>
              <a:t> </a:t>
            </a:r>
            <a:r>
              <a:rPr lang="ru-RU" sz="1300" dirty="0" err="1"/>
              <a:t>have</a:t>
            </a:r>
            <a:r>
              <a:rPr lang="ru-RU" sz="1300" dirty="0"/>
              <a:t> </a:t>
            </a:r>
            <a:r>
              <a:rPr lang="ru-RU" sz="1300" dirty="0" err="1"/>
              <a:t>been</a:t>
            </a:r>
            <a:r>
              <a:rPr lang="ru-RU" sz="1300" dirty="0"/>
              <a:t> </a:t>
            </a:r>
            <a:r>
              <a:rPr lang="ru-RU" sz="1300" dirty="0" err="1"/>
              <a:t>identified</a:t>
            </a:r>
            <a:r>
              <a:rPr lang="ru-RU" sz="1300" dirty="0"/>
              <a:t> </a:t>
            </a:r>
            <a:r>
              <a:rPr lang="ru-RU" sz="1300" dirty="0" err="1"/>
              <a:t>in</a:t>
            </a:r>
            <a:r>
              <a:rPr lang="ru-RU" sz="1300" dirty="0"/>
              <a:t> </a:t>
            </a:r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republic</a:t>
            </a:r>
            <a:r>
              <a:rPr lang="ru-RU" sz="1300" dirty="0"/>
              <a:t>, </a:t>
            </a:r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total</a:t>
            </a:r>
            <a:r>
              <a:rPr lang="ru-RU" sz="1300" dirty="0"/>
              <a:t> </a:t>
            </a:r>
            <a:endParaRPr lang="en-US" sz="1300" dirty="0" smtClean="0"/>
          </a:p>
          <a:p>
            <a:r>
              <a:rPr lang="ru-RU" sz="1300" dirty="0" err="1" smtClean="0"/>
              <a:t>mineral</a:t>
            </a:r>
            <a:r>
              <a:rPr lang="ru-RU" sz="1300" dirty="0" smtClean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raw</a:t>
            </a:r>
            <a:r>
              <a:rPr lang="ru-RU" sz="1300" dirty="0"/>
              <a:t> </a:t>
            </a:r>
            <a:r>
              <a:rPr lang="ru-RU" sz="1300" dirty="0" err="1"/>
              <a:t>material</a:t>
            </a:r>
            <a:r>
              <a:rPr lang="ru-RU" sz="1300" dirty="0"/>
              <a:t> </a:t>
            </a:r>
            <a:r>
              <a:rPr lang="ru-RU" sz="1300" dirty="0" err="1"/>
              <a:t>potential</a:t>
            </a:r>
            <a:r>
              <a:rPr lang="ru-RU" sz="1300" dirty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country</a:t>
            </a:r>
            <a:r>
              <a:rPr lang="ru-RU" sz="1300" dirty="0"/>
              <a:t> </a:t>
            </a:r>
            <a:r>
              <a:rPr lang="ru-RU" sz="1300" dirty="0" err="1"/>
              <a:t>is</a:t>
            </a:r>
            <a:r>
              <a:rPr lang="ru-RU" sz="1300" dirty="0"/>
              <a:t> </a:t>
            </a:r>
            <a:r>
              <a:rPr lang="ru-RU" sz="1300" dirty="0" err="1"/>
              <a:t>about</a:t>
            </a:r>
            <a:r>
              <a:rPr lang="ru-RU" sz="1300" dirty="0"/>
              <a:t> </a:t>
            </a:r>
            <a:r>
              <a:rPr lang="en-US" sz="1300" dirty="0" smtClean="0"/>
              <a:t>USD </a:t>
            </a:r>
            <a:r>
              <a:rPr lang="ru-RU" sz="1300" dirty="0" smtClean="0"/>
              <a:t>5.6 </a:t>
            </a:r>
            <a:r>
              <a:rPr lang="en-US" sz="1300" dirty="0" err="1" smtClean="0"/>
              <a:t>trln</a:t>
            </a:r>
            <a:r>
              <a:rPr lang="en-US" sz="1300" dirty="0" smtClean="0"/>
              <a:t>.</a:t>
            </a: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9332" y="3851110"/>
            <a:ext cx="471499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industry</a:t>
            </a:r>
            <a:r>
              <a:rPr lang="ru-RU" sz="1300" dirty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en-US" sz="1300" dirty="0" err="1"/>
              <a:t>R</a:t>
            </a:r>
            <a:r>
              <a:rPr lang="ru-RU" sz="1300" dirty="0" err="1" smtClean="0"/>
              <a:t>epublic</a:t>
            </a:r>
            <a:r>
              <a:rPr lang="ru-RU" sz="1300" dirty="0" smtClean="0"/>
              <a:t> </a:t>
            </a:r>
            <a:r>
              <a:rPr lang="ru-RU" sz="1300" dirty="0" err="1"/>
              <a:t>is</a:t>
            </a:r>
            <a:r>
              <a:rPr lang="ru-RU" sz="1300" dirty="0"/>
              <a:t> </a:t>
            </a:r>
            <a:r>
              <a:rPr lang="ru-RU" sz="1300" dirty="0" err="1"/>
              <a:t>fully</a:t>
            </a:r>
            <a:r>
              <a:rPr lang="ru-RU" sz="1300" dirty="0"/>
              <a:t> </a:t>
            </a:r>
            <a:r>
              <a:rPr lang="ru-RU" sz="1300" dirty="0" err="1"/>
              <a:t>provided</a:t>
            </a:r>
            <a:r>
              <a:rPr lang="ru-RU" sz="1300" dirty="0"/>
              <a:t> </a:t>
            </a:r>
            <a:r>
              <a:rPr lang="ru-RU" sz="1300" dirty="0" err="1"/>
              <a:t>with</a:t>
            </a:r>
            <a:r>
              <a:rPr lang="ru-RU" sz="1300" dirty="0"/>
              <a:t> </a:t>
            </a:r>
            <a:r>
              <a:rPr lang="ru-RU" sz="1300" dirty="0" err="1"/>
              <a:t>natural</a:t>
            </a:r>
            <a:r>
              <a:rPr lang="ru-RU" sz="1300" dirty="0"/>
              <a:t> </a:t>
            </a:r>
            <a:r>
              <a:rPr lang="ru-RU" sz="1300" dirty="0" err="1" smtClean="0"/>
              <a:t>gas</a:t>
            </a:r>
            <a:r>
              <a:rPr lang="ru-RU" sz="1300" dirty="0" smtClean="0"/>
              <a:t>,</a:t>
            </a:r>
          </a:p>
          <a:p>
            <a:r>
              <a:rPr lang="ru-RU" sz="1300" dirty="0" err="1" smtClean="0"/>
              <a:t>oil</a:t>
            </a:r>
            <a:r>
              <a:rPr lang="ru-RU" sz="1300" dirty="0" smtClean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petroleum</a:t>
            </a:r>
            <a:r>
              <a:rPr lang="ru-RU" sz="1300" dirty="0"/>
              <a:t> </a:t>
            </a:r>
            <a:r>
              <a:rPr lang="ru-RU" sz="1300" dirty="0" err="1"/>
              <a:t>products</a:t>
            </a:r>
            <a:r>
              <a:rPr lang="ru-RU" sz="1300" dirty="0"/>
              <a:t>, </a:t>
            </a:r>
            <a:r>
              <a:rPr lang="ru-RU" sz="1300" dirty="0" err="1"/>
              <a:t>coal</a:t>
            </a:r>
            <a:r>
              <a:rPr lang="ru-RU" sz="1300" dirty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electricity</a:t>
            </a:r>
            <a:r>
              <a:rPr lang="ru-RU" sz="1300" dirty="0"/>
              <a:t>. 188 </a:t>
            </a:r>
            <a:r>
              <a:rPr lang="ru-RU" sz="1300" dirty="0" err="1"/>
              <a:t>deposits</a:t>
            </a:r>
            <a:r>
              <a:rPr lang="ru-RU" sz="1300" dirty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r>
              <a:rPr lang="ru-RU" sz="1300" dirty="0" err="1"/>
              <a:t>oil</a:t>
            </a:r>
            <a:r>
              <a:rPr lang="ru-RU" sz="1300" dirty="0"/>
              <a:t>, </a:t>
            </a:r>
            <a:r>
              <a:rPr lang="ru-RU" sz="1300" dirty="0" err="1"/>
              <a:t>gas</a:t>
            </a:r>
            <a:r>
              <a:rPr lang="ru-RU" sz="1300" dirty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condensate</a:t>
            </a:r>
            <a:r>
              <a:rPr lang="ru-RU" sz="1300" dirty="0"/>
              <a:t>, 3 </a:t>
            </a:r>
            <a:r>
              <a:rPr lang="ru-RU" sz="1300" dirty="0" err="1"/>
              <a:t>coal</a:t>
            </a:r>
            <a:r>
              <a:rPr lang="ru-RU" sz="1300" dirty="0"/>
              <a:t> </a:t>
            </a:r>
            <a:r>
              <a:rPr lang="ru-RU" sz="1300" dirty="0" err="1"/>
              <a:t>deposits</a:t>
            </a:r>
            <a:r>
              <a:rPr lang="ru-RU" sz="1300" dirty="0"/>
              <a:t> </a:t>
            </a:r>
            <a:r>
              <a:rPr lang="ru-RU" sz="1300" dirty="0" err="1"/>
              <a:t>are</a:t>
            </a:r>
            <a:r>
              <a:rPr lang="ru-RU" sz="1300" dirty="0"/>
              <a:t> </a:t>
            </a:r>
            <a:r>
              <a:rPr lang="ru-RU" sz="1300" dirty="0" err="1"/>
              <a:t>explored</a:t>
            </a:r>
            <a:r>
              <a:rPr lang="ru-RU" sz="1300" dirty="0"/>
              <a:t> </a:t>
            </a:r>
            <a:r>
              <a:rPr lang="ru-RU" sz="1300" dirty="0" err="1" smtClean="0"/>
              <a:t>here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6441" y="2999267"/>
            <a:ext cx="3451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Uzbekistan</a:t>
            </a:r>
            <a:r>
              <a:rPr lang="ru-RU" sz="1300" dirty="0"/>
              <a:t> </a:t>
            </a:r>
            <a:r>
              <a:rPr lang="ru-RU" sz="1300" dirty="0" err="1"/>
              <a:t>occupies</a:t>
            </a:r>
            <a:r>
              <a:rPr lang="ru-RU" sz="1300" dirty="0"/>
              <a:t> 11th </a:t>
            </a:r>
            <a:r>
              <a:rPr lang="ru-RU" sz="1300" dirty="0" err="1"/>
              <a:t>place</a:t>
            </a:r>
            <a:r>
              <a:rPr lang="ru-RU" sz="1300" dirty="0"/>
              <a:t> </a:t>
            </a:r>
            <a:r>
              <a:rPr lang="ru-RU" sz="1300" dirty="0" err="1"/>
              <a:t>in</a:t>
            </a:r>
            <a:r>
              <a:rPr lang="ru-RU" sz="1300" dirty="0"/>
              <a:t> </a:t>
            </a:r>
            <a:r>
              <a:rPr lang="ru-RU" sz="1300" dirty="0" err="1"/>
              <a:t>terms</a:t>
            </a:r>
            <a:r>
              <a:rPr lang="ru-RU" sz="1300" dirty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endParaRPr lang="ru-RU" sz="1300" dirty="0" smtClean="0"/>
          </a:p>
          <a:p>
            <a:r>
              <a:rPr lang="ru-RU" sz="1300" dirty="0" err="1" smtClean="0"/>
              <a:t>copper</a:t>
            </a:r>
            <a:r>
              <a:rPr lang="ru-RU" sz="1300" dirty="0" smtClean="0"/>
              <a:t> </a:t>
            </a:r>
            <a:r>
              <a:rPr lang="ru-RU" sz="1300" dirty="0" err="1" smtClean="0"/>
              <a:t>reserves</a:t>
            </a:r>
            <a:r>
              <a:rPr lang="ru-RU" sz="1300" dirty="0"/>
              <a:t>, 9th </a:t>
            </a:r>
            <a:r>
              <a:rPr lang="ru-RU" sz="1300" dirty="0" err="1"/>
              <a:t>in</a:t>
            </a:r>
            <a:r>
              <a:rPr lang="ru-RU" sz="1300" dirty="0"/>
              <a:t> </a:t>
            </a:r>
            <a:r>
              <a:rPr lang="ru-RU" sz="1300" dirty="0" err="1"/>
              <a:t>terms</a:t>
            </a:r>
            <a:r>
              <a:rPr lang="ru-RU" sz="1300" dirty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r>
              <a:rPr lang="ru-RU" sz="1300" dirty="0" err="1"/>
              <a:t>gold</a:t>
            </a:r>
            <a:r>
              <a:rPr lang="ru-RU" sz="1300" dirty="0"/>
              <a:t> </a:t>
            </a:r>
            <a:endParaRPr lang="ru-RU" sz="1300" dirty="0" smtClean="0"/>
          </a:p>
          <a:p>
            <a:r>
              <a:rPr lang="ru-RU" sz="1300" dirty="0" err="1" smtClean="0"/>
              <a:t>production</a:t>
            </a:r>
            <a:r>
              <a:rPr lang="ru-RU" sz="1300" dirty="0"/>
              <a:t>, </a:t>
            </a:r>
            <a:r>
              <a:rPr lang="ru-RU" sz="1300" dirty="0" smtClean="0"/>
              <a:t>8th </a:t>
            </a:r>
            <a:r>
              <a:rPr lang="ru-RU" sz="1300" dirty="0" err="1"/>
              <a:t>in</a:t>
            </a:r>
            <a:r>
              <a:rPr lang="ru-RU" sz="1300" dirty="0"/>
              <a:t> </a:t>
            </a:r>
            <a:r>
              <a:rPr lang="ru-RU" sz="1300" dirty="0" err="1" smtClean="0"/>
              <a:t>uranium</a:t>
            </a:r>
            <a:r>
              <a:rPr lang="ru-RU" sz="1300" dirty="0"/>
              <a:t>, 5th </a:t>
            </a:r>
            <a:r>
              <a:rPr lang="ru-RU" sz="1300" dirty="0" err="1"/>
              <a:t>place</a:t>
            </a:r>
            <a:r>
              <a:rPr lang="ru-RU" sz="1300" dirty="0"/>
              <a:t> </a:t>
            </a:r>
            <a:r>
              <a:rPr lang="ru-RU" sz="1300" dirty="0" err="1"/>
              <a:t>in</a:t>
            </a:r>
            <a:r>
              <a:rPr lang="ru-RU" sz="1300" dirty="0"/>
              <a:t> </a:t>
            </a:r>
            <a:endParaRPr lang="ru-RU" sz="1300" dirty="0" smtClean="0"/>
          </a:p>
          <a:p>
            <a:r>
              <a:rPr lang="ru-RU" sz="1300" dirty="0" err="1" smtClean="0"/>
              <a:t>cotton</a:t>
            </a:r>
            <a:r>
              <a:rPr lang="ru-RU" sz="1300" dirty="0" smtClean="0"/>
              <a:t> </a:t>
            </a:r>
            <a:r>
              <a:rPr lang="ru-RU" sz="1300" dirty="0" err="1" smtClean="0"/>
              <a:t>fiber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2238" y="1822377"/>
            <a:ext cx="24817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Republic</a:t>
            </a:r>
            <a:r>
              <a:rPr lang="ru-RU" sz="1300" dirty="0"/>
              <a:t> </a:t>
            </a:r>
            <a:r>
              <a:rPr lang="ru-RU" sz="1300" dirty="0" err="1"/>
              <a:t>has</a:t>
            </a:r>
            <a:r>
              <a:rPr lang="ru-RU" sz="1300" dirty="0"/>
              <a:t> </a:t>
            </a:r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potential</a:t>
            </a:r>
            <a:r>
              <a:rPr lang="ru-RU" sz="1300" dirty="0"/>
              <a:t> </a:t>
            </a:r>
            <a:r>
              <a:rPr lang="ru-RU" sz="1300" dirty="0" err="1"/>
              <a:t>to</a:t>
            </a:r>
            <a:r>
              <a:rPr lang="ru-RU" sz="1300" dirty="0"/>
              <a:t> </a:t>
            </a:r>
            <a:r>
              <a:rPr lang="ru-RU" sz="1300" dirty="0" err="1"/>
              <a:t>produce</a:t>
            </a:r>
            <a:r>
              <a:rPr lang="ru-RU" sz="1300" dirty="0"/>
              <a:t> </a:t>
            </a:r>
            <a:r>
              <a:rPr lang="ru-RU" sz="1300" dirty="0" err="1"/>
              <a:t>more</a:t>
            </a:r>
            <a:r>
              <a:rPr lang="ru-RU" sz="1300" dirty="0"/>
              <a:t> </a:t>
            </a:r>
            <a:r>
              <a:rPr lang="ru-RU" sz="1300" dirty="0" err="1"/>
              <a:t>than</a:t>
            </a:r>
            <a:r>
              <a:rPr lang="ru-RU" sz="1300" dirty="0"/>
              <a:t> 10 </a:t>
            </a:r>
            <a:r>
              <a:rPr lang="ru-RU" sz="1300" dirty="0" smtClean="0"/>
              <a:t>m</a:t>
            </a:r>
            <a:r>
              <a:rPr lang="en-US" sz="1300" dirty="0" smtClean="0"/>
              <a:t>ln.</a:t>
            </a:r>
          </a:p>
          <a:p>
            <a:r>
              <a:rPr lang="ru-RU" sz="1300" dirty="0" err="1" smtClean="0"/>
              <a:t>tons</a:t>
            </a:r>
            <a:r>
              <a:rPr lang="ru-RU" sz="1300" dirty="0" smtClean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r>
              <a:rPr lang="ru-RU" sz="1300" dirty="0" err="1"/>
              <a:t>fruits</a:t>
            </a:r>
            <a:r>
              <a:rPr lang="ru-RU" sz="1300" dirty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 smtClean="0"/>
              <a:t>vegetables</a:t>
            </a:r>
            <a:r>
              <a:rPr lang="ru-RU" sz="1300" dirty="0" smtClean="0"/>
              <a:t> </a:t>
            </a:r>
            <a:endParaRPr lang="en-US" sz="1300" dirty="0" smtClean="0"/>
          </a:p>
          <a:p>
            <a:r>
              <a:rPr lang="ru-RU" sz="1300" dirty="0" err="1" smtClean="0"/>
              <a:t>per</a:t>
            </a:r>
            <a:r>
              <a:rPr lang="ru-RU" sz="1300" dirty="0" smtClean="0"/>
              <a:t> </a:t>
            </a:r>
            <a:r>
              <a:rPr lang="ru-RU" sz="1300" dirty="0" err="1" smtClean="0"/>
              <a:t>year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467341" y="3991634"/>
            <a:ext cx="35500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Uzbekistan has a great </a:t>
            </a:r>
            <a:r>
              <a:rPr lang="en-US" sz="1300" dirty="0" smtClean="0"/>
              <a:t>tourist </a:t>
            </a:r>
            <a:r>
              <a:rPr lang="en-US" sz="1300" dirty="0"/>
              <a:t>potential of </a:t>
            </a:r>
            <a:endParaRPr lang="en-US" sz="1300" dirty="0" smtClean="0"/>
          </a:p>
          <a:p>
            <a:r>
              <a:rPr lang="en-US" sz="1300" dirty="0" smtClean="0"/>
              <a:t>both </a:t>
            </a:r>
            <a:r>
              <a:rPr lang="en-US" sz="1300" dirty="0"/>
              <a:t>traditional tourism and </a:t>
            </a:r>
            <a:r>
              <a:rPr lang="en-US" sz="1300" dirty="0" smtClean="0"/>
              <a:t>pilgrimage, cities with a long history, such as Samarkand, </a:t>
            </a:r>
          </a:p>
          <a:p>
            <a:r>
              <a:rPr lang="en-US" sz="1300" dirty="0" smtClean="0"/>
              <a:t>Bukhara, Khiva etc.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2827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5" name="Text Placeholder 1"/>
          <p:cNvSpPr txBox="1">
            <a:spLocks/>
          </p:cNvSpPr>
          <p:nvPr/>
        </p:nvSpPr>
        <p:spPr>
          <a:xfrm>
            <a:off x="2061" y="195486"/>
            <a:ext cx="9144000" cy="576064"/>
          </a:xfr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smtClean="0"/>
              <a:t>Free Economic Zones</a:t>
            </a:r>
            <a:endParaRPr lang="ko-KR" altLang="en-US" sz="3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5606"/>
            <a:ext cx="5040560" cy="30249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33673" y="1059582"/>
            <a:ext cx="30963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Tax exemptions</a:t>
            </a:r>
            <a:r>
              <a:rPr lang="en-US" sz="1700" b="1" dirty="0" smtClean="0"/>
              <a:t>:</a:t>
            </a:r>
          </a:p>
          <a:p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smtClean="0"/>
              <a:t>Land tax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smtClean="0"/>
              <a:t>Income tax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smtClean="0"/>
              <a:t>Property tax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smtClean="0"/>
              <a:t>Custom payments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/>
          </a:p>
          <a:p>
            <a:r>
              <a:rPr lang="en-US" sz="1500" dirty="0" smtClean="0"/>
              <a:t>Depending on the amount of </a:t>
            </a:r>
          </a:p>
          <a:p>
            <a:r>
              <a:rPr lang="en-US" sz="1500" dirty="0" smtClean="0"/>
              <a:t>investments, the period of tax </a:t>
            </a:r>
          </a:p>
          <a:p>
            <a:r>
              <a:rPr lang="en-US" sz="1500" dirty="0" smtClean="0"/>
              <a:t>benefits is from 3 to 10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2592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6"/>
          <p:cNvSpPr/>
          <p:nvPr/>
        </p:nvSpPr>
        <p:spPr>
          <a:xfrm>
            <a:off x="755576" y="3567547"/>
            <a:ext cx="3384376" cy="106623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entagon 5"/>
          <p:cNvSpPr/>
          <p:nvPr/>
        </p:nvSpPr>
        <p:spPr>
          <a:xfrm>
            <a:off x="755576" y="2293828"/>
            <a:ext cx="3384376" cy="1054329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entagon 4"/>
          <p:cNvSpPr/>
          <p:nvPr/>
        </p:nvSpPr>
        <p:spPr>
          <a:xfrm>
            <a:off x="755576" y="1063667"/>
            <a:ext cx="3384376" cy="1018525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International rating</a:t>
            </a:r>
            <a:endParaRPr lang="ko-KR" alt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rgbClr val="83A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28" name="Picture 4" descr="ÐÐ°ÑÑÐ¸Ð½ÐºÐ¸ Ð¿Ð¾ Ð·Ð°Ð¿ÑÐ¾ÑÑ standard and poor'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0" y="1169438"/>
            <a:ext cx="1610525" cy="78680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30" name="Picture 6" descr="ÐÐ°ÑÑÐ¸Ð½ÐºÐ¸ Ð¿Ð¾ Ð·Ð°Ð¿ÑÐ¾ÑÑ fitch rat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7" y="2377091"/>
            <a:ext cx="1610525" cy="8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moody'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9" y="3613353"/>
            <a:ext cx="1604759" cy="97462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2426096" y="1351268"/>
            <a:ext cx="174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“BB-”, “Stable”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6096" y="26178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“BB-”, “Stable”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39159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“B1”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00617"/>
              </p:ext>
            </p:extLst>
          </p:nvPr>
        </p:nvGraphicFramePr>
        <p:xfrm>
          <a:off x="4357686" y="1571618"/>
          <a:ext cx="4643437" cy="3179952"/>
        </p:xfrm>
        <a:graphic>
          <a:graphicData uri="http://schemas.openxmlformats.org/drawingml/2006/table">
            <a:tbl>
              <a:tblPr firstCol="1">
                <a:tableStyleId>{BC89EF96-8CEA-46FF-86C4-4CE0E7609802}</a:tableStyleId>
              </a:tblPr>
              <a:tblGrid>
                <a:gridCol w="928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6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08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Uzbekistan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18" marR="1118" marT="111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Doing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Business </a:t>
                      </a:r>
                    </a:p>
                    <a:p>
                      <a:pPr algn="ctr" fontAlgn="b"/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Doing Business</a:t>
                      </a:r>
                    </a:p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from </a:t>
                      </a:r>
                    </a:p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 year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Rank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18" marR="1118" marT="111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76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5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74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Company </a:t>
                      </a: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Registration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18" marR="1118" marT="111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12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lang="ru-RU" sz="15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543">
                <a:tc>
                  <a:txBody>
                    <a:bodyPr/>
                    <a:lstStyle/>
                    <a:p>
                      <a:pPr algn="ctr" fontAlgn="b"/>
                      <a:endParaRPr lang="en-US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Property </a:t>
                      </a: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registration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8" marR="1118" marT="111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71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500" b="0" i="0" kern="1200" dirty="0" smtClean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500" b="1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543">
                <a:tc>
                  <a:txBody>
                    <a:bodyPr/>
                    <a:lstStyle/>
                    <a:p>
                      <a:pPr algn="ctr" fontAlgn="b"/>
                      <a:endParaRPr lang="en-US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Loan </a:t>
                      </a:r>
                    </a:p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obtaining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8" marR="1118" marT="111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60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5 </a:t>
                      </a:r>
                      <a:endParaRPr lang="ru-RU" sz="15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1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Taxation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8" marR="1118" marT="111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64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1118" marR="1118" marT="11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kern="1200" dirty="0" smtClean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14 </a:t>
                      </a:r>
                      <a:endParaRPr lang="ru-RU" sz="15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8" marR="1118" marT="111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43570" y="107155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Doing </a:t>
            </a:r>
            <a:r>
              <a:rPr lang="en-US" altLang="ko-KR" dirty="0" smtClean="0"/>
              <a:t>Business</a:t>
            </a:r>
            <a:r>
              <a:rPr lang="ru-RU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44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11560" y="1768903"/>
            <a:ext cx="2924414" cy="1720553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8529" l="2478" r="99204">
                        <a14:foregroundMark x1="65044" y1="89572" x2="67168" y2="93583"/>
                        <a14:foregroundMark x1="68496" y1="94118" x2="68496" y2="94118"/>
                        <a14:foregroundMark x1="69204" y1="89171" x2="69469" y2="85428"/>
                        <a14:foregroundMark x1="66726" y1="66444" x2="79027" y2="51471"/>
                        <a14:foregroundMark x1="79381" y1="53075" x2="91239" y2="62299"/>
                        <a14:foregroundMark x1="79381" y1="50802" x2="84336" y2="41578"/>
                        <a14:foregroundMark x1="8053" y1="42112" x2="7168" y2="49064"/>
                        <a14:foregroundMark x1="14602" y1="13369" x2="15575" y2="4011"/>
                        <a14:foregroundMark x1="19381" y1="13369" x2="18053" y2="4011"/>
                        <a14:foregroundMark x1="21062" y1="12433" x2="22035" y2="12701"/>
                        <a14:foregroundMark x1="21327" y1="9225" x2="21327" y2="9225"/>
                        <a14:foregroundMark x1="54513" y1="82620" x2="54336" y2="83957"/>
                        <a14:foregroundMark x1="60619" y1="95053" x2="65575" y2="94920"/>
                        <a14:foregroundMark x1="84956" y1="63503" x2="86283" y2="64171"/>
                        <a14:foregroundMark x1="92124" y1="57487" x2="94513" y2="57487"/>
                        <a14:foregroundMark x1="88319" y1="48797" x2="88496" y2="54545"/>
                        <a14:foregroundMark x1="85310" y1="43048" x2="85310" y2="43048"/>
                        <a14:foregroundMark x1="85310" y1="41578" x2="85310" y2="41578"/>
                        <a14:foregroundMark x1="12655" y1="5749" x2="12655" y2="574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4430">
            <a:off x="2417047" y="2486345"/>
            <a:ext cx="192911" cy="12769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3275856" y="2385565"/>
            <a:ext cx="5760586" cy="473576"/>
          </a:xfrm>
        </p:spPr>
        <p:txBody>
          <a:bodyPr/>
          <a:lstStyle/>
          <a:p>
            <a:r>
              <a:rPr lang="en-US" sz="3200" dirty="0" smtClean="0"/>
              <a:t>Financial Market of Uzbekistan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95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36165199"/>
              </p:ext>
            </p:extLst>
          </p:nvPr>
        </p:nvGraphicFramePr>
        <p:xfrm>
          <a:off x="5269948" y="418060"/>
          <a:ext cx="3919695" cy="312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Banks of Uzbekistan</a:t>
            </a:r>
            <a:endParaRPr lang="ko-KR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4756"/>
              </p:ext>
            </p:extLst>
          </p:nvPr>
        </p:nvGraphicFramePr>
        <p:xfrm>
          <a:off x="683568" y="1347615"/>
          <a:ext cx="3600400" cy="31809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8323">
                  <a:extLst>
                    <a:ext uri="{9D8B030D-6E8A-4147-A177-3AD203B41FA5}">
                      <a16:colId xmlns="" xmlns:a16="http://schemas.microsoft.com/office/drawing/2014/main" val="3493188665"/>
                    </a:ext>
                  </a:extLst>
                </a:gridCol>
                <a:gridCol w="1836364">
                  <a:extLst>
                    <a:ext uri="{9D8B030D-6E8A-4147-A177-3AD203B41FA5}">
                      <a16:colId xmlns="" xmlns:a16="http://schemas.microsoft.com/office/drawing/2014/main" val="2104823384"/>
                    </a:ext>
                  </a:extLst>
                </a:gridCol>
                <a:gridCol w="1375713">
                  <a:extLst>
                    <a:ext uri="{9D8B030D-6E8A-4147-A177-3AD203B41FA5}">
                      <a16:colId xmlns="" xmlns:a16="http://schemas.microsoft.com/office/drawing/2014/main" val="296744203"/>
                    </a:ext>
                  </a:extLst>
                </a:gridCol>
              </a:tblGrid>
              <a:tr h="567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r>
                        <a:rPr lang="en-US" sz="1000" baseline="0" dirty="0" smtClean="0"/>
                        <a:t> of bank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Share of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assets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6156455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fontAlgn="ctr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National Bank of Uzbekistan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673447117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Asaka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189066588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Uz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PSB Bank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827691951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Ipoteka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2755469590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Agro Bank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205572459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Xalq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2279065819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Qishloq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Qurilish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164476742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Hamkorbank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856208041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Aloqa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492200894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Kapital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Bank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772455361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 bwMode="auto">
          <a:xfrm>
            <a:off x="4366042" y="1923678"/>
            <a:ext cx="266723" cy="2604853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18376"/>
              </p:ext>
            </p:extLst>
          </p:nvPr>
        </p:nvGraphicFramePr>
        <p:xfrm>
          <a:off x="4569484" y="2101543"/>
          <a:ext cx="1152128" cy="2668606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4235081776"/>
                    </a:ext>
                  </a:extLst>
                </a:gridCol>
              </a:tblGrid>
              <a:tr h="278488"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6738164"/>
                  </a:ext>
                </a:extLst>
              </a:tr>
              <a:tr h="795416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en-US" sz="1500" b="1" i="0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endParaRPr lang="en-US" sz="1500" b="1" i="0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64994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 of total market</a:t>
                      </a:r>
                      <a:endParaRPr lang="ru-RU" sz="1500" b="1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21762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2884563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2133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537069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7612385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8341116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905003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305409" y="757042"/>
            <a:ext cx="3312368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</a:t>
            </a:r>
            <a:r>
              <a:rPr lang="en-US" sz="16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Banks in Uzbekistan</a:t>
            </a:r>
            <a:endParaRPr lang="ru-RU" sz="1600" b="1" dirty="0">
              <a:solidFill>
                <a:srgbClr val="64994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638538" y="3226104"/>
            <a:ext cx="360040" cy="185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63925491"/>
              </p:ext>
            </p:extLst>
          </p:nvPr>
        </p:nvGraphicFramePr>
        <p:xfrm>
          <a:off x="5591097" y="2787774"/>
          <a:ext cx="3552903" cy="23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822978" y="968494"/>
            <a:ext cx="3312368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lang="ru-RU" sz="2000" b="1" dirty="0">
              <a:solidFill>
                <a:srgbClr val="64994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10113300"/>
              </p:ext>
            </p:extLst>
          </p:nvPr>
        </p:nvGraphicFramePr>
        <p:xfrm>
          <a:off x="5269948" y="418060"/>
          <a:ext cx="3919695" cy="312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480" y="36614"/>
            <a:ext cx="9144000" cy="576064"/>
          </a:xfrm>
        </p:spPr>
        <p:txBody>
          <a:bodyPr/>
          <a:lstStyle/>
          <a:p>
            <a:r>
              <a:rPr lang="en-US" altLang="ko-KR" dirty="0" smtClean="0"/>
              <a:t>Insurance companies</a:t>
            </a:r>
            <a:endParaRPr lang="ko-KR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228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12355"/>
              </p:ext>
            </p:extLst>
          </p:nvPr>
        </p:nvGraphicFramePr>
        <p:xfrm>
          <a:off x="683568" y="1347615"/>
          <a:ext cx="3600400" cy="31809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8323">
                  <a:extLst>
                    <a:ext uri="{9D8B030D-6E8A-4147-A177-3AD203B41FA5}">
                      <a16:colId xmlns="" xmlns:a16="http://schemas.microsoft.com/office/drawing/2014/main" val="3493188665"/>
                    </a:ext>
                  </a:extLst>
                </a:gridCol>
                <a:gridCol w="1836364">
                  <a:extLst>
                    <a:ext uri="{9D8B030D-6E8A-4147-A177-3AD203B41FA5}">
                      <a16:colId xmlns="" xmlns:a16="http://schemas.microsoft.com/office/drawing/2014/main" val="2104823384"/>
                    </a:ext>
                  </a:extLst>
                </a:gridCol>
                <a:gridCol w="1375713">
                  <a:extLst>
                    <a:ext uri="{9D8B030D-6E8A-4147-A177-3AD203B41FA5}">
                      <a16:colId xmlns="" xmlns:a16="http://schemas.microsoft.com/office/drawing/2014/main" val="296744203"/>
                    </a:ext>
                  </a:extLst>
                </a:gridCol>
              </a:tblGrid>
              <a:tr h="567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  <a:r>
                        <a:rPr lang="en-US" sz="1000" baseline="0" dirty="0" smtClean="0"/>
                        <a:t> of company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Share of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insurance premiums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6156455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Uzbekinvest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673447117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Uzagrosugurta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189066588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Gross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Insurance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1827691951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Kafolat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2755469590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Euroasia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insurance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205572459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Alfa Invest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2279065819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Asia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Inshurans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164476742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Temiryo’l-Sugurta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856208041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Mega Invest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Insurance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3492200894"/>
                  </a:ext>
                </a:extLst>
              </a:tr>
              <a:tr h="2613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Kapital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Sug’urta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/>
                </a:tc>
                <a:extLst>
                  <a:ext uri="{0D108BD9-81ED-4DB2-BD59-A6C34878D82A}">
                    <a16:rowId xmlns="" xmlns:a16="http://schemas.microsoft.com/office/drawing/2014/main" val="772455361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 bwMode="auto">
          <a:xfrm>
            <a:off x="4366042" y="1923678"/>
            <a:ext cx="266723" cy="2604853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2244"/>
              </p:ext>
            </p:extLst>
          </p:nvPr>
        </p:nvGraphicFramePr>
        <p:xfrm>
          <a:off x="4569484" y="2101543"/>
          <a:ext cx="1152128" cy="2668606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4235081776"/>
                    </a:ext>
                  </a:extLst>
                </a:gridCol>
              </a:tblGrid>
              <a:tr h="278488">
                <a:tc>
                  <a:txBody>
                    <a:bodyPr/>
                    <a:lstStyle/>
                    <a:p>
                      <a:pPr algn="l"/>
                      <a:endParaRPr lang="ru-RU" sz="15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6738164"/>
                  </a:ext>
                </a:extLst>
              </a:tr>
              <a:tr h="795416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en-US" sz="1500" b="1" i="0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endParaRPr lang="en-US" sz="1500" b="1" i="0" u="none" strike="noStrike" kern="1200" dirty="0" smtClean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539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64994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of total market</a:t>
                      </a:r>
                      <a:endParaRPr lang="ru-RU" sz="1500" b="1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21762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2884563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2133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5370692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7612385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8341116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marL="0" algn="ctr" defTabSz="913539" rtl="0" eaLnBrk="1" fontAlgn="ctr" latinLnBrk="0" hangingPunct="1"/>
                      <a:endParaRPr lang="ru-RU" sz="1500" b="0" i="0" u="none" strike="noStrike" kern="1200" dirty="0">
                        <a:solidFill>
                          <a:srgbClr val="64994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8" marR="8938" marT="89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905003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305408" y="757042"/>
            <a:ext cx="3587071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lang="ru-RU" sz="16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16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nsurance companies in Uzbekistan</a:t>
            </a:r>
            <a:endParaRPr lang="ru-RU" sz="1600" b="1" dirty="0">
              <a:solidFill>
                <a:srgbClr val="64994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638538" y="3226104"/>
            <a:ext cx="360040" cy="185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02397357"/>
              </p:ext>
            </p:extLst>
          </p:nvPr>
        </p:nvGraphicFramePr>
        <p:xfrm>
          <a:off x="5418570" y="2859782"/>
          <a:ext cx="3697914" cy="240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822978" y="968494"/>
            <a:ext cx="3312368" cy="28803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685715">
              <a:spcBef>
                <a:spcPts val="0"/>
              </a:spcBef>
              <a:defRPr/>
            </a:pPr>
            <a:r>
              <a:rPr lang="en-US" sz="2000" b="1" dirty="0" smtClean="0">
                <a:solidFill>
                  <a:srgbClr val="64994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lang="ru-RU" sz="2000" b="1" dirty="0">
              <a:solidFill>
                <a:srgbClr val="64994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47500" lnSpcReduction="20000"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8064A2"/>
    </a:accent4>
    <a:accent5>
      <a:srgbClr val="4BACC6"/>
    </a:accent5>
    <a:accent6>
      <a:srgbClr val="F79646"/>
    </a:accent6>
    <a:hlink>
      <a:srgbClr val="008000"/>
    </a:hlink>
    <a:folHlink>
      <a:srgbClr val="0080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8064A2"/>
    </a:accent4>
    <a:accent5>
      <a:srgbClr val="4BACC6"/>
    </a:accent5>
    <a:accent6>
      <a:srgbClr val="F79646"/>
    </a:accent6>
    <a:hlink>
      <a:srgbClr val="008000"/>
    </a:hlink>
    <a:folHlink>
      <a:srgbClr val="0080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8064A2"/>
    </a:accent4>
    <a:accent5>
      <a:srgbClr val="4BACC6"/>
    </a:accent5>
    <a:accent6>
      <a:srgbClr val="F79646"/>
    </a:accent6>
    <a:hlink>
      <a:srgbClr val="008000"/>
    </a:hlink>
    <a:folHlink>
      <a:srgbClr val="0080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9692</TotalTime>
  <Words>1588</Words>
  <Application>Microsoft Office PowerPoint</Application>
  <PresentationFormat>On-screen Show (16:9)</PresentationFormat>
  <Paragraphs>399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HP</cp:lastModifiedBy>
  <cp:revision>651</cp:revision>
  <cp:lastPrinted>2019-10-11T15:38:14Z</cp:lastPrinted>
  <dcterms:created xsi:type="dcterms:W3CDTF">2016-12-05T23:26:54Z</dcterms:created>
  <dcterms:modified xsi:type="dcterms:W3CDTF">2019-10-14T05:20:53Z</dcterms:modified>
</cp:coreProperties>
</file>