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259" r:id="rId4"/>
    <p:sldId id="308" r:id="rId5"/>
    <p:sldId id="306" r:id="rId6"/>
    <p:sldId id="307" r:id="rId7"/>
    <p:sldId id="309" r:id="rId8"/>
    <p:sldId id="292" r:id="rId9"/>
    <p:sldId id="299" r:id="rId10"/>
    <p:sldId id="294" r:id="rId11"/>
    <p:sldId id="300" r:id="rId12"/>
    <p:sldId id="295" r:id="rId13"/>
    <p:sldId id="297" r:id="rId14"/>
    <p:sldId id="301" r:id="rId15"/>
    <p:sldId id="298" r:id="rId16"/>
    <p:sldId id="302" r:id="rId17"/>
    <p:sldId id="303" r:id="rId18"/>
    <p:sldId id="305" r:id="rId19"/>
    <p:sldId id="290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6600"/>
    <a:srgbClr val="00FFFF"/>
    <a:srgbClr val="0000CC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72222" autoAdjust="0"/>
  </p:normalViewPr>
  <p:slideViewPr>
    <p:cSldViewPr snapToGrid="0">
      <p:cViewPr>
        <p:scale>
          <a:sx n="70" d="100"/>
          <a:sy n="70" d="100"/>
        </p:scale>
        <p:origin x="-508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33D41-742B-42E5-8A64-BA9650D96D96}" type="datetimeFigureOut">
              <a:rPr lang="en-US" smtClean="0"/>
              <a:pPr/>
              <a:t>14-Oct-19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68197-9590-4353-8D10-F6829FE58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3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09B60-F67E-4E2F-9159-E962A726BAED}" type="slidenum">
              <a:rPr lang="en-US"/>
              <a:pPr/>
              <a:t>2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Institute of Policy Studies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5CECB-0091-4C5B-9353-CEDA54ED7B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Institute </a:t>
            </a:r>
          </a:p>
          <a:p>
            <a:r>
              <a:rPr lang="en-US" dirty="0" smtClean="0"/>
              <a:t>of Islamic </a:t>
            </a:r>
          </a:p>
          <a:p>
            <a:r>
              <a:rPr lang="en-US" dirty="0" smtClean="0"/>
              <a:t>Finance,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5CECB-0091-4C5B-9353-CEDA54ED7B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946281-2927-4C54-BEAE-9E19C8F52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14-Oct-19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hudacibe.com/" TargetMode="External"/><Relationship Id="rId2" Type="http://schemas.openxmlformats.org/officeDocument/2006/relationships/hyperlink" Target="mailto:Zubair.mughal@alhudacib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1" y="5595042"/>
            <a:ext cx="8072505" cy="126295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stellar" panose="020A0402060406010301" pitchFamily="18" charset="0"/>
              </a:rPr>
              <a:t>Muhammad </a:t>
            </a:r>
            <a:r>
              <a:rPr lang="en-US" sz="2800" b="1" dirty="0" err="1">
                <a:solidFill>
                  <a:schemeClr val="bg1"/>
                </a:solidFill>
                <a:latin typeface="Castellar" panose="020A0402060406010301" pitchFamily="18" charset="0"/>
              </a:rPr>
              <a:t>Zubair</a:t>
            </a:r>
            <a:r>
              <a:rPr lang="en-US" sz="2800" b="1" dirty="0">
                <a:solidFill>
                  <a:schemeClr val="bg1"/>
                </a:solidFill>
                <a:latin typeface="Castellar" panose="020A0402060406010301" pitchFamily="18" charset="0"/>
              </a:rPr>
              <a:t> Mughal</a:t>
            </a:r>
          </a:p>
          <a:p>
            <a:r>
              <a:rPr lang="en-US" b="1" dirty="0">
                <a:solidFill>
                  <a:schemeClr val="bg1"/>
                </a:solidFill>
                <a:latin typeface="Castellar" panose="020A0402060406010301" pitchFamily="18" charset="0"/>
              </a:rPr>
              <a:t>Chief Executive </a:t>
            </a:r>
            <a:r>
              <a:rPr lang="en-US" b="1" dirty="0" smtClean="0">
                <a:solidFill>
                  <a:schemeClr val="bg1"/>
                </a:solidFill>
                <a:latin typeface="Castellar" panose="020A0402060406010301" pitchFamily="18" charset="0"/>
              </a:rPr>
              <a:t>Officer</a:t>
            </a:r>
          </a:p>
          <a:p>
            <a:r>
              <a:rPr lang="en-US" b="1" dirty="0" err="1" smtClean="0">
                <a:latin typeface="Castellar" panose="020A0402060406010301" pitchFamily="18" charset="0"/>
              </a:rPr>
              <a:t>Allhuda</a:t>
            </a:r>
            <a:r>
              <a:rPr lang="en-US" b="1" dirty="0" smtClean="0">
                <a:latin typeface="Castellar" panose="020A0402060406010301" pitchFamily="18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stellar" panose="020A0402060406010301" pitchFamily="18" charset="0"/>
              </a:rPr>
              <a:t>centre of Islamic banking and economics</a:t>
            </a:r>
          </a:p>
          <a:p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863600" y="166982"/>
            <a:ext cx="8521700" cy="396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marL="342900" indent="-342900" algn="ctr">
              <a:defRPr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Global Development of </a:t>
            </a:r>
            <a:r>
              <a:rPr lang="en-US" sz="3600" b="1" dirty="0" smtClean="0">
                <a:solidFill>
                  <a:schemeClr val="tx1"/>
                </a:solidFill>
              </a:rPr>
              <a:t>Finance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And </a:t>
            </a:r>
            <a:r>
              <a:rPr lang="en-US" sz="3600" b="1" dirty="0" err="1" smtClean="0">
                <a:solidFill>
                  <a:schemeClr val="tx1"/>
                </a:solidFill>
              </a:rPr>
              <a:t>Ijarah</a:t>
            </a:r>
            <a:r>
              <a:rPr lang="en-US" sz="3600" b="1" dirty="0" smtClean="0">
                <a:solidFill>
                  <a:schemeClr val="tx1"/>
                </a:solidFill>
              </a:rPr>
              <a:t> Industry.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defRPr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337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443"/>
    </mc:Choice>
    <mc:Fallback>
      <p:transition spd="slow" advTm="64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77333" y="1077362"/>
            <a:ext cx="10241146" cy="561314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 3" pitchFamily="18" charset="2"/>
              <a:buNone/>
            </a:pPr>
            <a:endParaRPr lang="en-GB" sz="2000" b="1" dirty="0" smtClean="0"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Share of Takaful industry in Islamic Finance: 2%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Total Size USD 30+ Billion 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300+ Takaful Companies/Operators in 57 countries. 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25 Re-Takaful companies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Major Markets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: Malaysia, UAE, Qatar, Indonesia, Pakistan, KSA.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Future Markets: 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Turkey, Nigeria, Tunisia, Central Asia, Egypt.</a:t>
            </a:r>
          </a:p>
          <a:p>
            <a:pPr algn="just"/>
            <a:endParaRPr lang="en-GB" sz="2400" b="1" dirty="0" smtClean="0">
              <a:cs typeface="Times New Roman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5367" y="0"/>
            <a:ext cx="8181802" cy="927100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320040" marR="0" lvl="0" indent="-320040" algn="ctr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Takaful Industry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067" y="4610101"/>
            <a:ext cx="7766936" cy="1650999"/>
          </a:xfrm>
        </p:spPr>
        <p:txBody>
          <a:bodyPr>
            <a:normAutofit/>
          </a:bodyPr>
          <a:lstStyle/>
          <a:p>
            <a:endParaRPr lang="en-US" dirty="0">
              <a:latin typeface="Castellar" panose="020A0402060406010301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p:oleObj spid="_x0000_s41986" name="Photo Editor Photo" r:id="rId3" imgW="16223340" imgH="10000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4533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43"/>
    </mc:Choice>
    <mc:Fallback>
      <p:transition spd="slow" advTm="644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77333" y="1358021"/>
            <a:ext cx="9435388" cy="512426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 3" pitchFamily="18" charset="2"/>
              <a:buNone/>
            </a:pPr>
            <a:r>
              <a:rPr lang="en-GB" sz="2000" b="1" dirty="0" smtClean="0">
                <a:cs typeface="Times New Roman" pitchFamily="18" charset="0"/>
              </a:rPr>
              <a:t>The number of Takaful operators worldwide is now estimated at: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Share of </a:t>
            </a:r>
            <a:r>
              <a:rPr lang="en-GB" sz="2800" b="1" dirty="0" err="1" smtClean="0">
                <a:solidFill>
                  <a:schemeClr val="bg1"/>
                </a:solidFill>
                <a:cs typeface="Times New Roman" pitchFamily="18" charset="0"/>
              </a:rPr>
              <a:t>Sukuk</a:t>
            </a:r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 industry in Islamic Finance: 14%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Total outstanding </a:t>
            </a:r>
            <a:r>
              <a:rPr lang="en-GB" sz="2800" b="1" dirty="0" err="1" smtClean="0">
                <a:solidFill>
                  <a:schemeClr val="bg1"/>
                </a:solidFill>
                <a:cs typeface="Times New Roman" pitchFamily="18" charset="0"/>
              </a:rPr>
              <a:t>Sukuk</a:t>
            </a:r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 Volume: USD 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350 Billion</a:t>
            </a: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Total Number of out standing </a:t>
            </a:r>
            <a:r>
              <a:rPr lang="en-GB" sz="2800" b="1" dirty="0" err="1" smtClean="0">
                <a:solidFill>
                  <a:schemeClr val="bg1"/>
                </a:solidFill>
                <a:cs typeface="Times New Roman" pitchFamily="18" charset="0"/>
              </a:rPr>
              <a:t>Sukuk</a:t>
            </a:r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: 1500+</a:t>
            </a:r>
          </a:p>
          <a:p>
            <a:pPr algn="just">
              <a:buFont typeface="Wingdings 3" pitchFamily="18" charset="2"/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Volume of Expected </a:t>
            </a:r>
            <a:r>
              <a:rPr lang="en-GB" sz="2800" b="1" dirty="0" err="1" smtClean="0">
                <a:solidFill>
                  <a:schemeClr val="bg1"/>
                </a:solidFill>
                <a:cs typeface="Times New Roman" pitchFamily="18" charset="0"/>
              </a:rPr>
              <a:t>Sukuk</a:t>
            </a:r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 in 2017: USD 78 Billion.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Major Markets: 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UAE, Qatar, Bahrain, Malaysia, Indonesia.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Future Markets: 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West Africa, Nigeria, Central Asia</a:t>
            </a:r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.  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400" b="1" dirty="0" smtClean="0">
              <a:cs typeface="Times New Roman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5367" y="0"/>
            <a:ext cx="8181802" cy="927100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320040" marR="0" lvl="0" indent="-320040" algn="ctr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Sukuk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Industry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pic>
        <p:nvPicPr>
          <p:cNvPr id="30722" name="Picture 2" descr="Image result for Sukuk alhud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572" y="2027976"/>
            <a:ext cx="4041782" cy="2181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77333" y="1358021"/>
            <a:ext cx="9435388" cy="468334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 3" pitchFamily="18" charset="2"/>
              <a:buNone/>
            </a:pPr>
            <a:r>
              <a:rPr lang="en-GB" sz="2000" b="1" dirty="0" smtClean="0">
                <a:cs typeface="Times New Roman" pitchFamily="18" charset="0"/>
              </a:rPr>
              <a:t>The number of Takaful operators worldwide is now estimated at: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Share of Islamic Microfinance in Islamic Finance: 1% </a:t>
            </a:r>
          </a:p>
          <a:p>
            <a:pPr algn="just"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Total Size  USD 1.5 Billion 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500+ Islamic Microfinance Banks/Institutions</a:t>
            </a:r>
          </a:p>
          <a:p>
            <a:pPr algn="just">
              <a:buFont typeface="Wingdings 3" pitchFamily="18" charset="2"/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In 46 Countries.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Major Markets: 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Pakistan, Afghanistan, Yemen, Sudan, Nigeria, Iraq etc</a:t>
            </a:r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.  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Future Markets: 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Jordan, Palestine, India, Albania, Turkey, Senegal, Togo, Tanzania etc. </a:t>
            </a:r>
          </a:p>
          <a:p>
            <a:pPr algn="just"/>
            <a:endParaRPr lang="en-GB" sz="2400" b="1" dirty="0" smtClean="0">
              <a:cs typeface="Times New Roman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5367" y="0"/>
            <a:ext cx="8181802" cy="927100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320040" marR="0" lvl="0" indent="-320040" algn="ctr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Islamic Microfinance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500" y="0"/>
            <a:ext cx="8283402" cy="769545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81000" indent="-3810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dirty="0" smtClean="0">
                <a:solidFill>
                  <a:srgbClr val="FFFFFF"/>
                </a:solidFill>
                <a:cs typeface="Arial" charset="0"/>
              </a:rPr>
              <a:t>Islamic Microfinance Institution Worldwide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54542" y="760463"/>
            <a:ext cx="9062070" cy="5697663"/>
            <a:chOff x="-65" y="377"/>
            <a:chExt cx="6920" cy="3835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29978569"/>
                </p:ext>
              </p:extLst>
            </p:nvPr>
          </p:nvGraphicFramePr>
          <p:xfrm>
            <a:off x="-65" y="1043"/>
            <a:ext cx="6283" cy="3169"/>
          </p:xfrm>
          <a:graphic>
            <a:graphicData uri="http://schemas.openxmlformats.org/presentationml/2006/ole">
              <p:oleObj spid="_x0000_s49154" name="Clip" r:id="rId3" imgW="32379480" imgH="16336080" progId="">
                <p:embed/>
              </p:oleObj>
            </a:graphicData>
          </a:graphic>
        </p:graphicFrame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8" y="1334"/>
              <a:ext cx="1795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United States: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endParaRPr lang="en-US" sz="13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Helping Hands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 smtClean="0">
                  <a:solidFill>
                    <a:schemeClr val="bg1"/>
                  </a:solidFill>
                  <a:latin typeface="Arial" pitchFamily="34" charset="0"/>
                </a:rPr>
                <a:t>ISNA</a:t>
              </a:r>
              <a:endParaRPr lang="en-US" sz="13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 err="1" smtClean="0">
                  <a:solidFill>
                    <a:schemeClr val="bg1"/>
                  </a:solidFill>
                  <a:latin typeface="Arial" pitchFamily="34" charset="0"/>
                </a:rPr>
                <a:t>Lariba</a:t>
              </a:r>
              <a:r>
                <a:rPr lang="en-US" sz="1300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endParaRPr lang="en-US" sz="13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7" y="377"/>
              <a:ext cx="1056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Germany:2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Muslim Society</a:t>
              </a:r>
            </a:p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Switzerland: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endParaRPr lang="en-US" sz="13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802" y="751"/>
              <a:ext cx="1480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UK: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5</a:t>
              </a:r>
              <a:endParaRPr lang="en-US" sz="1500" b="1" u="sng" dirty="0">
                <a:solidFill>
                  <a:srgbClr val="008000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HSBC </a:t>
              </a:r>
              <a:r>
                <a:rPr lang="en-US" sz="1300" dirty="0" err="1">
                  <a:solidFill>
                    <a:schemeClr val="bg1"/>
                  </a:solidFill>
                  <a:latin typeface="Arial" pitchFamily="34" charset="0"/>
                </a:rPr>
                <a:t>Amanah</a:t>
              </a:r>
              <a:endParaRPr lang="en-US" sz="13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Muslim Aid 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Islamic </a:t>
              </a:r>
              <a:r>
                <a:rPr lang="en-US" sz="1300" dirty="0" smtClean="0">
                  <a:solidFill>
                    <a:schemeClr val="bg1"/>
                  </a:solidFill>
                  <a:latin typeface="Arial" pitchFamily="34" charset="0"/>
                </a:rPr>
                <a:t>Relief</a:t>
              </a:r>
            </a:p>
            <a:p>
              <a:pPr eaLnBrk="0" hangingPunct="0">
                <a:buFontTx/>
                <a:buChar char="•"/>
              </a:pPr>
              <a:r>
                <a:rPr lang="en-US" altLang="ja-JP" sz="1300" dirty="0" smtClean="0">
                  <a:solidFill>
                    <a:schemeClr val="bg1"/>
                  </a:solidFill>
                  <a:latin typeface="Arial" pitchFamily="34" charset="0"/>
                </a:rPr>
                <a:t>Faith Matters</a:t>
              </a:r>
              <a:endParaRPr lang="en-US" sz="13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The </a:t>
              </a:r>
              <a:r>
                <a:rPr lang="en-US" sz="1300" dirty="0" err="1">
                  <a:solidFill>
                    <a:schemeClr val="bg1"/>
                  </a:solidFill>
                  <a:latin typeface="Arial" pitchFamily="34" charset="0"/>
                </a:rPr>
                <a:t>Halal</a:t>
              </a: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 Mutual Investment </a:t>
              </a:r>
              <a:r>
                <a:rPr lang="en-US" sz="1300" dirty="0">
                  <a:solidFill>
                    <a:schemeClr val="tx1"/>
                  </a:solidFill>
                  <a:latin typeface="Arial" pitchFamily="34" charset="0"/>
                </a:rPr>
                <a:t>Company</a:t>
              </a:r>
            </a:p>
            <a:p>
              <a:pPr eaLnBrk="0" hangingPunct="0">
                <a:buFontTx/>
                <a:buChar char="•"/>
              </a:pPr>
              <a:endParaRPr lang="en-US" sz="13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94" y="1352"/>
              <a:ext cx="1794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Bahrain: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2</a:t>
              </a:r>
            </a:p>
            <a:p>
              <a:pPr eaLnBrk="0" hangingPunct="0"/>
              <a:r>
                <a:rPr lang="en-US" sz="1200" u="sng" dirty="0" smtClean="0">
                  <a:solidFill>
                    <a:schemeClr val="bg1"/>
                  </a:solidFill>
                  <a:latin typeface="Arial" pitchFamily="34" charset="0"/>
                </a:rPr>
                <a:t>Family Bank</a:t>
              </a:r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endParaRPr lang="en-US" sz="13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127" y="2743"/>
              <a:ext cx="1719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Malaysia: 11</a:t>
              </a:r>
              <a:endParaRPr lang="en-US" sz="1600" b="1" u="sng" dirty="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2 - Pure Islamic Banks (Bank Islam, Bank </a:t>
              </a:r>
              <a:r>
                <a:rPr lang="en-US" sz="1300" dirty="0" err="1">
                  <a:solidFill>
                    <a:schemeClr val="bg1"/>
                  </a:solidFill>
                  <a:latin typeface="Arial" pitchFamily="34" charset="0"/>
                </a:rPr>
                <a:t>Muamalat</a:t>
              </a: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)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Rest </a:t>
              </a:r>
              <a:r>
                <a:rPr lang="en-US" sz="1300" dirty="0" smtClean="0">
                  <a:solidFill>
                    <a:schemeClr val="bg1"/>
                  </a:solidFill>
                  <a:latin typeface="Arial" pitchFamily="34" charset="0"/>
                </a:rPr>
                <a:t>- banks</a:t>
              </a:r>
              <a:endParaRPr lang="en-US" sz="13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696" y="3024"/>
              <a:ext cx="17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endParaRPr lang="en-US" sz="1300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3" y="604"/>
              <a:ext cx="1865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UAE: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4</a:t>
              </a:r>
              <a:endParaRPr lang="en-US" sz="1500" b="1" u="sng" dirty="0">
                <a:solidFill>
                  <a:srgbClr val="008000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Dubai Islamic Bank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Abu Dhabi Islamic Bank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HSBC </a:t>
              </a:r>
              <a:r>
                <a:rPr lang="en-US" sz="1300" dirty="0" err="1">
                  <a:solidFill>
                    <a:schemeClr val="bg1"/>
                  </a:solidFill>
                  <a:latin typeface="Arial" pitchFamily="34" charset="0"/>
                </a:rPr>
                <a:t>Amanah</a:t>
              </a:r>
              <a:endParaRPr lang="en-US" sz="13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155" y="1556"/>
              <a:ext cx="1653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 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Afghanistan 9: </a:t>
              </a:r>
              <a:endParaRPr lang="en-US" sz="1600" b="1" u="sng" dirty="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FINCA , WOCCU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CHF</a:t>
              </a:r>
            </a:p>
            <a:p>
              <a:pPr eaLnBrk="0" hangingPunct="0">
                <a:buFontTx/>
                <a:buChar char="•"/>
              </a:pPr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1300" b="1" dirty="0" err="1">
                  <a:solidFill>
                    <a:schemeClr val="bg1"/>
                  </a:solidFill>
                  <a:latin typeface="Arial" pitchFamily="34" charset="0"/>
                </a:rPr>
                <a:t>Ariana</a:t>
              </a:r>
              <a:endParaRPr lang="en-US" sz="13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65" y="1178"/>
              <a:ext cx="1449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Kuwait: 2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Kuwait Finance House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59" y="2073"/>
              <a:ext cx="79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Iran: 8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481" y="2654"/>
              <a:ext cx="1796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Egypt: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endParaRPr lang="en-US" sz="1500" b="1" u="sng" dirty="0">
                <a:solidFill>
                  <a:srgbClr val="008000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</a:t>
              </a:r>
              <a:r>
                <a:rPr lang="en-US" sz="1300" dirty="0" err="1">
                  <a:solidFill>
                    <a:schemeClr val="bg1"/>
                  </a:solidFill>
                  <a:latin typeface="Arial" pitchFamily="34" charset="0"/>
                </a:rPr>
                <a:t>Alwatany</a:t>
              </a: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 Bank of Egypt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Egyptian Saudi Finance </a:t>
              </a:r>
              <a:endParaRPr lang="en-US" sz="13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887" y="3666"/>
              <a:ext cx="179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Indonesia: </a:t>
              </a:r>
              <a:r>
                <a:rPr lang="en-US" sz="1500" b="1" u="sng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133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 smtClean="0">
                  <a:solidFill>
                    <a:schemeClr val="bg1"/>
                  </a:solidFill>
                  <a:latin typeface="Arial" pitchFamily="34" charset="0"/>
                </a:rPr>
                <a:t>BPRS , BMT.</a:t>
              </a:r>
              <a:endParaRPr lang="en-US" sz="13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749" y="2707"/>
              <a:ext cx="306" cy="726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3168" y="2654"/>
              <a:ext cx="317" cy="15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650" y="1663"/>
              <a:ext cx="204" cy="93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3907" y="1213"/>
              <a:ext cx="670" cy="149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3854" y="1387"/>
              <a:ext cx="1056" cy="121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111" y="1707"/>
              <a:ext cx="1100" cy="8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4013" y="2179"/>
              <a:ext cx="739" cy="31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872" y="1502"/>
              <a:ext cx="240" cy="60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985" y="2950"/>
              <a:ext cx="17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endParaRPr lang="en-US" sz="1500" b="1" dirty="0">
                <a:solidFill>
                  <a:srgbClr val="008000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Sudan: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13</a:t>
              </a:r>
              <a:endParaRPr lang="en-US" sz="15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3379" y="2918"/>
              <a:ext cx="159" cy="15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5598" y="2155"/>
              <a:ext cx="1257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Pakistan: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21</a:t>
              </a:r>
              <a:endParaRPr lang="en-US" sz="1500" b="1" u="sng" dirty="0">
                <a:solidFill>
                  <a:srgbClr val="008000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India: 3</a:t>
              </a:r>
            </a:p>
            <a:p>
              <a:pPr eaLnBrk="0" hangingPunct="0">
                <a:buFontTx/>
                <a:buChar char="•"/>
              </a:pP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Bangladesh:9</a:t>
              </a:r>
              <a:endParaRPr lang="en-US" sz="1500" b="1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4449" y="2446"/>
              <a:ext cx="1189" cy="18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171" y="2496"/>
              <a:ext cx="1320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Turkey: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endParaRPr lang="en-US" sz="1500" b="1" u="sng" dirty="0">
                <a:solidFill>
                  <a:srgbClr val="008000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Faisal Finance Institution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- </a:t>
              </a:r>
              <a:r>
                <a:rPr lang="en-US" sz="1300" dirty="0" err="1" smtClean="0">
                  <a:solidFill>
                    <a:schemeClr val="bg1"/>
                  </a:solidFill>
                  <a:latin typeface="Arial" pitchFamily="34" charset="0"/>
                </a:rPr>
                <a:t>Ikhlas</a:t>
              </a:r>
              <a:r>
                <a:rPr lang="en-US" sz="1300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1300" dirty="0">
                  <a:solidFill>
                    <a:schemeClr val="bg1"/>
                  </a:solidFill>
                  <a:latin typeface="Arial" pitchFamily="34" charset="0"/>
                </a:rPr>
                <a:t>Finance House</a:t>
              </a:r>
              <a:endParaRPr lang="en-US" sz="13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829" y="3004"/>
              <a:ext cx="1126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5365" tIns="52682" rIns="105365" bIns="52682">
              <a:spAutoFit/>
            </a:bodyPr>
            <a:lstStyle/>
            <a:p>
              <a:pPr eaLnBrk="0" hangingPunct="0">
                <a:buFontTx/>
                <a:buChar char="•"/>
              </a:pPr>
              <a:endParaRPr lang="en-US" sz="1500" b="1" dirty="0">
                <a:solidFill>
                  <a:srgbClr val="008000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endParaRPr lang="en-US" sz="1500" b="1" dirty="0">
                <a:solidFill>
                  <a:srgbClr val="008000"/>
                </a:solidFill>
                <a:latin typeface="Arial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500" b="1" u="sng" dirty="0">
                  <a:solidFill>
                    <a:srgbClr val="008000"/>
                  </a:solidFill>
                  <a:latin typeface="Arial" pitchFamily="34" charset="0"/>
                </a:rPr>
                <a:t>Yemen: </a:t>
              </a:r>
              <a:r>
                <a:rPr lang="en-US" sz="1500" b="1" u="sng" dirty="0" smtClean="0">
                  <a:solidFill>
                    <a:srgbClr val="008000"/>
                  </a:solidFill>
                  <a:latin typeface="Arial" pitchFamily="34" charset="0"/>
                </a:rPr>
                <a:t>05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 smtClean="0">
                  <a:solidFill>
                    <a:schemeClr val="bg1"/>
                  </a:solidFill>
                  <a:latin typeface="Arial" pitchFamily="34" charset="0"/>
                </a:rPr>
                <a:t>Al- Amal</a:t>
              </a:r>
            </a:p>
            <a:p>
              <a:pPr eaLnBrk="0" hangingPunct="0">
                <a:buFontTx/>
                <a:buChar char="•"/>
              </a:pPr>
              <a:r>
                <a:rPr lang="en-US" sz="1300" dirty="0" smtClean="0">
                  <a:solidFill>
                    <a:schemeClr val="bg1"/>
                  </a:solidFill>
                  <a:latin typeface="Arial" pitchFamily="34" charset="0"/>
                </a:rPr>
                <a:t>Al </a:t>
              </a:r>
              <a:r>
                <a:rPr lang="en-US" sz="1300" dirty="0" err="1" smtClean="0">
                  <a:solidFill>
                    <a:schemeClr val="bg1"/>
                  </a:solidFill>
                  <a:latin typeface="Arial" pitchFamily="34" charset="0"/>
                </a:rPr>
                <a:t>Kuraimi</a:t>
              </a:r>
              <a:endParaRPr lang="en-US" sz="1300" dirty="0" smtClean="0">
                <a:solidFill>
                  <a:schemeClr val="bg1"/>
                </a:solidFill>
                <a:latin typeface="Arial" pitchFamily="34" charset="0"/>
              </a:endParaRPr>
            </a:p>
            <a:p>
              <a:pPr eaLnBrk="0" hangingPunct="0"/>
              <a:r>
                <a:rPr lang="en-US" sz="1300" dirty="0" smtClean="0">
                  <a:latin typeface="Arial" pitchFamily="34" charset="0"/>
                </a:rPr>
                <a:t> </a:t>
              </a:r>
              <a:endParaRPr lang="en-US" sz="1300" dirty="0">
                <a:latin typeface="Arial" pitchFamily="34" charset="0"/>
              </a:endParaRPr>
            </a:p>
          </p:txBody>
        </p: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0" y="5643611"/>
            <a:ext cx="4038600" cy="12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5" tIns="52682" rIns="105365" bIns="52682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</a:rPr>
              <a:t>IMFI’s Worldwide: 500 *     </a:t>
            </a:r>
          </a:p>
          <a:p>
            <a:pPr eaLnBrk="0" hangingPunct="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</a:rPr>
              <a:t>Market Size: 1.5 billion USD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 flipV="1">
            <a:off x="6733221" y="5076242"/>
            <a:ext cx="185772" cy="78630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021232" y="5171146"/>
            <a:ext cx="1447800" cy="7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5" tIns="52682" rIns="105365" bIns="52682">
            <a:spAutoFit/>
          </a:bodyPr>
          <a:lstStyle/>
          <a:p>
            <a:pPr eaLnBrk="0" hangingPunct="0">
              <a:buFontTx/>
              <a:buChar char="•"/>
            </a:pPr>
            <a:endParaRPr lang="en-US" sz="1500" b="1" dirty="0">
              <a:solidFill>
                <a:srgbClr val="008000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500" b="1" dirty="0" smtClean="0">
                <a:solidFill>
                  <a:srgbClr val="008000"/>
                </a:solidFill>
                <a:latin typeface="Arial" pitchFamily="34" charset="0"/>
              </a:rPr>
              <a:t>South Africa</a:t>
            </a:r>
          </a:p>
          <a:p>
            <a:pPr eaLnBrk="0" hangingPunct="0"/>
            <a:r>
              <a:rPr lang="en-US" sz="1200" dirty="0" smtClean="0">
                <a:latin typeface="Arial" pitchFamily="34" charset="0"/>
              </a:rPr>
              <a:t> 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</a:rPr>
              <a:t>Awqaf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</a:rPr>
              <a:t> SA</a:t>
            </a:r>
            <a:endParaRPr lang="en-US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3053425" y="5634519"/>
            <a:ext cx="1148473" cy="534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>
            <a:off x="4485688" y="1915234"/>
            <a:ext cx="280243" cy="163679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4806528" y="1437384"/>
            <a:ext cx="770384" cy="20410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5752178" y="5853509"/>
            <a:ext cx="1524000" cy="7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5" tIns="52682" rIns="105365" bIns="52682">
            <a:spAutoFit/>
          </a:bodyPr>
          <a:lstStyle/>
          <a:p>
            <a:pPr eaLnBrk="0" hangingPunct="0"/>
            <a:endParaRPr lang="en-US" sz="1500" b="1" dirty="0">
              <a:solidFill>
                <a:srgbClr val="008000"/>
              </a:solidFill>
              <a:latin typeface="Arial" pitchFamily="34" charset="0"/>
            </a:endParaRPr>
          </a:p>
          <a:p>
            <a:pPr eaLnBrk="0" hangingPunct="0"/>
            <a:r>
              <a:rPr lang="en-US" sz="1500" b="1" u="sng" dirty="0" err="1" smtClean="0">
                <a:solidFill>
                  <a:srgbClr val="008000"/>
                </a:solidFill>
                <a:latin typeface="Arial" pitchFamily="34" charset="0"/>
              </a:rPr>
              <a:t>Muaritius</a:t>
            </a:r>
            <a:endParaRPr lang="en-US" sz="1500" b="1" u="sng" dirty="0" smtClean="0">
              <a:solidFill>
                <a:srgbClr val="008000"/>
              </a:solidFill>
              <a:latin typeface="Arial" pitchFamily="34" charset="0"/>
            </a:endParaRPr>
          </a:p>
          <a:p>
            <a:pPr eaLnBrk="0" hangingPunct="0"/>
            <a:r>
              <a:rPr lang="en-US" sz="1050" b="1" u="sng" dirty="0" err="1" smtClean="0">
                <a:solidFill>
                  <a:schemeClr val="bg1"/>
                </a:solidFill>
                <a:latin typeface="Arial" pitchFamily="34" charset="0"/>
              </a:rPr>
              <a:t>AlBaraka</a:t>
            </a:r>
            <a:r>
              <a:rPr lang="en-US" sz="1050" b="1" u="sng" dirty="0" smtClean="0">
                <a:solidFill>
                  <a:schemeClr val="bg1"/>
                </a:solidFill>
                <a:latin typeface="Arial" pitchFamily="34" charset="0"/>
              </a:rPr>
              <a:t> MPCS</a:t>
            </a:r>
            <a:endParaRPr lang="en-US" sz="105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H="1" flipV="1">
            <a:off x="5647414" y="5711677"/>
            <a:ext cx="642498" cy="47046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73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92"/>
    </mc:Choice>
    <mc:Fallback>
      <p:transition spd="slow" advTm="1409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77333" y="1358021"/>
            <a:ext cx="9435388" cy="503372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 3" pitchFamily="18" charset="2"/>
              <a:buNone/>
            </a:pPr>
            <a:r>
              <a:rPr lang="en-GB" sz="2000" b="1" dirty="0" smtClean="0">
                <a:cs typeface="Times New Roman" pitchFamily="18" charset="0"/>
              </a:rPr>
              <a:t>The number of Takaful operators worldwide is now estimated at: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Number of Education and Training Providers: 600+ </a:t>
            </a:r>
          </a:p>
          <a:p>
            <a:pPr algn="just"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150+ Universities have Islamic Banking and Finance Programs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Only Pakistan have 18 Universities </a:t>
            </a:r>
          </a:p>
          <a:p>
            <a:pPr algn="just"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400+ Training Providers</a:t>
            </a:r>
          </a:p>
          <a:p>
            <a:pPr algn="just">
              <a:buFont typeface="Wingdings 3" pitchFamily="18" charset="2"/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In 50+ Countries.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Major Market: 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Malaysia, UK, Pakistan, Nigeria, Indonesia, Tunisia 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Future Markets: 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Kenya, West Africa, Turkey. </a:t>
            </a:r>
          </a:p>
          <a:p>
            <a:pPr algn="just"/>
            <a:endParaRPr lang="en-GB" sz="2400" b="1" dirty="0" smtClean="0">
              <a:cs typeface="Times New Roman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5367" y="0"/>
            <a:ext cx="8181802" cy="927100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320040" marR="0" lvl="0" indent="-320040" algn="ctr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Islamic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Finance Education &amp; Training Providers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81000" indent="-3810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dirty="0" smtClean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Universities Offering Islamic Banking &amp; Finance Programs Worldwide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14397"/>
          <a:ext cx="11582400" cy="54958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7600"/>
                <a:gridCol w="4064000"/>
                <a:gridCol w="3860800"/>
              </a:tblGrid>
              <a:tr h="838203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Salford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University,</a:t>
                      </a:r>
                    </a:p>
                    <a:p>
                      <a:pPr algn="r"/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Durham University,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Aston Business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School,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                  La Trobe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University,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Australia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Effat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University,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Saudi Arabia 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University College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of Bahrain,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Kingdom of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Bahrain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189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Universiti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Tun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Abdul </a:t>
                      </a: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Razak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,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400" b="1" kern="1200" baseline="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Malysia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,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Emirates Institute for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Banking &amp; Financial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Studies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(EIBFS), UAE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The University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of Bedfordshire,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01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Kulliyyah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of Economics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&amp;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Management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Sciences,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Malysia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University of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Aberdeen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                             Institute of Islamic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Banking and Finance,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India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International Institute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of Islamic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Banking 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&amp;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Finance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(IIIBF), Nigeria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The </a:t>
                      </a: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Markfield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Institute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of Higher Education,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Al </a:t>
                      </a: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Jamia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Al </a:t>
                      </a: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Islamiya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,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India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341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INCEIF, The Global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University of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Islamic Finance,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Malaysia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Qatar Faculty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of Islamic Studies,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Qatar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EUCLID,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1981200"/>
            <a:ext cx="132715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346" y="2667000"/>
            <a:ext cx="104885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828801"/>
            <a:ext cx="7127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1" y="3931023"/>
            <a:ext cx="1422400" cy="41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4724400"/>
            <a:ext cx="2032000" cy="57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5600" y="2743200"/>
            <a:ext cx="1463037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65600" y="3733800"/>
            <a:ext cx="1625600" cy="52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65601" y="4800600"/>
            <a:ext cx="1625600" cy="3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67200" y="5562600"/>
            <a:ext cx="1043901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32800" y="1828800"/>
            <a:ext cx="711200" cy="6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9601" y="2843212"/>
            <a:ext cx="166502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28001" y="990600"/>
            <a:ext cx="1744919" cy="4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31201" y="3581400"/>
            <a:ext cx="92014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8001" y="1050005"/>
            <a:ext cx="1219200" cy="6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65601" y="968680"/>
            <a:ext cx="1536700" cy="6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6400" y="5715000"/>
            <a:ext cx="15102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331200" y="5562601"/>
            <a:ext cx="110564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81000" lvl="0" indent="-3810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dirty="0" smtClean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Universities Offering Islamic Banking &amp; Finance Programs Worldwide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3200" y="990600"/>
          <a:ext cx="11684001" cy="5532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94667"/>
                <a:gridCol w="3894667"/>
                <a:gridCol w="3894667"/>
              </a:tblGrid>
              <a:tr h="1143000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London School of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Business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and Finance,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Bangor Business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School at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Bangor University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University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of Reading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21920" marR="121920"/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University Of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Wales 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Malaysia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The University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of East London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University of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/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Aberdeen,</a:t>
                      </a:r>
                    </a:p>
                    <a:p>
                      <a:pPr algn="r"/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UK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Paris-Dauphine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University,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Paris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Al-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Madinah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Int’l University;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Malaysia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University of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Management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and Technology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121920" marR="121920"/>
                </a:tc>
              </a:tr>
              <a:tr h="8991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Institute of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Management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Sciences,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University of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Central Punjab,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Pakistan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International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Islamic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University,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Pakistan</a:t>
                      </a:r>
                    </a:p>
                  </a:txBody>
                  <a:tcPr marL="121920" marR="121920"/>
                </a:tc>
              </a:tr>
              <a:tr h="1278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Ripah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International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University,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Pakistan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Minhaj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University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Pakistan</a:t>
                      </a:r>
                    </a:p>
                  </a:txBody>
                  <a:tcPr marL="152400" marR="15240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COMSAT Institute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of Information Technology,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Pakistan</a:t>
                      </a: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295401"/>
            <a:ext cx="1680117" cy="51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37982"/>
            <a:ext cx="812800" cy="55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95401"/>
            <a:ext cx="1631949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2800" y="12192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1" y="2286001"/>
            <a:ext cx="1859276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000" y="3445424"/>
            <a:ext cx="1784349" cy="5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6581" y="3482748"/>
            <a:ext cx="1506220" cy="40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31200" y="3343276"/>
            <a:ext cx="1016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1" y="4471988"/>
            <a:ext cx="877999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391026"/>
            <a:ext cx="1066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31200" y="4442460"/>
            <a:ext cx="1016000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2373652"/>
            <a:ext cx="1524000" cy="5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9601" y="5495926"/>
            <a:ext cx="72550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28001" y="5425966"/>
            <a:ext cx="914400" cy="67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 descr="C:\Users\Zubair\Desktop\miii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67200" y="5410201"/>
            <a:ext cx="2032000" cy="71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81000" lvl="0" indent="-3810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dirty="0" smtClean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Institutes Providing Training in Islamic Banking &amp; Finance Worldwide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14400"/>
          <a:ext cx="11582400" cy="53987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0800"/>
                <a:gridCol w="3860800"/>
                <a:gridCol w="3860800"/>
              </a:tblGrid>
              <a:tr h="10429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Institute of Islamic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Banking and Finance,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India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                               AlHuda Centre of Islamic Banking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 &amp; Eco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Islamic Banking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And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Finance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Centre UK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01442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Ethica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Institute of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Islamic Finance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UAE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Academy for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International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Modern Studies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(AIMS), UK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Islamic Research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and Training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Institute (IRTI)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Saudi Arabia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0429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Institute of Islamic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Banking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and Insurance,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UK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Australian Centre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for Islamic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Finance,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Australia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National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Institute of Banking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And Finance(NIBAF),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Pakistan </a:t>
                      </a:r>
                    </a:p>
                  </a:txBody>
                  <a:tcPr marT="0" marB="0" anchor="ctr"/>
                </a:tc>
              </a:tr>
              <a:tr h="10429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The Institute of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Banker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s Pakistan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Centre for Islamic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Economics,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Pakistan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International Institute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of Islamic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Finance, INC.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Malaysia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042971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INCEIF, The Global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University of 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Islamic Finance,</a:t>
                      </a:r>
                    </a:p>
                    <a:p>
                      <a:pPr algn="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Malaysia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Guidance </a:t>
                      </a:r>
                    </a:p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Institute 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BIBF,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Kingdom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of Bahrain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17228"/>
            <a:ext cx="812800" cy="63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5410200"/>
            <a:ext cx="1920964" cy="5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1202" y="1143001"/>
            <a:ext cx="1422399" cy="52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Documents and Settings\AMINA SIDDIQI\Desktop\ethica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1" y="2362200"/>
            <a:ext cx="1757799" cy="414338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 r="72743" b="5882"/>
          <a:stretch>
            <a:fillRect/>
          </a:stretch>
        </p:blipFill>
        <p:spPr bwMode="auto">
          <a:xfrm>
            <a:off x="711200" y="3276600"/>
            <a:ext cx="81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68800" y="3505202"/>
            <a:ext cx="1594755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43901" y="3352801"/>
            <a:ext cx="901700" cy="68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 r="77491"/>
          <a:stretch>
            <a:fillRect/>
          </a:stretch>
        </p:blipFill>
        <p:spPr bwMode="auto">
          <a:xfrm>
            <a:off x="812800" y="4419600"/>
            <a:ext cx="711200" cy="6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 l="74472"/>
          <a:stretch>
            <a:fillRect/>
          </a:stretch>
        </p:blipFill>
        <p:spPr bwMode="auto">
          <a:xfrm>
            <a:off x="4470401" y="4419601"/>
            <a:ext cx="772644" cy="68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68800" y="2179320"/>
            <a:ext cx="13208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31200" y="2209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32801" y="4419600"/>
            <a:ext cx="774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29600" y="5486400"/>
            <a:ext cx="1422400" cy="51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730" y="5562600"/>
            <a:ext cx="15102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D:\Muhammad Zubair\Publications\logo and Banners\AlHuda CIBE 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68801" y="914400"/>
            <a:ext cx="1086556" cy="1000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A - Zubair Mughal\Social Media\facebook campaigns\AlHuda CIBE\Map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0"/>
            <a:ext cx="9550400" cy="10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1859352"/>
          <a:ext cx="10606617" cy="397192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296983" name="Rectangle 23"/>
          <p:cNvSpPr>
            <a:spLocks noChangeArrowheads="1"/>
          </p:cNvSpPr>
          <p:nvPr/>
        </p:nvSpPr>
        <p:spPr bwMode="auto">
          <a:xfrm>
            <a:off x="3062083" y="954386"/>
            <a:ext cx="3219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0066"/>
                </a:solidFill>
              </a:rPr>
              <a:t>Islam and </a:t>
            </a:r>
            <a:r>
              <a:rPr lang="en-US" sz="3200" b="1" u="sng" dirty="0" err="1" smtClean="0">
                <a:solidFill>
                  <a:srgbClr val="000066"/>
                </a:solidFill>
              </a:rPr>
              <a:t>Ijarah</a:t>
            </a:r>
            <a:endParaRPr lang="en-GB" sz="3200" b="1" u="sng" dirty="0">
              <a:solidFill>
                <a:srgbClr val="000066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71499" y="3152633"/>
            <a:ext cx="286602" cy="464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54455" y="4219433"/>
            <a:ext cx="286602" cy="464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309816" y="4180765"/>
            <a:ext cx="286602" cy="464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261213" y="4183040"/>
            <a:ext cx="286602" cy="464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330288" y="3245892"/>
            <a:ext cx="286602" cy="464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93893" y="4874526"/>
            <a:ext cx="286602" cy="464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875922" y="0"/>
            <a:ext cx="8416890" cy="3429000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81000" indent="-381000" algn="ctr">
              <a:lnSpc>
                <a:spcPct val="80000"/>
              </a:lnSpc>
            </a:pPr>
            <a:endParaRPr lang="en-US" sz="22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1044507" y="190500"/>
            <a:ext cx="8042102" cy="3048000"/>
          </a:xfrm>
          <a:prstGeom prst="snip2Diag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182090" y="865949"/>
            <a:ext cx="7766936" cy="1646302"/>
          </a:xfrm>
        </p:spPr>
        <p:txBody>
          <a:bodyPr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JazzakAllah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listening with patience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98216" y="3429000"/>
            <a:ext cx="8394596" cy="271780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822700" y="3632201"/>
            <a:ext cx="5263910" cy="23085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Verdana" pitchFamily="34" charset="0"/>
              </a:rPr>
              <a:t>Muhammad </a:t>
            </a:r>
            <a:r>
              <a:rPr lang="en-US" sz="1600" b="1" dirty="0" err="1">
                <a:latin typeface="Verdana" pitchFamily="34" charset="0"/>
              </a:rPr>
              <a:t>Zubair</a:t>
            </a:r>
            <a:r>
              <a:rPr lang="en-US" sz="1600" b="1" dirty="0">
                <a:latin typeface="Verdana" pitchFamily="34" charset="0"/>
              </a:rPr>
              <a:t> Mughal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600" i="1" dirty="0">
                <a:latin typeface="Verdana" pitchFamily="34" charset="0"/>
              </a:rPr>
              <a:t>Chief Executive Officer</a:t>
            </a:r>
          </a:p>
          <a:p>
            <a:pPr algn="ctr" eaLnBrk="0" hangingPunct="0">
              <a:spcBef>
                <a:spcPct val="50000"/>
              </a:spcBef>
            </a:pPr>
            <a:endParaRPr lang="en-US" sz="1600" dirty="0"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600" b="1" u="sng" dirty="0">
                <a:solidFill>
                  <a:srgbClr val="006600"/>
                </a:solidFill>
                <a:latin typeface="Verdana" pitchFamily="34" charset="0"/>
              </a:rPr>
              <a:t>AlHuda Centre of Islamic Banking and Economics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  <a:latin typeface="Verdana" pitchFamily="34" charset="0"/>
                <a:hlinkClick r:id="rId2"/>
              </a:rPr>
              <a:t>Zubair.mughal@alhudacibe.com</a:t>
            </a:r>
            <a:endParaRPr lang="en-US" sz="1600" b="1" dirty="0">
              <a:solidFill>
                <a:srgbClr val="006600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  <a:latin typeface="Verdana" pitchFamily="34" charset="0"/>
                <a:hlinkClick r:id="rId3"/>
              </a:rPr>
              <a:t>www.alhudacibe.com</a:t>
            </a:r>
            <a:r>
              <a:rPr lang="en-US" sz="16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D:\Muhammad Zubair\Publications\logo and Banners\AlHuda logo 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100" y="3746501"/>
            <a:ext cx="1600200" cy="2194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9657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935"/>
    </mc:Choice>
    <mc:Fallback>
      <p:transition spd="slow" advTm="1293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7"/>
          <p:cNvSpPr/>
          <p:nvPr/>
        </p:nvSpPr>
        <p:spPr>
          <a:xfrm>
            <a:off x="520700" y="1968500"/>
            <a:ext cx="2488107" cy="8589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2000" b="1" dirty="0" smtClean="0">
                <a:ea typeface="Arial Unicode MS" pitchFamily="34" charset="-128"/>
                <a:cs typeface="Arial Unicode MS" pitchFamily="34" charset="-128"/>
              </a:rPr>
              <a:t>Sources of Islamic Finance Products</a:t>
            </a:r>
            <a:endParaRPr lang="en-US" sz="2000" kern="1200" dirty="0"/>
          </a:p>
        </p:txBody>
      </p:sp>
      <p:sp>
        <p:nvSpPr>
          <p:cNvPr id="10" name="Rounded Rectangle 7"/>
          <p:cNvSpPr/>
          <p:nvPr/>
        </p:nvSpPr>
        <p:spPr>
          <a:xfrm>
            <a:off x="4410008" y="1968500"/>
            <a:ext cx="4648200" cy="8589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Islamic Finance </a:t>
            </a:r>
            <a:r>
              <a:rPr lang="en-US" sz="2400" dirty="0" smtClean="0"/>
              <a:t>Product Mechanism</a:t>
            </a:r>
            <a:endParaRPr lang="en-US" sz="24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008" y="2827449"/>
            <a:ext cx="464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>
            <a:off x="3119782" y="3398949"/>
            <a:ext cx="1214026" cy="2590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3" name="Rounded Rectangle 4"/>
          <p:cNvSpPr/>
          <p:nvPr/>
        </p:nvSpPr>
        <p:spPr>
          <a:xfrm>
            <a:off x="520700" y="3322749"/>
            <a:ext cx="2400300" cy="266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23825" tIns="123825" rIns="123825" bIns="123825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400" b="1" kern="1200" dirty="0" smtClean="0"/>
              <a:t>Quran</a:t>
            </a:r>
            <a:endParaRPr lang="en-US" sz="24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400" b="1" kern="1200" dirty="0" err="1" smtClean="0"/>
              <a:t>Sunnah</a:t>
            </a:r>
            <a:endParaRPr lang="en-GB" sz="2400" b="1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400" b="1" kern="1200" dirty="0" err="1" smtClean="0"/>
              <a:t>Ijma’a</a:t>
            </a:r>
            <a:r>
              <a:rPr lang="en-GB" sz="2400" b="1" kern="1200" dirty="0" smtClean="0"/>
              <a:t> (jurist consensus)</a:t>
            </a:r>
            <a:endParaRPr lang="en-GB" sz="2400" b="1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400" b="1" kern="1200" dirty="0" err="1" smtClean="0"/>
              <a:t>Ijtihad</a:t>
            </a:r>
            <a:r>
              <a:rPr lang="en-GB" sz="2400" b="1" kern="1200" dirty="0" smtClean="0"/>
              <a:t> &amp; </a:t>
            </a:r>
            <a:r>
              <a:rPr lang="en-GB" sz="2400" b="1" kern="1200" dirty="0" err="1" smtClean="0"/>
              <a:t>Qiyas</a:t>
            </a:r>
            <a:r>
              <a:rPr lang="en-GB" sz="2400" b="1" kern="1200" dirty="0" smtClean="0"/>
              <a:t> (analogy)</a:t>
            </a:r>
            <a:endParaRPr lang="en-GB" sz="2400" b="1" kern="1200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0700" y="0"/>
            <a:ext cx="8623300" cy="10494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  <a:cs typeface="Arial" charset="0"/>
              </a:rPr>
              <a:t>Sources &amp; Utilization </a:t>
            </a:r>
            <a:r>
              <a:rPr lang="en-GB" sz="3200" b="1" dirty="0">
                <a:solidFill>
                  <a:srgbClr val="FFFFFF"/>
                </a:solidFill>
                <a:cs typeface="Arial" charset="0"/>
              </a:rPr>
              <a:t>of </a:t>
            </a:r>
            <a:r>
              <a:rPr lang="en-GB" sz="3200" b="1" dirty="0" smtClean="0">
                <a:solidFill>
                  <a:srgbClr val="FFFFFF"/>
                </a:solidFill>
                <a:cs typeface="Arial" charset="0"/>
              </a:rPr>
              <a:t>Islamic Finance Products</a:t>
            </a:r>
            <a:endParaRPr lang="en-GB" sz="32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129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979"/>
    </mc:Choice>
    <mc:Fallback>
      <p:transition spd="slow" advTm="289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95299" y="0"/>
            <a:ext cx="8758817" cy="1167078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cs typeface="Arial" charset="0"/>
              </a:rPr>
              <a:t>Factors to be considered while doing </a:t>
            </a:r>
            <a:r>
              <a:rPr lang="en-US" b="1" dirty="0" err="1" smtClean="0">
                <a:solidFill>
                  <a:srgbClr val="FFFFFF"/>
                </a:solidFill>
                <a:cs typeface="Arial" charset="0"/>
              </a:rPr>
              <a:t>Ijarah</a:t>
            </a:r>
            <a:endParaRPr lang="en-GB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98500" y="1554151"/>
            <a:ext cx="0" cy="792162"/>
          </a:xfrm>
          <a:prstGeom prst="line">
            <a:avLst/>
          </a:prstGeom>
          <a:noFill/>
          <a:ln w="57150">
            <a:solidFill>
              <a:srgbClr val="F5530B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933" y="1749570"/>
            <a:ext cx="847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rgbClr val="FF6600"/>
                </a:solidFill>
                <a:latin typeface="Book Antiqua" pitchFamily="18" charset="0"/>
                <a:cs typeface="Arial" charset="0"/>
              </a:rPr>
              <a:t>Moral</a:t>
            </a:r>
            <a:endParaRPr lang="en-US" dirty="0">
              <a:solidFill>
                <a:srgbClr val="FF66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1752600" y="1554151"/>
            <a:ext cx="0" cy="79216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3048000" y="1538156"/>
            <a:ext cx="0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4292600" y="1554150"/>
            <a:ext cx="0" cy="7921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832050" y="1741354"/>
            <a:ext cx="15843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  <a:cs typeface="Arial" charset="0"/>
              </a:rPr>
              <a:t>Ethical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190950" y="1738817"/>
            <a:ext cx="15843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Social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437062" y="1554151"/>
            <a:ext cx="28956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/>
                </a:solidFill>
                <a:latin typeface="Book Antiqua" pitchFamily="18" charset="0"/>
                <a:cs typeface="Arial" charset="0"/>
              </a:rPr>
              <a:t>Poverty Alleviation Element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477123" y="1554150"/>
            <a:ext cx="22320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and more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Arial" charset="0"/>
              </a:rPr>
              <a:t>…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11887" y="2102354"/>
            <a:ext cx="2927351" cy="4328669"/>
            <a:chOff x="4096" y="1060"/>
            <a:chExt cx="1844" cy="2911"/>
          </a:xfrm>
        </p:grpSpPr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4096" y="1498"/>
              <a:ext cx="0" cy="222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4219" y="1060"/>
              <a:ext cx="1721" cy="2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000" b="1" u="sng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2000" b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2400" b="1" u="sng" dirty="0" smtClean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 Misconception removed</a:t>
              </a:r>
            </a:p>
            <a:p>
              <a:pPr algn="ctr"/>
              <a:endPara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i="1" dirty="0" err="1" smtClean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Ijarah</a:t>
              </a:r>
              <a:r>
                <a:rPr lang="en-US" sz="2000" b="1" i="1" dirty="0" smtClean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 is </a:t>
              </a:r>
              <a:r>
                <a:rPr lang="en-US" sz="2000" b="1" i="1" dirty="0" smtClean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 system not the Religion, it can be utilized  &amp; operated by both Muslims and </a:t>
              </a:r>
            </a:p>
            <a:p>
              <a:pPr algn="ctr"/>
              <a:r>
                <a:rPr lang="en-US" sz="2000" b="1" i="1" dirty="0" smtClean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Non-Muslim Communities. </a:t>
              </a:r>
            </a:p>
            <a:p>
              <a:endParaRPr lang="en-US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US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US" dirty="0" smtClean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1571780" y="2857513"/>
            <a:ext cx="2673575" cy="3041254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008000"/>
              </a:gs>
              <a:gs pos="100000">
                <a:srgbClr val="F5530B"/>
              </a:gs>
            </a:gsLst>
            <a:lin ang="2700000" scaled="1"/>
          </a:gra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FFFF"/>
                </a:solidFill>
                <a:cs typeface="Arial" charset="0"/>
              </a:rPr>
              <a:t>IJARAH</a:t>
            </a:r>
            <a:endParaRPr lang="en-GB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9450" y="4282810"/>
            <a:ext cx="1752600" cy="442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Ensure </a:t>
            </a:r>
            <a:r>
              <a:rPr lang="en-GB" sz="1600" i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Shariah</a:t>
            </a:r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Compliance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042128" y="6062606"/>
            <a:ext cx="1476414" cy="442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/>
            <a:r>
              <a:rPr lang="en-GB" sz="1600" i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Shariah</a:t>
            </a:r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  <a:r>
              <a:rPr lang="en-GB" sz="1600" i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Compliants</a:t>
            </a:r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Investments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915647" y="5359284"/>
            <a:ext cx="1822038" cy="69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320040" indent="-320040">
              <a:lnSpc>
                <a:spcPct val="80000"/>
              </a:lnSpc>
              <a:buClr>
                <a:schemeClr val="accent2"/>
              </a:buClr>
              <a:buSzPct val="60000"/>
              <a:defRPr/>
            </a:pPr>
            <a:r>
              <a:rPr lang="en-GB" sz="1600" i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Shariah</a:t>
            </a:r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Vetted Products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335657" y="4067580"/>
            <a:ext cx="1760677" cy="442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r>
              <a:rPr lang="en-GB" sz="1600" i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Shariah</a:t>
            </a:r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  <a:r>
              <a:rPr lang="en-GB" sz="1600" i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Compliants</a:t>
            </a:r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Funds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029376" y="2834895"/>
            <a:ext cx="1476414" cy="442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Free from </a:t>
            </a:r>
            <a:r>
              <a:rPr lang="en-GB" sz="1600" i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Gharar</a:t>
            </a:r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939961" y="2437679"/>
            <a:ext cx="1476414" cy="442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/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Takaful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48474" y="3017588"/>
            <a:ext cx="1476414" cy="5266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r"/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Free from Interest</a:t>
            </a:r>
          </a:p>
          <a:p>
            <a:pPr algn="r"/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Financing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23151" y="5445196"/>
            <a:ext cx="1334367" cy="526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r"/>
            <a:r>
              <a:rPr lang="en-GB" sz="1600" i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Trainings &amp; Quality HR</a:t>
            </a:r>
          </a:p>
        </p:txBody>
      </p:sp>
    </p:spTree>
    <p:extLst>
      <p:ext uri="{BB962C8B-B14F-4D97-AF65-F5344CB8AC3E}">
        <p14:creationId xmlns:p14="http://schemas.microsoft.com/office/powerpoint/2010/main" xmlns="" val="297305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974"/>
    </mc:Choice>
    <mc:Fallback>
      <p:transition spd="slow" advTm="6497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49262" y="0"/>
            <a:ext cx="8596139" cy="966788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81000" indent="-381000"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3200" b="1" dirty="0" smtClean="0">
                <a:solidFill>
                  <a:srgbClr val="FFFFFF"/>
                </a:solidFill>
                <a:cs typeface="Arial" charset="0"/>
              </a:rPr>
              <a:t>Challenges faced by </a:t>
            </a:r>
            <a:r>
              <a:rPr lang="en-GB" sz="3200" b="1" dirty="0" err="1" smtClean="0">
                <a:solidFill>
                  <a:srgbClr val="FFFFFF"/>
                </a:solidFill>
                <a:cs typeface="Arial" charset="0"/>
              </a:rPr>
              <a:t>Ijarah</a:t>
            </a:r>
            <a:r>
              <a:rPr lang="en-GB" sz="3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200" b="1" dirty="0" smtClean="0">
                <a:solidFill>
                  <a:srgbClr val="FFFFFF"/>
                </a:solidFill>
                <a:cs typeface="Arial" charset="0"/>
              </a:rPr>
              <a:t>Industry </a:t>
            </a:r>
            <a:endParaRPr lang="en-GB" sz="3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49263" y="966788"/>
            <a:ext cx="9084036" cy="46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Misconception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Non – Availability of Shariah Compliant Sources of Funds and Shariah Compliant Structure. </a:t>
            </a:r>
            <a:endParaRPr lang="en-GB" sz="2800" dirty="0" smtClean="0">
              <a:solidFill>
                <a:schemeClr val="bg1"/>
              </a:solidFill>
              <a:latin typeface="Tw Cen MT" pitchFamily="34" charset="0"/>
            </a:endParaRP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Need to develop a uniform regulatory and legal framework.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Accounting &amp; I.T systems., Rating Agencies. 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Lack of Quality HR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Standardization of the Products.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Reluctance in Research &amp; Implementation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Development of </a:t>
            </a:r>
            <a:r>
              <a:rPr lang="en-GB" sz="2800" dirty="0" err="1" smtClean="0">
                <a:solidFill>
                  <a:schemeClr val="bg1"/>
                </a:solidFill>
                <a:latin typeface="Tw Cen MT" pitchFamily="34" charset="0"/>
              </a:rPr>
              <a:t>Shairah</a:t>
            </a: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 Expertise.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Overall Economy </a:t>
            </a: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Situation</a:t>
            </a: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of Different Countries </a:t>
            </a:r>
            <a:endParaRPr lang="en-GB" sz="2800" dirty="0" smtClean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6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996"/>
    </mc:Choice>
    <mc:Fallback>
      <p:transition spd="slow" advTm="189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23334" y="0"/>
            <a:ext cx="8596668" cy="952500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81000" indent="-381000"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3200" b="1" dirty="0" smtClean="0">
                <a:solidFill>
                  <a:srgbClr val="FFFFFF"/>
                </a:solidFill>
                <a:cs typeface="Arial" charset="0"/>
              </a:rPr>
              <a:t>Opportunities for </a:t>
            </a:r>
            <a:r>
              <a:rPr lang="en-GB" sz="3200" b="1" dirty="0" err="1" smtClean="0">
                <a:solidFill>
                  <a:srgbClr val="FFFFFF"/>
                </a:solidFill>
                <a:cs typeface="Arial" charset="0"/>
              </a:rPr>
              <a:t>Ijarah</a:t>
            </a:r>
            <a:endParaRPr lang="en-GB" sz="3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23863" y="1092200"/>
            <a:ext cx="8596312" cy="650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Easy to Operate in any Jurisdiction compare than other Islamic Banking Products</a:t>
            </a: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. </a:t>
            </a:r>
            <a:endParaRPr lang="en-GB" sz="2800" dirty="0" smtClean="0">
              <a:solidFill>
                <a:schemeClr val="bg1"/>
              </a:solidFill>
              <a:latin typeface="Tw Cen MT" pitchFamily="34" charset="0"/>
            </a:endParaRP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Emerging Trends/Awareness 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Central Asia is Emerging Market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Expansion of Market where the Conventional </a:t>
            </a: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Leasing </a:t>
            </a:r>
            <a:r>
              <a:rPr lang="en-GB" sz="2800" dirty="0" smtClean="0">
                <a:solidFill>
                  <a:schemeClr val="bg1"/>
                </a:solidFill>
                <a:latin typeface="Tw Cen MT" pitchFamily="34" charset="0"/>
              </a:rPr>
              <a:t>limitations especially in Muslim Majority Countries 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Social Welfare and Financial Inclusion. </a:t>
            </a:r>
            <a:endParaRPr lang="en-US" sz="2800" dirty="0" smtClean="0">
              <a:solidFill>
                <a:schemeClr val="bg1"/>
              </a:solidFill>
              <a:latin typeface="Tw Cen MT" pitchFamily="34" charset="0"/>
            </a:endParaRP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Certain Tax Advantages compare than other financial Products 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Solution for All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International Bodies Support – ICD, </a:t>
            </a:r>
            <a:r>
              <a:rPr lang="en-US" sz="2800" dirty="0" err="1" smtClean="0">
                <a:solidFill>
                  <a:schemeClr val="bg1"/>
                </a:solidFill>
                <a:latin typeface="Tw Cen MT" pitchFamily="34" charset="0"/>
              </a:rPr>
              <a:t>IsDB</a:t>
            </a: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, AAOIFI, IFSB etc</a:t>
            </a:r>
            <a:endParaRPr lang="en-US" sz="2800" dirty="0" smtClean="0">
              <a:solidFill>
                <a:schemeClr val="bg1"/>
              </a:solidFill>
              <a:latin typeface="Tw Cen MT" pitchFamily="34" charset="0"/>
            </a:endParaRP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Islamic </a:t>
            </a: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Banking and Finance is emerging in South Asia, Central Asia &amp; MENA region which will strengthened the </a:t>
            </a:r>
            <a:r>
              <a:rPr lang="en-US" sz="2800" dirty="0" err="1" smtClean="0">
                <a:solidFill>
                  <a:schemeClr val="bg1"/>
                </a:solidFill>
                <a:latin typeface="Tw Cen MT" pitchFamily="34" charset="0"/>
              </a:rPr>
              <a:t>Ijarah</a:t>
            </a: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 markets </a:t>
            </a:r>
            <a:r>
              <a:rPr lang="en-US" sz="2800" dirty="0" smtClean="0">
                <a:solidFill>
                  <a:schemeClr val="bg1"/>
                </a:solidFill>
                <a:latin typeface="Tw Cen MT" pitchFamily="34" charset="0"/>
              </a:rPr>
              <a:t>effectively. </a:t>
            </a: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2800" dirty="0" smtClean="0">
              <a:solidFill>
                <a:schemeClr val="bg1"/>
              </a:solidFill>
              <a:latin typeface="Tw Cen MT" pitchFamily="34" charset="0"/>
            </a:endParaRPr>
          </a:p>
          <a:p>
            <a:pPr marL="320040" indent="-320040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n-GB" sz="2800" dirty="0" smtClean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70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919"/>
    </mc:Choice>
    <mc:Fallback>
      <p:transition spd="slow" advTm="249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Zubair\AppData\Local\Microsoft\Windows\INetCache\Content.Outlook\I192NJ4K\Ijar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67" y="247630"/>
            <a:ext cx="8890502" cy="6610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305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974"/>
    </mc:Choice>
    <mc:Fallback>
      <p:transition spd="slow" advTm="649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98352" y="995881"/>
            <a:ext cx="9949759" cy="569463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 3" pitchFamily="18" charset="2"/>
              <a:buNone/>
            </a:pPr>
            <a:r>
              <a:rPr lang="en-GB" sz="2000" b="1" dirty="0" err="1" smtClean="0">
                <a:cs typeface="Times New Roman" pitchFamily="18" charset="0"/>
              </a:rPr>
              <a:t>orldwide</a:t>
            </a:r>
            <a:r>
              <a:rPr lang="en-GB" sz="2000" b="1" dirty="0" smtClean="0">
                <a:cs typeface="Times New Roman" pitchFamily="18" charset="0"/>
              </a:rPr>
              <a:t> is now estimated at: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Total Islamic Finance Industry Size: USD </a:t>
            </a:r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2.7+ </a:t>
            </a:r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Trillion</a:t>
            </a:r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2500 + Islamic Financial Institutions in 102 Countries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600 + Islamic Banking and Finance Education and Training Institutions. </a:t>
            </a: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By the end of 2020, the total volume of Islamic Finance Industry is expected to be USD 2.8 trillion.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5367" y="0"/>
            <a:ext cx="8393778" cy="927100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320040" marR="0" lvl="0" indent="-320040" algn="ctr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Global Size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of Islamic Finance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pic>
        <p:nvPicPr>
          <p:cNvPr id="4098" name="Picture 2" descr="http://alhudacibe.com/img01/pressrelease/pressrelease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661" y="2091350"/>
            <a:ext cx="6283105" cy="2969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77333" y="1077362"/>
            <a:ext cx="9435388" cy="5780637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Share of Islamic Banking in Islamic Finance: 80%</a:t>
            </a:r>
          </a:p>
          <a:p>
            <a:pPr algn="just"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 Total Size USD 1.85 Trillion 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In 100+ Countries.</a:t>
            </a: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Major Markets: 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Malaysia, KSA, UAE, Qatar, Pakistan, Iran, Indonesia etc. </a:t>
            </a:r>
          </a:p>
          <a:p>
            <a:pPr algn="just">
              <a:buNone/>
            </a:pPr>
            <a:endParaRPr lang="en-GB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n-GB" sz="2800" b="1" dirty="0" smtClean="0">
                <a:solidFill>
                  <a:schemeClr val="bg1"/>
                </a:solidFill>
                <a:cs typeface="Times New Roman" pitchFamily="18" charset="0"/>
              </a:rPr>
              <a:t>Future Markets</a:t>
            </a:r>
            <a:r>
              <a:rPr lang="en-GB" sz="2800" dirty="0" smtClean="0">
                <a:solidFill>
                  <a:schemeClr val="bg1"/>
                </a:solidFill>
                <a:cs typeface="Times New Roman" pitchFamily="18" charset="0"/>
              </a:rPr>
              <a:t>: Central Asia, East &amp; West Africa, Eastern Europe, India, Russia etc</a:t>
            </a:r>
          </a:p>
          <a:p>
            <a:pPr algn="just"/>
            <a:endParaRPr lang="en-GB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buNone/>
            </a:pPr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GB" sz="2400" b="1" dirty="0" smtClean="0">
              <a:cs typeface="Times New Roman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5367" y="0"/>
            <a:ext cx="8181802" cy="927100"/>
          </a:xfrm>
          <a:prstGeom prst="rect">
            <a:avLst/>
          </a:prstGeom>
          <a:solidFill>
            <a:srgbClr val="35742A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320040" marR="0" lvl="0" indent="-320040" algn="ctr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Islamic Banking Industry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2507</TotalTime>
  <Words>1251</Words>
  <Application>Microsoft Office PowerPoint</Application>
  <PresentationFormat>Custom</PresentationFormat>
  <Paragraphs>382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Facet</vt:lpstr>
      <vt:lpstr>Photo Editor Photo</vt:lpstr>
      <vt:lpstr>Clip</vt:lpstr>
      <vt:lpstr>Slide 1</vt:lpstr>
      <vt:lpstr>Slide 2</vt:lpstr>
      <vt:lpstr>Slide 3</vt:lpstr>
      <vt:lpstr>Slide 4</vt:lpstr>
      <vt:lpstr>Challenges faced by Ijarah Industry </vt:lpstr>
      <vt:lpstr>Opportunities for Ijarah</vt:lpstr>
      <vt:lpstr>Slide 7</vt:lpstr>
      <vt:lpstr>Slide 8</vt:lpstr>
      <vt:lpstr>Slide 9</vt:lpstr>
      <vt:lpstr>Slide 10</vt:lpstr>
      <vt:lpstr>Slide 11</vt:lpstr>
      <vt:lpstr>Slide 12</vt:lpstr>
      <vt:lpstr>Slide 13</vt:lpstr>
      <vt:lpstr>Islamic Microfinance Institution Worldwide</vt:lpstr>
      <vt:lpstr>Slide 15</vt:lpstr>
      <vt:lpstr>Slide 16</vt:lpstr>
      <vt:lpstr>Slide 17</vt:lpstr>
      <vt:lpstr>Slide 18</vt:lpstr>
      <vt:lpstr>Slide 19</vt:lpstr>
      <vt:lpstr>JazzakAllah Thank you for listening with patience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</dc:creator>
  <cp:lastModifiedBy>Zubair</cp:lastModifiedBy>
  <cp:revision>238</cp:revision>
  <dcterms:created xsi:type="dcterms:W3CDTF">2013-06-24T10:47:45Z</dcterms:created>
  <dcterms:modified xsi:type="dcterms:W3CDTF">2019-10-14T12:32:41Z</dcterms:modified>
</cp:coreProperties>
</file>