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22"/>
  </p:notesMasterIdLst>
  <p:sldIdLst>
    <p:sldId id="256" r:id="rId2"/>
    <p:sldId id="281" r:id="rId3"/>
    <p:sldId id="279" r:id="rId4"/>
    <p:sldId id="278"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80" r:id="rId20"/>
    <p:sldId id="275"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inimized" horzBarState="maximized">
    <p:restoredLeft sz="15620" autoAdjust="0"/>
    <p:restoredTop sz="94660" autoAdjust="0"/>
  </p:normalViewPr>
  <p:slideViewPr>
    <p:cSldViewPr>
      <p:cViewPr varScale="1">
        <p:scale>
          <a:sx n="79" d="100"/>
          <a:sy n="79" d="100"/>
        </p:scale>
        <p:origin x="-135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A6B47F8-00F6-4B56-A84D-4ACE315B500A}" type="datetimeFigureOut">
              <a:rPr lang="en-US" smtClean="0"/>
              <a:pPr/>
              <a:t>11/2/2009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B77AE0-88C2-460E-9F9D-8B03206AE0C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7B77AE0-88C2-460E-9F9D-8B03206AE0C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105E9C77-3D0E-48F6-998C-8B3E4DF85B66}" type="datetimeFigureOut">
              <a:rPr lang="en-US" smtClean="0"/>
              <a:pPr>
                <a:defRPr/>
              </a:pPr>
              <a:t>11/2/2009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8BB6E31-E9D5-4C2B-A091-D0199C56D3F5}" type="slidenum">
              <a:rPr lang="en-US" smtClean="0"/>
              <a:pPr>
                <a:defRPr/>
              </a:pPr>
              <a:t>‹#›</a:t>
            </a:fld>
            <a:endParaRPr lang="en-US"/>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F9B29A1E-E76C-4CE2-87AB-5595922731F5}" type="datetimeFigureOut">
              <a:rPr lang="en-US" smtClean="0"/>
              <a:pPr>
                <a:defRPr/>
              </a:pPr>
              <a:t>11/2/2009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2BE786C-C6B8-465B-BE72-594479C70E11}" type="slidenum">
              <a:rPr lang="en-US" smtClean="0"/>
              <a:pPr>
                <a:defRPr/>
              </a:pPr>
              <a:t>‹#›</a:t>
            </a:fld>
            <a:endParaRPr lang="en-US"/>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87218034-40E8-4EAE-845F-2246270DBA39}" type="datetimeFigureOut">
              <a:rPr lang="en-US" smtClean="0"/>
              <a:pPr>
                <a:defRPr/>
              </a:pPr>
              <a:t>11/2/2009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45B0461-1C22-4A5C-B820-884D929133AE}" type="slidenum">
              <a:rPr lang="en-US" smtClean="0"/>
              <a:pPr>
                <a:defRPr/>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2C1176ED-070B-4A3A-9553-520240DF9C4A}" type="datetimeFigureOut">
              <a:rPr lang="en-US" smtClean="0"/>
              <a:pPr>
                <a:defRPr/>
              </a:pPr>
              <a:t>11/2/2009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5659A6DC-A71B-4DD9-A319-C646298B95E4}" type="slidenum">
              <a:rPr lang="en-US" smtClean="0"/>
              <a:pPr>
                <a:defRPr/>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4344BB5B-D2CC-4F66-9900-5F417D937A09}" type="datetimeFigureOut">
              <a:rPr lang="en-US" smtClean="0"/>
              <a:pPr>
                <a:defRPr/>
              </a:pPr>
              <a:t>11/2/2009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1854016-86CB-464F-80F4-249964ABE363}" type="slidenum">
              <a:rPr lang="en-US" smtClean="0"/>
              <a:pPr>
                <a:defRPr/>
              </a:pPr>
              <a:t>‹#›</a:t>
            </a:fld>
            <a:endParaRPr lang="en-US"/>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470086D6-7954-46AC-9C5C-6E58AC012A98}" type="datetimeFigureOut">
              <a:rPr lang="en-US" smtClean="0"/>
              <a:pPr>
                <a:defRPr/>
              </a:pPr>
              <a:t>11/2/2009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5E403367-5060-4E97-9F54-94BD5E4FC2E4}" type="slidenum">
              <a:rPr lang="en-US" smtClean="0"/>
              <a:pPr>
                <a:defRPr/>
              </a:pPr>
              <a:t>‹#›</a:t>
            </a:fld>
            <a:endParaRPr lang="en-US"/>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21FBD70C-918F-4376-88C3-B32835E20606}" type="datetimeFigureOut">
              <a:rPr lang="en-US" smtClean="0"/>
              <a:pPr>
                <a:defRPr/>
              </a:pPr>
              <a:t>11/2/2009</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DF132A5-D983-469A-9923-FCE8A0D634C9}" type="slidenum">
              <a:rPr lang="en-US" smtClean="0"/>
              <a:pPr>
                <a:defRPr/>
              </a:pPr>
              <a:t>‹#›</a:t>
            </a:fld>
            <a:endParaRPr lang="en-US"/>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17AB0B08-450F-49D7-85AF-E9999DC5744F}" type="datetimeFigureOut">
              <a:rPr lang="en-US" smtClean="0"/>
              <a:pPr>
                <a:defRPr/>
              </a:pPr>
              <a:t>11/2/2009</a:t>
            </a:fld>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97ACFA34-F7D6-402E-8500-2B13FF5B3918}" type="slidenum">
              <a:rPr lang="en-US" smtClean="0"/>
              <a:pPr>
                <a:defRPr/>
              </a:pPr>
              <a:t>‹#›</a:t>
            </a:fld>
            <a:endParaRPr lang="en-US"/>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C2AC6C6B-C13A-431C-95F9-09AB9E2D975D}" type="datetimeFigureOut">
              <a:rPr lang="en-US" smtClean="0"/>
              <a:pPr>
                <a:defRPr/>
              </a:pPr>
              <a:t>11/2/2009</a:t>
            </a:fld>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C5054AC9-1D97-4435-89C5-4126EE428780}" type="slidenum">
              <a:rPr lang="en-US" smtClean="0"/>
              <a:pPr>
                <a:defRPr/>
              </a:pPr>
              <a:t>‹#›</a:t>
            </a:fld>
            <a:endParaRPr lang="en-US"/>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67CC9C31-EBBA-49A6-80B9-274182663D66}" type="datetimeFigureOut">
              <a:rPr lang="en-US" smtClean="0"/>
              <a:pPr>
                <a:defRPr/>
              </a:pPr>
              <a:t>11/2/2009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10240F0-F391-48D4-91AD-ED0AECA8D6E6}" type="slidenum">
              <a:rPr lang="en-US" smtClean="0"/>
              <a:pPr>
                <a:defRPr/>
              </a:pPr>
              <a:t>‹#›</a:t>
            </a:fld>
            <a:endParaRPr lang="en-US"/>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D90D06C2-CFF7-4054-94D8-AC5F52733E38}" type="datetimeFigureOut">
              <a:rPr lang="en-US" smtClean="0"/>
              <a:pPr>
                <a:defRPr/>
              </a:pPr>
              <a:t>11/2/2009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72300F0B-065D-42E7-8554-D5279F6D2E0C}" type="slidenum">
              <a:rPr lang="en-US" smtClean="0"/>
              <a:pPr>
                <a:defRPr/>
              </a:pPr>
              <a:t>‹#›</a:t>
            </a:fld>
            <a:endParaRPr lang="en-US"/>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3267FD5E-DE1D-4AC9-A09C-578007658B2D}" type="datetimeFigureOut">
              <a:rPr lang="en-US" smtClean="0"/>
              <a:pPr>
                <a:defRPr/>
              </a:pPr>
              <a:t>11/2/2009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4B34E66-928B-4245-B102-0F95550825DD}"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ransition>
    <p:fade thruBlk="1"/>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685800" y="1295400"/>
            <a:ext cx="7772400" cy="2305050"/>
          </a:xfrm>
        </p:spPr>
        <p:txBody>
          <a:bodyPr>
            <a:normAutofit/>
          </a:bodyPr>
          <a:lstStyle/>
          <a:p>
            <a:r>
              <a:rPr lang="en-US" sz="4800" dirty="0" smtClean="0">
                <a:cs typeface="Arial" pitchFamily="34" charset="0"/>
              </a:rPr>
              <a:t>Leveraging BancaTakaful</a:t>
            </a:r>
            <a:br>
              <a:rPr lang="en-US" sz="4800" dirty="0" smtClean="0">
                <a:cs typeface="Arial" pitchFamily="34" charset="0"/>
              </a:rPr>
            </a:br>
            <a:r>
              <a:rPr lang="en-US" sz="4800" dirty="0" smtClean="0">
                <a:cs typeface="Arial" pitchFamily="34" charset="0"/>
              </a:rPr>
              <a:t> as a </a:t>
            </a:r>
            <a:br>
              <a:rPr lang="en-US" sz="4800" dirty="0" smtClean="0">
                <a:cs typeface="Arial" pitchFamily="34" charset="0"/>
              </a:rPr>
            </a:br>
            <a:r>
              <a:rPr lang="en-US" sz="4800" dirty="0" smtClean="0">
                <a:cs typeface="Arial" pitchFamily="34" charset="0"/>
              </a:rPr>
              <a:t>Key Growth Channel</a:t>
            </a:r>
          </a:p>
        </p:txBody>
      </p:sp>
      <p:sp>
        <p:nvSpPr>
          <p:cNvPr id="2051" name="Subtitle 2"/>
          <p:cNvSpPr>
            <a:spLocks noGrp="1"/>
          </p:cNvSpPr>
          <p:nvPr>
            <p:ph type="subTitle" idx="1"/>
          </p:nvPr>
        </p:nvSpPr>
        <p:spPr/>
        <p:txBody>
          <a:bodyPr>
            <a:normAutofit fontScale="70000" lnSpcReduction="20000"/>
          </a:bodyPr>
          <a:lstStyle/>
          <a:p>
            <a:r>
              <a:rPr lang="en-US" sz="5100" dirty="0" smtClean="0">
                <a:solidFill>
                  <a:schemeClr val="tx1"/>
                </a:solidFill>
                <a:latin typeface="+mj-lt"/>
                <a:cs typeface="Arial" pitchFamily="34" charset="0"/>
              </a:rPr>
              <a:t>Challenges and Opportunities</a:t>
            </a:r>
          </a:p>
          <a:p>
            <a:endParaRPr lang="en-US" sz="4000" dirty="0" smtClean="0">
              <a:solidFill>
                <a:schemeClr val="tx1"/>
              </a:solidFill>
              <a:latin typeface="+mj-lt"/>
              <a:cs typeface="Arial" pitchFamily="34" charset="0"/>
            </a:endParaRPr>
          </a:p>
          <a:p>
            <a:r>
              <a:rPr lang="en-US" sz="3400" dirty="0" smtClean="0">
                <a:solidFill>
                  <a:schemeClr val="tx1"/>
                </a:solidFill>
                <a:latin typeface="+mj-lt"/>
                <a:cs typeface="Arial" pitchFamily="34" charset="0"/>
              </a:rPr>
              <a:t>Rohail Alikhan, DCEO</a:t>
            </a:r>
          </a:p>
          <a:p>
            <a:r>
              <a:rPr lang="en-US" sz="3400" dirty="0" smtClean="0">
                <a:solidFill>
                  <a:schemeClr val="tx1"/>
                </a:solidFill>
                <a:latin typeface="+mj-lt"/>
                <a:cs typeface="Arial" pitchFamily="34" charset="0"/>
              </a:rPr>
              <a:t>Pak-Qatar General Takaful</a:t>
            </a:r>
          </a:p>
          <a:p>
            <a:endParaRPr lang="en-US" sz="4000" dirty="0" smtClean="0">
              <a:solidFill>
                <a:schemeClr val="tx1"/>
              </a:solidFill>
              <a:latin typeface="+mj-lt"/>
              <a:cs typeface="Arial" pitchFamily="34" charset="0"/>
            </a:endParaRPr>
          </a:p>
          <a:p>
            <a:endParaRPr lang="en-US" sz="4000" dirty="0" smtClean="0">
              <a:solidFill>
                <a:schemeClr val="tx1"/>
              </a:solidFill>
              <a:latin typeface="+mj-lt"/>
              <a:cs typeface="Arial" pitchFamily="34" charset="0"/>
            </a:endParaRPr>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PQGTCL Proposition</a:t>
            </a:r>
            <a:endParaRPr lang="en-US" dirty="0"/>
          </a:p>
        </p:txBody>
      </p:sp>
      <p:sp>
        <p:nvSpPr>
          <p:cNvPr id="3" name="Content Placeholder 2"/>
          <p:cNvSpPr>
            <a:spLocks noGrp="1"/>
          </p:cNvSpPr>
          <p:nvPr>
            <p:ph idx="1"/>
          </p:nvPr>
        </p:nvSpPr>
        <p:spPr>
          <a:xfrm>
            <a:off x="457200" y="1600200"/>
            <a:ext cx="8229600" cy="4800600"/>
          </a:xfrm>
        </p:spPr>
        <p:txBody>
          <a:bodyPr>
            <a:normAutofit/>
          </a:bodyPr>
          <a:lstStyle/>
          <a:p>
            <a:r>
              <a:rPr lang="en-US" sz="2800" dirty="0" smtClean="0"/>
              <a:t>We facilitate our Islamic Banking partners to provide seamless banking and Takaful services to their clients through our complete range of products. </a:t>
            </a:r>
          </a:p>
          <a:p>
            <a:endParaRPr lang="en-US" sz="2800" dirty="0" smtClean="0"/>
          </a:p>
          <a:p>
            <a:r>
              <a:rPr lang="en-US" sz="2800" dirty="0" smtClean="0"/>
              <a:t>We offer specialized discounted rates for our customized BancaTakaful products</a:t>
            </a:r>
          </a:p>
          <a:p>
            <a:pPr>
              <a:buNone/>
            </a:pPr>
            <a:endParaRPr lang="en-US" sz="2800" dirty="0" smtClean="0"/>
          </a:p>
          <a:p>
            <a:r>
              <a:rPr lang="en-US" sz="2800" dirty="0" smtClean="0"/>
              <a:t>Depending on the particular model we are following, we offer attractive commission rates for Takaful products cross-sold through the banks.</a:t>
            </a:r>
            <a:endParaRPr lang="en-US" sz="2800" dirty="0"/>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Direct BancaTakaful Model</a:t>
            </a:r>
            <a:endParaRPr lang="en-US" dirty="0"/>
          </a:p>
        </p:txBody>
      </p:sp>
      <p:sp>
        <p:nvSpPr>
          <p:cNvPr id="3" name="Content Placeholder 2"/>
          <p:cNvSpPr>
            <a:spLocks noGrp="1"/>
          </p:cNvSpPr>
          <p:nvPr>
            <p:ph idx="1"/>
          </p:nvPr>
        </p:nvSpPr>
        <p:spPr/>
        <p:txBody>
          <a:bodyPr>
            <a:normAutofit fontScale="92500" lnSpcReduction="10000"/>
          </a:bodyPr>
          <a:lstStyle/>
          <a:p>
            <a:r>
              <a:rPr lang="en-US" sz="2800" dirty="0" smtClean="0"/>
              <a:t>We offer Takaful support to Islamic banks at discounted rates.</a:t>
            </a:r>
          </a:p>
          <a:p>
            <a:r>
              <a:rPr lang="en-US" sz="2800" dirty="0" smtClean="0"/>
              <a:t>The banks pay the contributions directly to us.</a:t>
            </a:r>
          </a:p>
          <a:p>
            <a:r>
              <a:rPr lang="en-US" sz="2800" dirty="0" smtClean="0"/>
              <a:t>The rates offered to the banks under this model will be net of commission.</a:t>
            </a:r>
          </a:p>
          <a:p>
            <a:r>
              <a:rPr lang="en-US" sz="2800" dirty="0" smtClean="0"/>
              <a:t>The banks merge our specific Takaful product into their own product to produce a BancaTakaful product.</a:t>
            </a:r>
          </a:p>
          <a:p>
            <a:r>
              <a:rPr lang="en-US" sz="2800" dirty="0" smtClean="0"/>
              <a:t>The banks offer BancaTakaful products to their customers apparently “free of cost”.</a:t>
            </a:r>
          </a:p>
          <a:p>
            <a:r>
              <a:rPr lang="en-US" sz="2800" dirty="0" smtClean="0"/>
              <a:t>Simplified products such as Personal Accident, Home Shelter Takaful, etc may be included under this model.</a:t>
            </a:r>
          </a:p>
          <a:p>
            <a:pPr>
              <a:buNone/>
            </a:pPr>
            <a:endParaRPr lang="en-US" dirty="0" smtClean="0"/>
          </a:p>
          <a:p>
            <a:endParaRPr lang="en-US" dirty="0"/>
          </a:p>
        </p:txBody>
      </p:sp>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Indirect BancaTakaful Model</a:t>
            </a:r>
            <a:endParaRPr lang="en-US" dirty="0"/>
          </a:p>
        </p:txBody>
      </p:sp>
      <p:sp>
        <p:nvSpPr>
          <p:cNvPr id="3" name="Content Placeholder 2"/>
          <p:cNvSpPr>
            <a:spLocks noGrp="1"/>
          </p:cNvSpPr>
          <p:nvPr>
            <p:ph idx="1"/>
          </p:nvPr>
        </p:nvSpPr>
        <p:spPr/>
        <p:txBody>
          <a:bodyPr>
            <a:normAutofit fontScale="85000" lnSpcReduction="20000"/>
          </a:bodyPr>
          <a:lstStyle/>
          <a:p>
            <a:r>
              <a:rPr lang="en-US" sz="2800" dirty="0" smtClean="0"/>
              <a:t>We enter into a cooperation agreement with our Islamic Banking partners</a:t>
            </a:r>
          </a:p>
          <a:p>
            <a:r>
              <a:rPr lang="en-US" sz="2800" dirty="0" smtClean="0"/>
              <a:t>While selling their banking products, the bank offers to arrange Takaful coverage to their customers from us.</a:t>
            </a:r>
          </a:p>
          <a:p>
            <a:r>
              <a:rPr lang="en-US" sz="2800" dirty="0" smtClean="0"/>
              <a:t>The bank then refers the client to us or obtains and forwards their details to us.</a:t>
            </a:r>
          </a:p>
          <a:p>
            <a:r>
              <a:rPr lang="en-US" sz="2800" dirty="0" smtClean="0"/>
              <a:t>We offer our products to the Bank’s clients on specially reduced rates.</a:t>
            </a:r>
          </a:p>
          <a:p>
            <a:r>
              <a:rPr lang="en-US" sz="2800" dirty="0" smtClean="0"/>
              <a:t>Contribution is either paid directly to us or through our partner bank.</a:t>
            </a:r>
          </a:p>
          <a:p>
            <a:r>
              <a:rPr lang="en-US" sz="2800" dirty="0" smtClean="0"/>
              <a:t>We pay the bank a commission at a pre- agreed rate.</a:t>
            </a:r>
          </a:p>
          <a:p>
            <a:r>
              <a:rPr lang="en-US" sz="2800" dirty="0" smtClean="0"/>
              <a:t>This mechanism works well for complex Takaful products such as EAR, CAR, Machinery Breakdown, etc</a:t>
            </a:r>
          </a:p>
          <a:p>
            <a:endParaRPr lang="en-US" sz="2400" dirty="0"/>
          </a:p>
        </p:txBody>
      </p:sp>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Products Ideal for </a:t>
            </a:r>
            <a:br>
              <a:rPr lang="en-US" dirty="0" smtClean="0"/>
            </a:br>
            <a:r>
              <a:rPr lang="en-US" dirty="0" smtClean="0"/>
              <a:t>Personal Financing </a:t>
            </a:r>
            <a:endParaRPr lang="en-US"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eriod"/>
            </a:pPr>
            <a:r>
              <a:rPr lang="en-US" sz="3800" b="1" dirty="0" smtClean="0"/>
              <a:t>Home Musharakah:</a:t>
            </a:r>
          </a:p>
          <a:p>
            <a:pPr marL="514350" indent="-514350"/>
            <a:r>
              <a:rPr lang="en-US" sz="2800" dirty="0" smtClean="0"/>
              <a:t>Fire &amp; Allied Perils Takaful</a:t>
            </a:r>
            <a:r>
              <a:rPr lang="en-US" dirty="0" smtClean="0"/>
              <a:t>: </a:t>
            </a:r>
            <a:r>
              <a:rPr lang="en-US" sz="2100" i="1" dirty="0" smtClean="0"/>
              <a:t>covers property against the risk of fire and other perils such as lightning, explosion, riot &amp; strike, earthquake, atmospheric disturbances, burglary, etc.</a:t>
            </a:r>
            <a:endParaRPr lang="en-US" sz="2100" dirty="0" smtClean="0"/>
          </a:p>
          <a:p>
            <a:pPr marL="514350" indent="-514350"/>
            <a:r>
              <a:rPr lang="en-US" sz="2800" dirty="0" smtClean="0"/>
              <a:t>Personal Accident Takaful</a:t>
            </a:r>
            <a:r>
              <a:rPr lang="en-US" dirty="0" smtClean="0"/>
              <a:t>: </a:t>
            </a:r>
            <a:r>
              <a:rPr lang="en-US" sz="2100" i="1" dirty="0" smtClean="0"/>
              <a:t>covers risks of accidental death, total disablement, temporary total and temporary partial disablement; 24hrs, worldwide cover.</a:t>
            </a:r>
            <a:endParaRPr lang="en-US" sz="2100" dirty="0" smtClean="0"/>
          </a:p>
          <a:p>
            <a:pPr marL="514350" indent="-514350">
              <a:buAutoNum type="arabicPeriod" startAt="2"/>
            </a:pPr>
            <a:r>
              <a:rPr lang="en-US" sz="3800" b="1" dirty="0" smtClean="0"/>
              <a:t>Car Ijarah:</a:t>
            </a:r>
          </a:p>
          <a:p>
            <a:pPr marL="514350" indent="-514350"/>
            <a:r>
              <a:rPr lang="en-US" sz="2800" dirty="0" smtClean="0"/>
              <a:t>Private Car/Commercial Comprehensive Takaful</a:t>
            </a:r>
            <a:r>
              <a:rPr lang="en-US" dirty="0" smtClean="0"/>
              <a:t>: </a:t>
            </a:r>
            <a:r>
              <a:rPr lang="en-US" sz="2100" i="1" dirty="0" smtClean="0"/>
              <a:t>provides comprehensive coverage to the vehicle against risk such as fire, hail, theft, snatching, whilst in transit, 3</a:t>
            </a:r>
            <a:r>
              <a:rPr lang="en-US" sz="2100" i="1" baseline="30000" dirty="0" smtClean="0"/>
              <a:t>rd</a:t>
            </a:r>
            <a:r>
              <a:rPr lang="en-US" sz="2100" i="1" dirty="0" smtClean="0"/>
              <a:t> party death or bodily injury, 3</a:t>
            </a:r>
            <a:r>
              <a:rPr lang="en-US" sz="2100" i="1" baseline="30000" dirty="0" smtClean="0"/>
              <a:t>rd</a:t>
            </a:r>
            <a:r>
              <a:rPr lang="en-US" sz="2100" i="1" dirty="0" smtClean="0"/>
              <a:t> party property damage, emergency medical expenses and any accidental damage to the vehicle.</a:t>
            </a:r>
            <a:endParaRPr lang="en-US" sz="2100" dirty="0" smtClean="0"/>
          </a:p>
          <a:p>
            <a:pPr marL="514350" indent="-514350"/>
            <a:r>
              <a:rPr lang="en-US" sz="2800" dirty="0" smtClean="0"/>
              <a:t>Personal Accident Takaful</a:t>
            </a:r>
          </a:p>
          <a:p>
            <a:endParaRPr lang="en-US" dirty="0"/>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t>
            </a:r>
            <a:r>
              <a:rPr lang="en-US" sz="4900" dirty="0" smtClean="0"/>
              <a:t>Personal</a:t>
            </a:r>
            <a:r>
              <a:rPr lang="en-US" dirty="0" smtClean="0"/>
              <a:t> Financing Takaful Products (Cont’d)</a:t>
            </a:r>
            <a:endParaRPr lang="en-US" dirty="0"/>
          </a:p>
        </p:txBody>
      </p:sp>
      <p:sp>
        <p:nvSpPr>
          <p:cNvPr id="3" name="Content Placeholder 2"/>
          <p:cNvSpPr>
            <a:spLocks noGrp="1"/>
          </p:cNvSpPr>
          <p:nvPr>
            <p:ph idx="1"/>
          </p:nvPr>
        </p:nvSpPr>
        <p:spPr>
          <a:xfrm>
            <a:off x="457200" y="2057400"/>
            <a:ext cx="8229600" cy="4068763"/>
          </a:xfrm>
        </p:spPr>
        <p:txBody>
          <a:bodyPr/>
          <a:lstStyle/>
          <a:p>
            <a:pPr marL="514350" indent="-514350">
              <a:buAutoNum type="arabicPeriod" startAt="3"/>
            </a:pPr>
            <a:r>
              <a:rPr lang="en-US" sz="3600" b="1" dirty="0" smtClean="0"/>
              <a:t>Hajj &amp; Umrah Financing Scheme</a:t>
            </a:r>
          </a:p>
          <a:p>
            <a:pPr marL="514350" indent="-514350"/>
            <a:endParaRPr lang="en-US" sz="2800" dirty="0" smtClean="0"/>
          </a:p>
          <a:p>
            <a:pPr marL="514350" indent="-514350"/>
            <a:r>
              <a:rPr lang="en-US" dirty="0" smtClean="0"/>
              <a:t>Hajj &amp; Umrah Travel Takaful: </a:t>
            </a:r>
            <a:r>
              <a:rPr lang="en-US" sz="2400" i="1" dirty="0" smtClean="0"/>
              <a:t>covers risks of accidental death, total disablement, temporary and total partial disablement, hospitalization expenses due to accident or illness, emergency medical evacuation expenses, expenses for repatriation of mortal remains, loss of baggage and loss of passport while travelling for the purpose of performing Hajj and Umrah.</a:t>
            </a:r>
            <a:endParaRPr lang="en-US" sz="2400" dirty="0" smtClean="0"/>
          </a:p>
          <a:p>
            <a:pPr marL="514350" indent="-514350"/>
            <a:endParaRPr lang="en-US" dirty="0" smtClean="0"/>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Products Ideal for Deposit Accounts</a:t>
            </a:r>
            <a:endParaRPr lang="en-US" dirty="0"/>
          </a:p>
        </p:txBody>
      </p:sp>
      <p:sp>
        <p:nvSpPr>
          <p:cNvPr id="3" name="Content Placeholder 2"/>
          <p:cNvSpPr>
            <a:spLocks noGrp="1"/>
          </p:cNvSpPr>
          <p:nvPr>
            <p:ph idx="1"/>
          </p:nvPr>
        </p:nvSpPr>
        <p:spPr/>
        <p:txBody>
          <a:bodyPr>
            <a:normAutofit fontScale="92500"/>
          </a:bodyPr>
          <a:lstStyle/>
          <a:p>
            <a:pPr marL="514350" indent="-514350">
              <a:buNone/>
            </a:pPr>
            <a:endParaRPr lang="en-US" b="1" dirty="0" smtClean="0"/>
          </a:p>
          <a:p>
            <a:pPr marL="514350" indent="-514350">
              <a:buFont typeface="+mj-lt"/>
              <a:buAutoNum type="arabicPeriod"/>
            </a:pPr>
            <a:r>
              <a:rPr lang="en-US" sz="3600" b="1" dirty="0" smtClean="0"/>
              <a:t>Shop Owners Takaful:</a:t>
            </a:r>
            <a:r>
              <a:rPr lang="en-US" b="1" dirty="0" smtClean="0"/>
              <a:t> </a:t>
            </a:r>
            <a:r>
              <a:rPr lang="en-US" sz="2400" i="1" dirty="0" smtClean="0"/>
              <a:t>covers building, contents, stock and cash against the risks of fire, explosion, riot and strike, earthquake, rain water damage, flooding, vehicle impact damage, loss of rent, burglary and armed hold up, etc</a:t>
            </a:r>
          </a:p>
          <a:p>
            <a:pPr marL="514350" indent="-514350">
              <a:buFont typeface="+mj-lt"/>
              <a:buAutoNum type="arabicPeriod"/>
            </a:pPr>
            <a:endParaRPr lang="en-US" sz="2800" i="1" dirty="0" smtClean="0"/>
          </a:p>
          <a:p>
            <a:pPr marL="514350" indent="-514350">
              <a:buFont typeface="+mj-lt"/>
              <a:buAutoNum type="arabicPeriod"/>
            </a:pPr>
            <a:r>
              <a:rPr lang="en-US" sz="3900" b="1" dirty="0" smtClean="0"/>
              <a:t>Personal Accident Takaful</a:t>
            </a:r>
          </a:p>
          <a:p>
            <a:pPr marL="514350" indent="-514350">
              <a:buFont typeface="+mj-lt"/>
              <a:buAutoNum type="arabicPeriod"/>
            </a:pPr>
            <a:endParaRPr lang="en-US" b="1" dirty="0" smtClean="0"/>
          </a:p>
          <a:p>
            <a:pPr marL="514350" indent="-514350">
              <a:buFont typeface="+mj-lt"/>
              <a:buAutoNum type="arabicPeriod"/>
            </a:pPr>
            <a:r>
              <a:rPr lang="en-US" sz="3900" b="1" dirty="0" smtClean="0"/>
              <a:t>Home Shelter Takaful</a:t>
            </a:r>
          </a:p>
          <a:p>
            <a:pPr>
              <a:buNone/>
            </a:pPr>
            <a:endParaRPr lang="en-US" dirty="0"/>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Products Ideal for Project Financing</a:t>
            </a:r>
            <a:endParaRPr lang="en-US" dirty="0"/>
          </a:p>
        </p:txBody>
      </p:sp>
      <p:sp>
        <p:nvSpPr>
          <p:cNvPr id="3" name="Content Placeholder 2"/>
          <p:cNvSpPr>
            <a:spLocks noGrp="1"/>
          </p:cNvSpPr>
          <p:nvPr>
            <p:ph idx="1"/>
          </p:nvPr>
        </p:nvSpPr>
        <p:spPr>
          <a:xfrm>
            <a:off x="457200" y="1371600"/>
            <a:ext cx="8229600" cy="4754563"/>
          </a:xfrm>
        </p:spPr>
        <p:txBody>
          <a:bodyPr>
            <a:normAutofit fontScale="55000" lnSpcReduction="20000"/>
          </a:bodyPr>
          <a:lstStyle/>
          <a:p>
            <a:pPr>
              <a:buNone/>
            </a:pPr>
            <a:endParaRPr lang="en-US" b="1" dirty="0" smtClean="0"/>
          </a:p>
          <a:p>
            <a:pPr marL="514350" indent="-514350">
              <a:buFont typeface="+mj-lt"/>
              <a:buAutoNum type="arabicPeriod"/>
            </a:pPr>
            <a:r>
              <a:rPr lang="en-US" sz="4100" b="1" dirty="0" smtClean="0"/>
              <a:t>Marine Cargo Takaful: </a:t>
            </a:r>
            <a:r>
              <a:rPr lang="en-US" sz="3300" i="1" dirty="0" smtClean="0"/>
              <a:t>covers machinery, equipment or material against the risks during transit either at sea, in air or land</a:t>
            </a:r>
            <a:r>
              <a:rPr lang="en-US" sz="2000" i="1" dirty="0" smtClean="0"/>
              <a:t>.</a:t>
            </a:r>
          </a:p>
          <a:p>
            <a:pPr marL="514350" indent="-514350">
              <a:buFont typeface="+mj-lt"/>
              <a:buAutoNum type="arabicPeriod"/>
            </a:pPr>
            <a:endParaRPr lang="en-US" sz="2000" i="1" dirty="0" smtClean="0"/>
          </a:p>
          <a:p>
            <a:pPr marL="514350" indent="-514350">
              <a:buFont typeface="+mj-lt"/>
              <a:buAutoNum type="arabicPeriod"/>
            </a:pPr>
            <a:r>
              <a:rPr lang="en-US" sz="4100" b="1" dirty="0" smtClean="0"/>
              <a:t>Marine Advance Consequential Loss Takaful: </a:t>
            </a:r>
            <a:r>
              <a:rPr lang="en-US" sz="3300" i="1" dirty="0" smtClean="0"/>
              <a:t>covers the consequential loss resulting from loss or damage to the machinery, equipment or material during transit</a:t>
            </a:r>
            <a:r>
              <a:rPr lang="en-US" sz="2900" i="1" dirty="0" smtClean="0"/>
              <a:t>.</a:t>
            </a:r>
          </a:p>
          <a:p>
            <a:pPr marL="514350" indent="-514350">
              <a:buFont typeface="+mj-lt"/>
              <a:buAutoNum type="arabicPeriod"/>
            </a:pPr>
            <a:endParaRPr lang="en-US" sz="2000" i="1" dirty="0" smtClean="0"/>
          </a:p>
          <a:p>
            <a:pPr marL="514350" indent="-514350">
              <a:buFont typeface="+mj-lt"/>
              <a:buAutoNum type="arabicPeriod"/>
            </a:pPr>
            <a:r>
              <a:rPr lang="en-US" sz="4000" b="1" dirty="0" smtClean="0"/>
              <a:t>Contractor’s All Risk Takaful: </a:t>
            </a:r>
            <a:r>
              <a:rPr lang="en-US" sz="3300" i="1" dirty="0" smtClean="0"/>
              <a:t>covers contract works against risks such as fire, earthquake, malicious damage, storm, flooding, lack of skill, 3</a:t>
            </a:r>
            <a:r>
              <a:rPr lang="en-US" sz="3300" i="1" baseline="30000" dirty="0" smtClean="0"/>
              <a:t>rd</a:t>
            </a:r>
            <a:r>
              <a:rPr lang="en-US" sz="3300" i="1" dirty="0" smtClean="0"/>
              <a:t> party liability, etc.</a:t>
            </a:r>
          </a:p>
          <a:p>
            <a:pPr marL="514350" indent="-514350">
              <a:buFont typeface="+mj-lt"/>
              <a:buAutoNum type="arabicPeriod"/>
            </a:pPr>
            <a:endParaRPr lang="en-US" sz="2900" i="1" dirty="0" smtClean="0"/>
          </a:p>
          <a:p>
            <a:pPr marL="514350" indent="-514350">
              <a:buFont typeface="+mj-lt"/>
              <a:buAutoNum type="arabicPeriod"/>
            </a:pPr>
            <a:r>
              <a:rPr lang="en-US" sz="3800" b="1" dirty="0" smtClean="0"/>
              <a:t>Erection All Risks Takaful</a:t>
            </a:r>
            <a:r>
              <a:rPr lang="en-US" sz="2900" b="1" dirty="0" smtClean="0"/>
              <a:t>:</a:t>
            </a:r>
            <a:r>
              <a:rPr lang="en-US" sz="2900" dirty="0" smtClean="0"/>
              <a:t> </a:t>
            </a:r>
            <a:r>
              <a:rPr lang="en-US" sz="3300" i="1" dirty="0" smtClean="0"/>
              <a:t>covers erection works against risks such as fire, earthquake, malicious damage, storm, flooding, lack of skill, 3</a:t>
            </a:r>
            <a:r>
              <a:rPr lang="en-US" sz="3300" i="1" baseline="30000" dirty="0" smtClean="0"/>
              <a:t>rd</a:t>
            </a:r>
            <a:r>
              <a:rPr lang="en-US" sz="3300" i="1" dirty="0" smtClean="0"/>
              <a:t> party liability.</a:t>
            </a:r>
          </a:p>
          <a:p>
            <a:pPr marL="514350" indent="-514350">
              <a:buFont typeface="+mj-lt"/>
              <a:buAutoNum type="arabicPeriod"/>
            </a:pPr>
            <a:endParaRPr lang="en-US" sz="1400" i="1" dirty="0" smtClean="0"/>
          </a:p>
          <a:p>
            <a:pPr marL="514350" indent="-514350">
              <a:buFont typeface="+mj-lt"/>
              <a:buAutoNum type="arabicPeriod"/>
            </a:pPr>
            <a:r>
              <a:rPr lang="en-US" sz="3800" b="1" dirty="0" smtClean="0"/>
              <a:t>Principal’s Advance Consequential Loss Takaful: </a:t>
            </a:r>
            <a:r>
              <a:rPr lang="en-US" sz="3300" i="1" dirty="0" smtClean="0"/>
              <a:t>covers consequential loss resulting from losses covered under CAR and EAR policies.</a:t>
            </a:r>
            <a:endParaRPr lang="en-US" sz="3300" dirty="0" smtClean="0"/>
          </a:p>
          <a:p>
            <a:pPr>
              <a:buNone/>
            </a:pPr>
            <a:endParaRPr lang="en-US" b="1" dirty="0"/>
          </a:p>
        </p:txBody>
      </p:sp>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Products Ideal For Fixed Assets Financing</a:t>
            </a: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pPr marL="514350" indent="-514350">
              <a:buFont typeface="+mj-lt"/>
              <a:buAutoNum type="arabicPeriod"/>
            </a:pPr>
            <a:endParaRPr lang="en-US" dirty="0" smtClean="0"/>
          </a:p>
          <a:p>
            <a:pPr marL="514350" indent="-514350">
              <a:buFont typeface="+mj-lt"/>
              <a:buAutoNum type="arabicPeriod"/>
            </a:pPr>
            <a:r>
              <a:rPr lang="en-US" b="1" dirty="0" smtClean="0"/>
              <a:t>Marine Cargo Takaful</a:t>
            </a:r>
          </a:p>
          <a:p>
            <a:pPr marL="514350" indent="-514350">
              <a:buFont typeface="+mj-lt"/>
              <a:buAutoNum type="arabicPeriod"/>
            </a:pPr>
            <a:endParaRPr lang="en-US" b="1" dirty="0" smtClean="0"/>
          </a:p>
          <a:p>
            <a:pPr marL="514350" indent="-514350">
              <a:buFont typeface="+mj-lt"/>
              <a:buAutoNum type="arabicPeriod"/>
            </a:pPr>
            <a:r>
              <a:rPr lang="en-US" b="1" dirty="0" smtClean="0"/>
              <a:t>EAR</a:t>
            </a:r>
          </a:p>
          <a:p>
            <a:pPr marL="514350" indent="-514350">
              <a:buFont typeface="+mj-lt"/>
              <a:buAutoNum type="arabicPeriod"/>
            </a:pPr>
            <a:endParaRPr lang="en-US" b="1" dirty="0" smtClean="0"/>
          </a:p>
          <a:p>
            <a:pPr marL="514350" indent="-514350">
              <a:buFont typeface="+mj-lt"/>
              <a:buAutoNum type="arabicPeriod"/>
            </a:pPr>
            <a:r>
              <a:rPr lang="en-US" b="1" dirty="0" smtClean="0"/>
              <a:t>Fire &amp; Allied Perils Takaful</a:t>
            </a:r>
          </a:p>
          <a:p>
            <a:pPr marL="514350" indent="-514350">
              <a:buFont typeface="+mj-lt"/>
              <a:buAutoNum type="arabicPeriod"/>
            </a:pPr>
            <a:endParaRPr lang="en-US" b="1" dirty="0" smtClean="0"/>
          </a:p>
          <a:p>
            <a:pPr marL="514350" indent="-514350">
              <a:buFont typeface="+mj-lt"/>
              <a:buAutoNum type="arabicPeriod"/>
            </a:pPr>
            <a:r>
              <a:rPr lang="en-US" b="1" dirty="0" smtClean="0"/>
              <a:t>Machinery Breakdown Takaful:</a:t>
            </a:r>
            <a:r>
              <a:rPr lang="en-US" dirty="0" smtClean="0"/>
              <a:t> </a:t>
            </a:r>
            <a:r>
              <a:rPr lang="en-US" sz="2600" i="1" dirty="0" smtClean="0"/>
              <a:t>covers machinery against  the losses resulting from risks such as defects in casting and material, faulty design, short circuit, lack of skill, etc.</a:t>
            </a:r>
          </a:p>
          <a:p>
            <a:pPr marL="514350" indent="-514350">
              <a:buNone/>
            </a:pPr>
            <a:endParaRPr lang="en-US" sz="2800" dirty="0"/>
          </a:p>
        </p:txBody>
      </p:sp>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Products Ideal for Corporate Financing</a:t>
            </a:r>
            <a:endParaRPr lang="en-US" dirty="0"/>
          </a:p>
        </p:txBody>
      </p:sp>
      <p:sp>
        <p:nvSpPr>
          <p:cNvPr id="3" name="Content Placeholder 2"/>
          <p:cNvSpPr>
            <a:spLocks noGrp="1"/>
          </p:cNvSpPr>
          <p:nvPr>
            <p:ph idx="1"/>
          </p:nvPr>
        </p:nvSpPr>
        <p:spPr/>
        <p:txBody>
          <a:bodyPr/>
          <a:lstStyle/>
          <a:p>
            <a:pPr>
              <a:buNone/>
            </a:pPr>
            <a:endParaRPr lang="en-US" dirty="0" smtClean="0"/>
          </a:p>
          <a:p>
            <a:r>
              <a:rPr lang="en-US" sz="3600" b="1" dirty="0" smtClean="0"/>
              <a:t>Our Complete Product Range Can Be Offered!</a:t>
            </a:r>
            <a:endParaRPr lang="en-US" sz="3600" b="1" dirty="0"/>
          </a:p>
        </p:txBody>
      </p:sp>
    </p:spTree>
  </p:cSld>
  <p:clrMapOvr>
    <a:masterClrMapping/>
  </p:clrMapOvr>
  <p:transition>
    <p:fade thruBlk="1"/>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6771084"/>
          </a:xfrm>
          <a:prstGeom prst="rect">
            <a:avLst/>
          </a:prstGeom>
        </p:spPr>
        <p:txBody>
          <a:bodyPr wrap="square">
            <a:spAutoFit/>
          </a:bodyPr>
          <a:lstStyle/>
          <a:p>
            <a:r>
              <a:rPr lang="en-US" sz="4400" dirty="0" smtClean="0">
                <a:latin typeface="+mj-lt"/>
              </a:rPr>
              <a:t>The Way Forward</a:t>
            </a:r>
            <a:r>
              <a:rPr lang="en-US" dirty="0" smtClean="0"/>
              <a:t/>
            </a:r>
            <a:br>
              <a:rPr lang="en-US" dirty="0" smtClean="0"/>
            </a:br>
            <a:r>
              <a:rPr lang="en-US" dirty="0" smtClean="0"/>
              <a:t/>
            </a:r>
            <a:br>
              <a:rPr lang="en-US" dirty="0" smtClean="0"/>
            </a:br>
            <a:r>
              <a:rPr lang="en-US" dirty="0" smtClean="0"/>
              <a:t/>
            </a:r>
            <a:br>
              <a:rPr lang="en-US" dirty="0" smtClean="0"/>
            </a:br>
            <a:r>
              <a:rPr lang="en-US" sz="2400" dirty="0" smtClean="0">
                <a:latin typeface="+mn-lt"/>
              </a:rPr>
              <a:t>To move beyond product-oriented cross-selling to customer-focused cross-buying requires a holistic approach to BancaTakaful. </a:t>
            </a:r>
            <a:br>
              <a:rPr lang="en-US" sz="2400" dirty="0" smtClean="0">
                <a:latin typeface="+mn-lt"/>
              </a:rPr>
            </a:br>
            <a:r>
              <a:rPr lang="en-US" sz="2400" dirty="0" smtClean="0">
                <a:latin typeface="+mn-lt"/>
              </a:rPr>
              <a:t/>
            </a:r>
            <a:br>
              <a:rPr lang="en-US" sz="2400" dirty="0" smtClean="0">
                <a:latin typeface="+mn-lt"/>
              </a:rPr>
            </a:br>
            <a:r>
              <a:rPr lang="en-US" sz="2400" dirty="0" smtClean="0">
                <a:latin typeface="+mn-lt"/>
              </a:rPr>
              <a:t>The right customers (as identified by customer segmentation) need to be provided with products which are attractive (to both the customer and the BancaTakaful provider) through convenient distribution channels. </a:t>
            </a:r>
            <a:br>
              <a:rPr lang="en-US" sz="2400" dirty="0" smtClean="0">
                <a:latin typeface="+mn-lt"/>
              </a:rPr>
            </a:br>
            <a:r>
              <a:rPr lang="en-US" sz="2400" dirty="0" smtClean="0">
                <a:latin typeface="+mn-lt"/>
              </a:rPr>
              <a:t/>
            </a:r>
            <a:br>
              <a:rPr lang="en-US" sz="2400" dirty="0" smtClean="0">
                <a:latin typeface="+mn-lt"/>
              </a:rPr>
            </a:br>
            <a:r>
              <a:rPr lang="en-US" sz="2400" dirty="0" smtClean="0">
                <a:latin typeface="+mn-lt"/>
              </a:rPr>
              <a:t>Reinforced by accurate and usable data, the organization will use its processes and rewards, to create a culture and behavior which result in a customer-focused and profitable institution. </a:t>
            </a:r>
            <a:br>
              <a:rPr lang="en-US" sz="2400" dirty="0" smtClean="0">
                <a:latin typeface="+mn-lt"/>
              </a:rPr>
            </a:br>
            <a:r>
              <a:rPr lang="en-US" sz="2400" dirty="0" smtClean="0">
                <a:latin typeface="+mn-lt"/>
              </a:rPr>
              <a:t/>
            </a:r>
            <a:br>
              <a:rPr lang="en-US" sz="2400" dirty="0" smtClean="0">
                <a:latin typeface="+mn-lt"/>
              </a:rPr>
            </a:br>
            <a:r>
              <a:rPr lang="en-US" sz="2400" dirty="0" smtClean="0">
                <a:latin typeface="+mn-lt"/>
              </a:rPr>
              <a:t>These components of a comprehensive BancaTakaful program really do add up to many times the sum of its parts.</a:t>
            </a:r>
            <a:r>
              <a:rPr lang="en-US" dirty="0" smtClean="0"/>
              <a:t/>
            </a:r>
            <a:br>
              <a:rPr lang="en-US" dirty="0" smtClean="0"/>
            </a:br>
            <a:endParaRPr lang="en-US" dirty="0"/>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Pak-Qatar General Takaful</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Part of PQT Group  offering both Life &amp; General Takaful Cover</a:t>
            </a:r>
          </a:p>
          <a:p>
            <a:r>
              <a:rPr lang="en-US" dirty="0" smtClean="0"/>
              <a:t>Combined paid up capital of Rs. 840 million</a:t>
            </a:r>
          </a:p>
          <a:p>
            <a:r>
              <a:rPr lang="en-US" dirty="0" smtClean="0"/>
              <a:t>Sponsors are Qatari Islamic Banks, Islamic Insurance Companies, &amp; Investment Mgmt Firms</a:t>
            </a:r>
          </a:p>
          <a:p>
            <a:r>
              <a:rPr lang="en-US" dirty="0" smtClean="0"/>
              <a:t>Just our top three sponsor banks alone have a combined shareholder equity of over QR 14 billion (USD 3.8 billion) and total assets under management of over QR 95 billion (USD 26.12 billion), making us the strongest General insurance company in Pakistan</a:t>
            </a:r>
          </a:p>
          <a:p>
            <a:r>
              <a:rPr lang="en-US" dirty="0" smtClean="0"/>
              <a:t>A-Rated Shariah-compliant reinsurance companies</a:t>
            </a:r>
          </a:p>
          <a:p>
            <a:r>
              <a:rPr lang="en-US" dirty="0" smtClean="0"/>
              <a:t>Registered and supervised by the Securities &amp; Exchange Commission of Pakistan (SECP) </a:t>
            </a:r>
          </a:p>
          <a:p>
            <a:r>
              <a:rPr lang="en-US" dirty="0" smtClean="0"/>
              <a:t>An independent Shariah Supervisory Board, chaired by Mufti Muhammad Taqi Usmani, certifies all Takaful products and business operations for Shari’ah compliance</a:t>
            </a:r>
          </a:p>
          <a:p>
            <a:r>
              <a:rPr lang="en-US" dirty="0" smtClean="0"/>
              <a:t>State-of-the-art business technology from Malaysia and in SAP ERP solutions complemented by specialized human resources</a:t>
            </a:r>
          </a:p>
          <a:p>
            <a:endParaRPr lang="en-US" dirty="0"/>
          </a:p>
        </p:txBody>
      </p:sp>
    </p:spTree>
  </p:cSld>
  <p:clrMapOvr>
    <a:masterClrMapping/>
  </p:clrMapOvr>
  <p:transition>
    <p:fade thruBlk="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ctr">
              <a:buNone/>
            </a:pPr>
            <a:r>
              <a:rPr lang="en-US" sz="4400" dirty="0" smtClean="0"/>
              <a:t>Jazaak Allaaho Khayran</a:t>
            </a:r>
          </a:p>
          <a:p>
            <a:pPr algn="ctr">
              <a:buNone/>
            </a:pPr>
            <a:endParaRPr lang="en-US" sz="4400" dirty="0"/>
          </a:p>
          <a:p>
            <a:pPr algn="ctr">
              <a:buNone/>
            </a:pPr>
            <a:r>
              <a:rPr lang="en-US" sz="4400" dirty="0" smtClean="0"/>
              <a:t>(May Allaah Reward You)</a:t>
            </a:r>
            <a:endParaRPr lang="en-US" sz="4400" dirty="0"/>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Takaful is a Growing Opportunity</a:t>
            </a:r>
            <a:endParaRPr lang="en-US" dirty="0"/>
          </a:p>
        </p:txBody>
      </p:sp>
      <p:sp>
        <p:nvSpPr>
          <p:cNvPr id="3" name="Content Placeholder 2"/>
          <p:cNvSpPr>
            <a:spLocks noGrp="1"/>
          </p:cNvSpPr>
          <p:nvPr>
            <p:ph idx="1"/>
          </p:nvPr>
        </p:nvSpPr>
        <p:spPr/>
        <p:txBody>
          <a:bodyPr>
            <a:normAutofit fontScale="77500" lnSpcReduction="20000"/>
          </a:bodyPr>
          <a:lstStyle/>
          <a:p>
            <a:pPr>
              <a:lnSpc>
                <a:spcPct val="90000"/>
              </a:lnSpc>
            </a:pPr>
            <a:r>
              <a:rPr lang="en-US" sz="2800" dirty="0" smtClean="0"/>
              <a:t>Muslim countries represent 23% of emerging market GDP</a:t>
            </a:r>
          </a:p>
          <a:p>
            <a:pPr lvl="1">
              <a:lnSpc>
                <a:spcPct val="90000"/>
              </a:lnSpc>
            </a:pPr>
            <a:r>
              <a:rPr lang="en-US" dirty="0" smtClean="0"/>
              <a:t>11% of Insurance premiums (USD45bn) written in these countries</a:t>
            </a:r>
          </a:p>
          <a:p>
            <a:pPr lvl="1">
              <a:lnSpc>
                <a:spcPct val="90000"/>
              </a:lnSpc>
            </a:pPr>
            <a:endParaRPr lang="en-US" dirty="0" smtClean="0"/>
          </a:p>
          <a:p>
            <a:pPr>
              <a:lnSpc>
                <a:spcPct val="90000"/>
              </a:lnSpc>
            </a:pPr>
            <a:r>
              <a:rPr lang="en-US" sz="2800" dirty="0" smtClean="0"/>
              <a:t>2004-2007 </a:t>
            </a:r>
            <a:r>
              <a:rPr lang="en-US" sz="2800" dirty="0" smtClean="0"/>
              <a:t>Takaful growth 25</a:t>
            </a:r>
            <a:r>
              <a:rPr lang="en-US" sz="2800" dirty="0" smtClean="0"/>
              <a:t>%-30% </a:t>
            </a:r>
            <a:r>
              <a:rPr lang="en-US" sz="2800" dirty="0" smtClean="0"/>
              <a:t>p.a. vs. 10% for </a:t>
            </a:r>
            <a:r>
              <a:rPr lang="en-US" sz="2800" dirty="0" smtClean="0"/>
              <a:t>Conventional</a:t>
            </a:r>
          </a:p>
          <a:p>
            <a:pPr marL="514350" indent="-514350">
              <a:lnSpc>
                <a:spcPct val="90000"/>
              </a:lnSpc>
              <a:buFont typeface="Wingdings" pitchFamily="2" charset="2"/>
              <a:buChar char="Ø"/>
            </a:pPr>
            <a:r>
              <a:rPr lang="en-US" sz="2800" dirty="0" smtClean="0"/>
              <a:t>Contributions have increased from USD 1.7B in 2004 to USD 3.4B in 2007</a:t>
            </a:r>
          </a:p>
          <a:p>
            <a:pPr marL="514350" indent="-514350">
              <a:lnSpc>
                <a:spcPct val="90000"/>
              </a:lnSpc>
              <a:buFont typeface="Wingdings" pitchFamily="2" charset="2"/>
              <a:buChar char="Ø"/>
            </a:pPr>
            <a:r>
              <a:rPr lang="en-US" sz="2800" dirty="0" smtClean="0"/>
              <a:t>Largest Global markets are Saudi Arabia and Malaysia</a:t>
            </a:r>
          </a:p>
          <a:p>
            <a:pPr marL="514350" indent="-514350">
              <a:lnSpc>
                <a:spcPct val="90000"/>
              </a:lnSpc>
              <a:buNone/>
            </a:pPr>
            <a:endParaRPr lang="en-US" sz="2800" dirty="0" smtClean="0"/>
          </a:p>
          <a:p>
            <a:pPr>
              <a:lnSpc>
                <a:spcPct val="90000"/>
              </a:lnSpc>
            </a:pPr>
            <a:r>
              <a:rPr lang="en-US" sz="2800" dirty="0" smtClean="0"/>
              <a:t>Insurance </a:t>
            </a:r>
            <a:r>
              <a:rPr lang="en-US" sz="2800" dirty="0" smtClean="0"/>
              <a:t>penetration in Muslim countries is 1.3% vs. 2.8% in emerging markets.</a:t>
            </a:r>
          </a:p>
          <a:p>
            <a:pPr>
              <a:lnSpc>
                <a:spcPct val="90000"/>
              </a:lnSpc>
            </a:pPr>
            <a:endParaRPr lang="en-US" sz="2800" dirty="0" smtClean="0"/>
          </a:p>
          <a:p>
            <a:pPr>
              <a:lnSpc>
                <a:spcPct val="90000"/>
              </a:lnSpc>
            </a:pPr>
            <a:r>
              <a:rPr lang="en-US" sz="2800" dirty="0" smtClean="0"/>
              <a:t>In 2007, potential market for Takaful was estimated at </a:t>
            </a:r>
            <a:r>
              <a:rPr lang="en-US" sz="2800" dirty="0" smtClean="0"/>
              <a:t>USD35-45bn  </a:t>
            </a:r>
            <a:endParaRPr lang="en-US" sz="2800" dirty="0" smtClean="0"/>
          </a:p>
          <a:p>
            <a:endParaRPr lang="en-US" dirty="0"/>
          </a:p>
        </p:txBody>
      </p:sp>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Financial Crisis is an Opportunity to Establish BancaTakaful as a Force</a:t>
            </a:r>
            <a:endParaRPr lang="en-US" dirty="0"/>
          </a:p>
        </p:txBody>
      </p:sp>
      <p:sp>
        <p:nvSpPr>
          <p:cNvPr id="3" name="Content Placeholder 2"/>
          <p:cNvSpPr>
            <a:spLocks noGrp="1"/>
          </p:cNvSpPr>
          <p:nvPr>
            <p:ph idx="1"/>
          </p:nvPr>
        </p:nvSpPr>
        <p:spPr/>
        <p:txBody>
          <a:bodyPr>
            <a:normAutofit fontScale="77500" lnSpcReduction="20000"/>
          </a:bodyPr>
          <a:lstStyle/>
          <a:p>
            <a:endParaRPr lang="en-US" sz="2400" dirty="0" smtClean="0">
              <a:cs typeface="Arial" pitchFamily="34" charset="0"/>
            </a:endParaRPr>
          </a:p>
          <a:p>
            <a:r>
              <a:rPr lang="en-US" dirty="0" smtClean="0">
                <a:cs typeface="Arial" pitchFamily="34" charset="0"/>
              </a:rPr>
              <a:t>The financial crisis has severely impacted financial institutions and the ensuing recession has severely affected growth forecasts in all sectors and regions</a:t>
            </a:r>
          </a:p>
          <a:p>
            <a:endParaRPr lang="en-US" dirty="0" smtClean="0">
              <a:cs typeface="Arial" pitchFamily="34" charset="0"/>
            </a:endParaRPr>
          </a:p>
          <a:p>
            <a:r>
              <a:rPr lang="en-US" dirty="0" smtClean="0">
                <a:cs typeface="Arial" pitchFamily="34" charset="0"/>
              </a:rPr>
              <a:t>Takaful operators that successfully manage their business risks and think “out of the box” will be well-placed to take advantage of emerging opportunities</a:t>
            </a:r>
          </a:p>
          <a:p>
            <a:endParaRPr lang="en-US" dirty="0" smtClean="0">
              <a:cs typeface="Arial" pitchFamily="34" charset="0"/>
            </a:endParaRPr>
          </a:p>
          <a:p>
            <a:r>
              <a:rPr lang="en-US" dirty="0" smtClean="0">
                <a:cs typeface="Arial" pitchFamily="34" charset="0"/>
              </a:rPr>
              <a:t>BancaTakaful is one of these opportunities.</a:t>
            </a:r>
          </a:p>
          <a:p>
            <a:endParaRPr lang="en-US" dirty="0" smtClean="0">
              <a:cs typeface="Arial" pitchFamily="34" charset="0"/>
            </a:endParaRPr>
          </a:p>
          <a:p>
            <a:r>
              <a:rPr lang="en-US" dirty="0" smtClean="0">
                <a:cs typeface="Arial" pitchFamily="34" charset="0"/>
              </a:rPr>
              <a:t>BancaTakaful </a:t>
            </a:r>
            <a:r>
              <a:rPr lang="en-US" dirty="0" smtClean="0">
                <a:cs typeface="Arial" pitchFamily="34" charset="0"/>
              </a:rPr>
              <a:t>is defined as the distribution of Takaful products by  Banks (Normally Islamic Banks)</a:t>
            </a:r>
          </a:p>
          <a:p>
            <a:pPr>
              <a:buNone/>
            </a:pPr>
            <a:endParaRPr lang="en-US" dirty="0" smtClean="0"/>
          </a:p>
          <a:p>
            <a:pPr lvl="1">
              <a:buNone/>
            </a:pPr>
            <a:endParaRPr lang="en-US" sz="3200" dirty="0" smtClean="0"/>
          </a:p>
          <a:p>
            <a:pPr lvl="1"/>
            <a:endParaRPr lang="en-US" sz="3200" dirty="0" smtClean="0"/>
          </a:p>
          <a:p>
            <a:pPr>
              <a:buNone/>
            </a:pPr>
            <a:endParaRPr lang="en-US" sz="2400" dirty="0" smtClean="0"/>
          </a:p>
          <a:p>
            <a:pPr>
              <a:buNone/>
            </a:pPr>
            <a:endParaRPr lang="en-US" dirty="0"/>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a:xfrm>
            <a:off x="533400" y="76200"/>
            <a:ext cx="7772400" cy="838200"/>
          </a:xfrm>
        </p:spPr>
        <p:txBody>
          <a:bodyPr>
            <a:normAutofit/>
          </a:bodyPr>
          <a:lstStyle/>
          <a:p>
            <a:r>
              <a:rPr lang="en-US" dirty="0" smtClean="0"/>
              <a:t>Advantages for the Bank</a:t>
            </a:r>
          </a:p>
        </p:txBody>
      </p:sp>
      <p:sp>
        <p:nvSpPr>
          <p:cNvPr id="3" name="Subtitle 2"/>
          <p:cNvSpPr>
            <a:spLocks noGrp="1"/>
          </p:cNvSpPr>
          <p:nvPr>
            <p:ph type="subTitle" idx="1"/>
          </p:nvPr>
        </p:nvSpPr>
        <p:spPr>
          <a:xfrm>
            <a:off x="609600" y="1066800"/>
            <a:ext cx="8153400" cy="5410200"/>
          </a:xfrm>
        </p:spPr>
        <p:txBody>
          <a:bodyPr rtlCol="0">
            <a:normAutofit/>
          </a:bodyPr>
          <a:lstStyle/>
          <a:p>
            <a:pPr algn="l" fontAlgn="auto">
              <a:spcAft>
                <a:spcPts val="0"/>
              </a:spcAft>
              <a:buFont typeface="Arial" pitchFamily="34" charset="0"/>
              <a:buChar char="•"/>
              <a:defRPr/>
            </a:pPr>
            <a:r>
              <a:rPr lang="en-US" sz="2800" dirty="0" smtClean="0">
                <a:solidFill>
                  <a:schemeClr val="tx1"/>
                </a:solidFill>
                <a:latin typeface="Calibri" pitchFamily="34" charset="0"/>
              </a:rPr>
              <a:t>The Bank sees BancaTakaful as a way of creating a new revenue flow and its extensive branch network is efficiently used.</a:t>
            </a:r>
          </a:p>
          <a:p>
            <a:pPr algn="l" fontAlgn="auto">
              <a:spcAft>
                <a:spcPts val="0"/>
              </a:spcAft>
              <a:defRPr/>
            </a:pPr>
            <a:endParaRPr lang="en-US" sz="2800" dirty="0" smtClean="0">
              <a:solidFill>
                <a:schemeClr val="tx1"/>
              </a:solidFill>
              <a:latin typeface="Calibri" pitchFamily="34" charset="0"/>
            </a:endParaRPr>
          </a:p>
          <a:p>
            <a:pPr algn="l" fontAlgn="auto">
              <a:spcAft>
                <a:spcPts val="0"/>
              </a:spcAft>
              <a:buFont typeface="Arial" pitchFamily="34" charset="0"/>
              <a:buChar char="•"/>
              <a:defRPr/>
            </a:pPr>
            <a:r>
              <a:rPr lang="en-US" sz="2800" dirty="0" smtClean="0">
                <a:solidFill>
                  <a:schemeClr val="tx1"/>
                </a:solidFill>
                <a:latin typeface="Calibri" pitchFamily="34" charset="0"/>
              </a:rPr>
              <a:t>Diversifies its business activities</a:t>
            </a:r>
          </a:p>
          <a:p>
            <a:pPr algn="l" fontAlgn="auto">
              <a:spcAft>
                <a:spcPts val="0"/>
              </a:spcAft>
              <a:defRPr/>
            </a:pPr>
            <a:endParaRPr lang="en-US" sz="2800" dirty="0" smtClean="0">
              <a:solidFill>
                <a:schemeClr val="tx1"/>
              </a:solidFill>
              <a:latin typeface="Calibri" pitchFamily="34" charset="0"/>
            </a:endParaRPr>
          </a:p>
          <a:p>
            <a:pPr algn="l" fontAlgn="auto">
              <a:spcAft>
                <a:spcPts val="0"/>
              </a:spcAft>
              <a:buFont typeface="Arial" pitchFamily="34" charset="0"/>
              <a:buChar char="•"/>
              <a:defRPr/>
            </a:pPr>
            <a:r>
              <a:rPr lang="en-US" sz="2800" dirty="0" smtClean="0">
                <a:solidFill>
                  <a:schemeClr val="tx1"/>
                </a:solidFill>
                <a:latin typeface="Calibri" pitchFamily="34" charset="0"/>
              </a:rPr>
              <a:t>Covers all customers’ needs – whether financial or protection related. </a:t>
            </a:r>
          </a:p>
          <a:p>
            <a:pPr algn="l" fontAlgn="auto">
              <a:spcAft>
                <a:spcPts val="0"/>
              </a:spcAft>
              <a:defRPr/>
            </a:pPr>
            <a:endParaRPr lang="en-US" sz="2800" dirty="0" smtClean="0">
              <a:solidFill>
                <a:schemeClr val="tx1"/>
              </a:solidFill>
              <a:latin typeface="Calibri" pitchFamily="34" charset="0"/>
            </a:endParaRPr>
          </a:p>
          <a:p>
            <a:pPr algn="l" fontAlgn="auto">
              <a:spcAft>
                <a:spcPts val="0"/>
              </a:spcAft>
              <a:defRPr/>
            </a:pPr>
            <a:r>
              <a:rPr lang="en-US" sz="2800" dirty="0" smtClean="0">
                <a:solidFill>
                  <a:schemeClr val="tx1"/>
                </a:solidFill>
                <a:latin typeface="Calibri" pitchFamily="34" charset="0"/>
              </a:rPr>
              <a:t>The distribution costs are marginal since it is the Bank’s existing employees who sell the products.</a:t>
            </a:r>
          </a:p>
          <a:p>
            <a:pPr fontAlgn="auto">
              <a:spcAft>
                <a:spcPts val="0"/>
              </a:spcAft>
              <a:defRPr/>
            </a:pPr>
            <a:endParaRPr lang="en-US" sz="2400" dirty="0">
              <a:latin typeface="Calibri" pitchFamily="34" charset="0"/>
            </a:endParaRPr>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
            <a:ext cx="8458200" cy="838200"/>
          </a:xfrm>
        </p:spPr>
        <p:txBody>
          <a:bodyPr rtlCol="0">
            <a:normAutofit fontScale="90000"/>
          </a:bodyPr>
          <a:lstStyle/>
          <a:p>
            <a:pPr fontAlgn="auto">
              <a:spcAft>
                <a:spcPts val="0"/>
              </a:spcAft>
              <a:defRPr/>
            </a:pPr>
            <a:r>
              <a:rPr lang="en-US" dirty="0" smtClean="0"/>
              <a:t>Advantages for the Takaful Company</a:t>
            </a:r>
            <a:endParaRPr lang="en-US" dirty="0"/>
          </a:p>
        </p:txBody>
      </p:sp>
      <p:sp>
        <p:nvSpPr>
          <p:cNvPr id="3" name="Subtitle 2"/>
          <p:cNvSpPr>
            <a:spLocks noGrp="1"/>
          </p:cNvSpPr>
          <p:nvPr>
            <p:ph type="subTitle" idx="1"/>
          </p:nvPr>
        </p:nvSpPr>
        <p:spPr>
          <a:xfrm>
            <a:off x="381000" y="1143000"/>
            <a:ext cx="8458200" cy="5410200"/>
          </a:xfrm>
        </p:spPr>
        <p:txBody>
          <a:bodyPr rtlCol="0">
            <a:normAutofit fontScale="92500" lnSpcReduction="10000"/>
          </a:bodyPr>
          <a:lstStyle/>
          <a:p>
            <a:pPr algn="l" fontAlgn="auto">
              <a:spcAft>
                <a:spcPts val="0"/>
              </a:spcAft>
              <a:buFont typeface="Arial" pitchFamily="34" charset="0"/>
              <a:buChar char="•"/>
              <a:defRPr/>
            </a:pPr>
            <a:r>
              <a:rPr lang="en-US" sz="2800" dirty="0" smtClean="0">
                <a:solidFill>
                  <a:schemeClr val="tx1"/>
                </a:solidFill>
                <a:latin typeface="Calibri" pitchFamily="34" charset="0"/>
              </a:rPr>
              <a:t>Extends its client base due to Bank’s extensive network.</a:t>
            </a:r>
          </a:p>
          <a:p>
            <a:pPr algn="l" fontAlgn="auto">
              <a:spcAft>
                <a:spcPts val="0"/>
              </a:spcAft>
              <a:defRPr/>
            </a:pPr>
            <a:endParaRPr lang="en-US" sz="2800" dirty="0" smtClean="0">
              <a:solidFill>
                <a:schemeClr val="tx1"/>
              </a:solidFill>
              <a:latin typeface="Calibri" pitchFamily="34" charset="0"/>
            </a:endParaRPr>
          </a:p>
          <a:p>
            <a:pPr algn="l" fontAlgn="auto">
              <a:spcAft>
                <a:spcPts val="0"/>
              </a:spcAft>
              <a:buFont typeface="Arial" pitchFamily="34" charset="0"/>
              <a:buChar char="•"/>
              <a:defRPr/>
            </a:pPr>
            <a:r>
              <a:rPr lang="en-US" sz="2800" dirty="0" smtClean="0">
                <a:solidFill>
                  <a:schemeClr val="tx1"/>
                </a:solidFill>
                <a:latin typeface="Calibri" pitchFamily="34" charset="0"/>
              </a:rPr>
              <a:t>Provides access to clients who were otherwise difficult to reach</a:t>
            </a:r>
          </a:p>
          <a:p>
            <a:pPr algn="l" fontAlgn="auto">
              <a:spcAft>
                <a:spcPts val="0"/>
              </a:spcAft>
              <a:defRPr/>
            </a:pPr>
            <a:endParaRPr lang="en-US" sz="2800" dirty="0" smtClean="0">
              <a:solidFill>
                <a:schemeClr val="tx1"/>
              </a:solidFill>
              <a:latin typeface="Calibri" pitchFamily="34" charset="0"/>
            </a:endParaRPr>
          </a:p>
          <a:p>
            <a:pPr algn="l" fontAlgn="auto">
              <a:spcAft>
                <a:spcPts val="0"/>
              </a:spcAft>
              <a:buFont typeface="Arial" pitchFamily="34" charset="0"/>
              <a:buChar char="•"/>
              <a:defRPr/>
            </a:pPr>
            <a:r>
              <a:rPr lang="en-US" sz="2800" dirty="0" smtClean="0">
                <a:solidFill>
                  <a:schemeClr val="tx1"/>
                </a:solidFill>
                <a:latin typeface="Calibri" pitchFamily="34" charset="0"/>
              </a:rPr>
              <a:t>Varies the distribution channels.</a:t>
            </a:r>
          </a:p>
          <a:p>
            <a:pPr algn="l" fontAlgn="auto">
              <a:spcAft>
                <a:spcPts val="0"/>
              </a:spcAft>
              <a:defRPr/>
            </a:pPr>
            <a:endParaRPr lang="en-US" sz="2800" dirty="0" smtClean="0">
              <a:solidFill>
                <a:schemeClr val="tx1"/>
              </a:solidFill>
              <a:latin typeface="Calibri" pitchFamily="34" charset="0"/>
            </a:endParaRPr>
          </a:p>
          <a:p>
            <a:pPr algn="l" fontAlgn="auto">
              <a:spcAft>
                <a:spcPts val="0"/>
              </a:spcAft>
              <a:buFont typeface="Arial" pitchFamily="34" charset="0"/>
              <a:buChar char="•"/>
              <a:defRPr/>
            </a:pPr>
            <a:r>
              <a:rPr lang="en-US" sz="2800" dirty="0" smtClean="0">
                <a:solidFill>
                  <a:schemeClr val="tx1"/>
                </a:solidFill>
                <a:latin typeface="Calibri" pitchFamily="34" charset="0"/>
              </a:rPr>
              <a:t>The Takaful Company often benefits from the well-established brand image and service reliability that people attribute to Banks. </a:t>
            </a:r>
          </a:p>
          <a:p>
            <a:pPr algn="l" fontAlgn="auto">
              <a:spcAft>
                <a:spcPts val="0"/>
              </a:spcAft>
              <a:defRPr/>
            </a:pPr>
            <a:endParaRPr lang="en-US" sz="2800" dirty="0" smtClean="0">
              <a:solidFill>
                <a:schemeClr val="tx1"/>
              </a:solidFill>
              <a:latin typeface="Calibri" pitchFamily="34" charset="0"/>
            </a:endParaRPr>
          </a:p>
          <a:p>
            <a:pPr algn="l" fontAlgn="auto">
              <a:spcAft>
                <a:spcPts val="0"/>
              </a:spcAft>
              <a:buFont typeface="Arial" pitchFamily="34" charset="0"/>
              <a:buChar char="•"/>
              <a:defRPr/>
            </a:pPr>
            <a:r>
              <a:rPr lang="en-US" sz="2800" dirty="0" smtClean="0">
                <a:solidFill>
                  <a:schemeClr val="tx1"/>
                </a:solidFill>
                <a:latin typeface="Calibri" pitchFamily="34" charset="0"/>
              </a:rPr>
              <a:t>Lower cost compared to the cost of the traditional sales representatives.</a:t>
            </a:r>
          </a:p>
          <a:p>
            <a:pPr algn="l" fontAlgn="auto">
              <a:spcAft>
                <a:spcPts val="0"/>
              </a:spcAft>
              <a:defRPr/>
            </a:pPr>
            <a:endParaRPr lang="en-US" sz="2600" dirty="0" smtClean="0">
              <a:solidFill>
                <a:schemeClr val="tx1"/>
              </a:solidFill>
              <a:latin typeface="Lucida Sans" pitchFamily="34" charset="0"/>
            </a:endParaRPr>
          </a:p>
          <a:p>
            <a:pPr fontAlgn="auto">
              <a:spcAft>
                <a:spcPts val="0"/>
              </a:spcAft>
              <a:defRPr/>
            </a:pPr>
            <a:endParaRPr lang="en-US" dirty="0"/>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ctrTitle"/>
          </p:nvPr>
        </p:nvSpPr>
        <p:spPr>
          <a:xfrm>
            <a:off x="533400" y="76200"/>
            <a:ext cx="7772400" cy="838200"/>
          </a:xfrm>
        </p:spPr>
        <p:txBody>
          <a:bodyPr>
            <a:normAutofit/>
          </a:bodyPr>
          <a:lstStyle/>
          <a:p>
            <a:r>
              <a:rPr lang="en-US" dirty="0" smtClean="0"/>
              <a:t>Advantages for the Customers</a:t>
            </a:r>
          </a:p>
        </p:txBody>
      </p:sp>
      <p:sp>
        <p:nvSpPr>
          <p:cNvPr id="3" name="Subtitle 2"/>
          <p:cNvSpPr>
            <a:spLocks noGrp="1"/>
          </p:cNvSpPr>
          <p:nvPr>
            <p:ph type="subTitle" idx="1"/>
          </p:nvPr>
        </p:nvSpPr>
        <p:spPr>
          <a:xfrm>
            <a:off x="304800" y="1371600"/>
            <a:ext cx="8305800" cy="5029200"/>
          </a:xfrm>
        </p:spPr>
        <p:txBody>
          <a:bodyPr rtlCol="0">
            <a:normAutofit/>
          </a:bodyPr>
          <a:lstStyle/>
          <a:p>
            <a:pPr algn="l" fontAlgn="auto">
              <a:spcAft>
                <a:spcPts val="0"/>
              </a:spcAft>
              <a:buFont typeface="Arial" pitchFamily="34" charset="0"/>
              <a:buChar char="•"/>
              <a:defRPr/>
            </a:pPr>
            <a:r>
              <a:rPr lang="en-US" sz="2800" dirty="0" smtClean="0">
                <a:solidFill>
                  <a:schemeClr val="tx1"/>
                </a:solidFill>
                <a:latin typeface="Calibri" pitchFamily="34" charset="0"/>
              </a:rPr>
              <a:t>The client enjoys greater access to all financial services from the Bank including protection – “One Stop Shop” or “Islamic Financial Supermarket”</a:t>
            </a:r>
          </a:p>
          <a:p>
            <a:pPr algn="l" fontAlgn="auto">
              <a:spcAft>
                <a:spcPts val="0"/>
              </a:spcAft>
              <a:buFont typeface="Arial" pitchFamily="34" charset="0"/>
              <a:buChar char="•"/>
              <a:defRPr/>
            </a:pPr>
            <a:endParaRPr lang="en-US" sz="2800" dirty="0" smtClean="0">
              <a:solidFill>
                <a:schemeClr val="tx1"/>
              </a:solidFill>
              <a:latin typeface="Calibri" pitchFamily="34" charset="0"/>
            </a:endParaRPr>
          </a:p>
          <a:p>
            <a:pPr algn="l" fontAlgn="auto">
              <a:spcAft>
                <a:spcPts val="0"/>
              </a:spcAft>
              <a:buFont typeface="Arial" pitchFamily="34" charset="0"/>
              <a:buChar char="•"/>
              <a:defRPr/>
            </a:pPr>
            <a:r>
              <a:rPr lang="en-US" sz="2800" dirty="0" smtClean="0">
                <a:solidFill>
                  <a:schemeClr val="tx1"/>
                </a:solidFill>
                <a:latin typeface="Calibri" pitchFamily="34" charset="0"/>
              </a:rPr>
              <a:t>The client benefits from cheaper Takaful products than through traditional channels.</a:t>
            </a:r>
          </a:p>
          <a:p>
            <a:pPr algn="l" fontAlgn="auto">
              <a:spcAft>
                <a:spcPts val="0"/>
              </a:spcAft>
              <a:buFont typeface="Arial" pitchFamily="34" charset="0"/>
              <a:buChar char="•"/>
              <a:defRPr/>
            </a:pPr>
            <a:endParaRPr lang="en-US" sz="2800" dirty="0" smtClean="0">
              <a:solidFill>
                <a:schemeClr val="tx1"/>
              </a:solidFill>
              <a:latin typeface="Calibri" pitchFamily="34" charset="0"/>
            </a:endParaRPr>
          </a:p>
          <a:p>
            <a:pPr algn="l" fontAlgn="auto">
              <a:spcAft>
                <a:spcPts val="0"/>
              </a:spcAft>
              <a:buFont typeface="Arial" pitchFamily="34" charset="0"/>
              <a:buChar char="•"/>
              <a:defRPr/>
            </a:pPr>
            <a:r>
              <a:rPr lang="en-US" sz="2800" dirty="0" smtClean="0">
                <a:solidFill>
                  <a:schemeClr val="tx1"/>
                </a:solidFill>
                <a:latin typeface="Calibri" pitchFamily="34" charset="0"/>
              </a:rPr>
              <a:t>Contribution payment methods are simplified since they are collected directly from Bank accounts.</a:t>
            </a:r>
          </a:p>
          <a:p>
            <a:pPr fontAlgn="auto">
              <a:spcAft>
                <a:spcPts val="0"/>
              </a:spcAft>
              <a:buFont typeface="Arial" pitchFamily="34" charset="0"/>
              <a:buChar char="•"/>
              <a:defRPr/>
            </a:pPr>
            <a:endParaRPr lang="en-US" sz="2800" dirty="0"/>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
            <a:ext cx="7772400" cy="762000"/>
          </a:xfrm>
        </p:spPr>
        <p:txBody>
          <a:bodyPr rtlCol="0">
            <a:normAutofit/>
          </a:bodyPr>
          <a:lstStyle/>
          <a:p>
            <a:pPr algn="l" fontAlgn="auto">
              <a:spcAft>
                <a:spcPts val="0"/>
              </a:spcAft>
              <a:defRPr/>
            </a:pPr>
            <a:r>
              <a:rPr lang="en-US" dirty="0" smtClean="0">
                <a:cs typeface="Arial" pitchFamily="34" charset="0"/>
              </a:rPr>
              <a:t>Opportunities</a:t>
            </a:r>
            <a:endParaRPr lang="en-US" dirty="0">
              <a:cs typeface="Arial" pitchFamily="34" charset="0"/>
            </a:endParaRPr>
          </a:p>
        </p:txBody>
      </p:sp>
      <p:sp>
        <p:nvSpPr>
          <p:cNvPr id="3" name="Subtitle 2"/>
          <p:cNvSpPr>
            <a:spLocks noGrp="1"/>
          </p:cNvSpPr>
          <p:nvPr>
            <p:ph type="subTitle" idx="1"/>
          </p:nvPr>
        </p:nvSpPr>
        <p:spPr>
          <a:xfrm>
            <a:off x="609600" y="1371600"/>
            <a:ext cx="8229600" cy="5105400"/>
          </a:xfrm>
        </p:spPr>
        <p:txBody>
          <a:bodyPr rtlCol="0">
            <a:normAutofit/>
          </a:bodyPr>
          <a:lstStyle/>
          <a:p>
            <a:pPr algn="l" fontAlgn="auto">
              <a:spcAft>
                <a:spcPts val="0"/>
              </a:spcAft>
              <a:defRPr/>
            </a:pPr>
            <a:r>
              <a:rPr lang="en-US" sz="2800" dirty="0" smtClean="0">
                <a:solidFill>
                  <a:schemeClr val="tx1"/>
                </a:solidFill>
              </a:rPr>
              <a:t>Insurance penetration rate is extremely low in the region, hence with simple and comprehensive Takaful products, a value proposition can be created and higher level of penetration can be achieved.</a:t>
            </a:r>
          </a:p>
          <a:p>
            <a:pPr algn="l" fontAlgn="auto">
              <a:spcAft>
                <a:spcPts val="0"/>
              </a:spcAft>
              <a:defRPr/>
            </a:pPr>
            <a:endParaRPr lang="en-US" sz="2800" dirty="0" smtClean="0">
              <a:solidFill>
                <a:schemeClr val="tx1"/>
              </a:solidFill>
            </a:endParaRPr>
          </a:p>
          <a:p>
            <a:pPr algn="l" fontAlgn="auto">
              <a:spcAft>
                <a:spcPts val="0"/>
              </a:spcAft>
              <a:defRPr/>
            </a:pPr>
            <a:r>
              <a:rPr lang="en-US" sz="2800" dirty="0" smtClean="0">
                <a:solidFill>
                  <a:schemeClr val="tx1"/>
                </a:solidFill>
              </a:rPr>
              <a:t>By the value added proposition achieved through BancaTakaful more low to medium income groups can also be brought under the umbrella of protection.</a:t>
            </a:r>
          </a:p>
          <a:p>
            <a:pPr algn="l" fontAlgn="auto">
              <a:spcAft>
                <a:spcPts val="0"/>
              </a:spcAft>
              <a:defRPr/>
            </a:pPr>
            <a:endParaRPr lang="en-US" dirty="0" smtClean="0"/>
          </a:p>
          <a:p>
            <a:pPr algn="l" fontAlgn="auto">
              <a:spcAft>
                <a:spcPts val="0"/>
              </a:spcAft>
              <a:defRPr/>
            </a:pPr>
            <a:r>
              <a:rPr lang="en-US" dirty="0" smtClean="0"/>
              <a:t> </a:t>
            </a:r>
          </a:p>
          <a:p>
            <a:pPr algn="l" fontAlgn="auto">
              <a:spcAft>
                <a:spcPts val="0"/>
              </a:spcAft>
              <a:defRPr/>
            </a:pPr>
            <a:endParaRPr lang="en-US" dirty="0"/>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533400"/>
          </a:xfrm>
        </p:spPr>
        <p:txBody>
          <a:bodyPr rtlCol="0">
            <a:normAutofit fontScale="90000"/>
          </a:bodyPr>
          <a:lstStyle/>
          <a:p>
            <a:pPr algn="l" fontAlgn="auto">
              <a:spcAft>
                <a:spcPts val="0"/>
              </a:spcAft>
              <a:defRPr/>
            </a:pPr>
            <a:r>
              <a:rPr lang="en-US" dirty="0" smtClean="0"/>
              <a:t>Challenges</a:t>
            </a:r>
            <a:endParaRPr lang="en-US" dirty="0"/>
          </a:p>
        </p:txBody>
      </p:sp>
      <p:sp>
        <p:nvSpPr>
          <p:cNvPr id="3" name="Subtitle 2"/>
          <p:cNvSpPr>
            <a:spLocks noGrp="1"/>
          </p:cNvSpPr>
          <p:nvPr>
            <p:ph type="subTitle" idx="1"/>
          </p:nvPr>
        </p:nvSpPr>
        <p:spPr>
          <a:xfrm>
            <a:off x="609600" y="1066800"/>
            <a:ext cx="8229600" cy="5562600"/>
          </a:xfrm>
        </p:spPr>
        <p:txBody>
          <a:bodyPr rtlCol="0">
            <a:normAutofit fontScale="92500" lnSpcReduction="20000"/>
          </a:bodyPr>
          <a:lstStyle/>
          <a:p>
            <a:pPr algn="l" fontAlgn="auto">
              <a:spcAft>
                <a:spcPts val="0"/>
              </a:spcAft>
              <a:defRPr/>
            </a:pPr>
            <a:r>
              <a:rPr lang="en-US" dirty="0" smtClean="0">
                <a:solidFill>
                  <a:schemeClr val="tx1"/>
                </a:solidFill>
              </a:rPr>
              <a:t>Segmentation of the Client Base.</a:t>
            </a:r>
          </a:p>
          <a:p>
            <a:pPr algn="l" fontAlgn="auto">
              <a:spcAft>
                <a:spcPts val="0"/>
              </a:spcAft>
              <a:defRPr/>
            </a:pPr>
            <a:endParaRPr lang="en-US" sz="1100" dirty="0" smtClean="0">
              <a:solidFill>
                <a:schemeClr val="tx1"/>
              </a:solidFill>
              <a:latin typeface="Arial" pitchFamily="34" charset="0"/>
              <a:cs typeface="Arial" pitchFamily="34" charset="0"/>
            </a:endParaRPr>
          </a:p>
          <a:p>
            <a:pPr lvl="1" algn="l" fontAlgn="auto">
              <a:spcAft>
                <a:spcPts val="0"/>
              </a:spcAft>
              <a:buFont typeface="Arial" pitchFamily="34" charset="0"/>
              <a:buChar char="•"/>
              <a:defRPr/>
            </a:pPr>
            <a:r>
              <a:rPr lang="en-US" sz="2600" dirty="0" smtClean="0">
                <a:solidFill>
                  <a:schemeClr val="tx1"/>
                </a:solidFill>
                <a:cs typeface="Arial" pitchFamily="34" charset="0"/>
              </a:rPr>
              <a:t>The traditional "mass market" BancaTakaful </a:t>
            </a:r>
          </a:p>
          <a:p>
            <a:pPr lvl="1" algn="l" fontAlgn="auto">
              <a:spcAft>
                <a:spcPts val="0"/>
              </a:spcAft>
              <a:buFont typeface="Arial" pitchFamily="34" charset="0"/>
              <a:buChar char="•"/>
              <a:defRPr/>
            </a:pPr>
            <a:r>
              <a:rPr lang="en-US" sz="2600" dirty="0" smtClean="0">
                <a:solidFill>
                  <a:schemeClr val="tx1"/>
                </a:solidFill>
                <a:cs typeface="Arial" pitchFamily="34" charset="0"/>
              </a:rPr>
              <a:t>Private BancaTakaful (aimed at High-net worth individuals) </a:t>
            </a:r>
          </a:p>
          <a:p>
            <a:pPr lvl="1" algn="l" fontAlgn="auto">
              <a:spcAft>
                <a:spcPts val="0"/>
              </a:spcAft>
              <a:buFont typeface="Arial" pitchFamily="34" charset="0"/>
              <a:buChar char="•"/>
              <a:defRPr/>
            </a:pPr>
            <a:r>
              <a:rPr lang="en-US" sz="2600" dirty="0" smtClean="0">
                <a:solidFill>
                  <a:schemeClr val="tx1"/>
                </a:solidFill>
                <a:cs typeface="Arial" pitchFamily="34" charset="0"/>
              </a:rPr>
              <a:t>Corporate BancaTakaful and SMEs  </a:t>
            </a:r>
          </a:p>
          <a:p>
            <a:pPr algn="l" fontAlgn="auto">
              <a:spcAft>
                <a:spcPts val="0"/>
              </a:spcAft>
              <a:defRPr/>
            </a:pPr>
            <a:endParaRPr lang="en-US" dirty="0" smtClean="0">
              <a:solidFill>
                <a:schemeClr val="tx1"/>
              </a:solidFill>
            </a:endParaRPr>
          </a:p>
          <a:p>
            <a:pPr algn="l" fontAlgn="auto">
              <a:spcAft>
                <a:spcPts val="0"/>
              </a:spcAft>
              <a:defRPr/>
            </a:pPr>
            <a:r>
              <a:rPr lang="en-US" dirty="0" smtClean="0">
                <a:solidFill>
                  <a:schemeClr val="tx1"/>
                </a:solidFill>
              </a:rPr>
              <a:t>Products should flow through the banks network easily.</a:t>
            </a:r>
          </a:p>
          <a:p>
            <a:pPr algn="l" fontAlgn="auto">
              <a:spcAft>
                <a:spcPts val="0"/>
              </a:spcAft>
              <a:defRPr/>
            </a:pPr>
            <a:endParaRPr lang="en-US" dirty="0" smtClean="0">
              <a:solidFill>
                <a:schemeClr val="tx1"/>
              </a:solidFill>
            </a:endParaRPr>
          </a:p>
          <a:p>
            <a:pPr algn="l" fontAlgn="auto">
              <a:spcAft>
                <a:spcPts val="0"/>
              </a:spcAft>
              <a:defRPr/>
            </a:pPr>
            <a:r>
              <a:rPr lang="en-US" dirty="0" smtClean="0">
                <a:solidFill>
                  <a:schemeClr val="tx1"/>
                </a:solidFill>
              </a:rPr>
              <a:t>Responding to the customers needs rather than offering off the shelf products.</a:t>
            </a:r>
          </a:p>
          <a:p>
            <a:pPr algn="l" fontAlgn="auto">
              <a:spcAft>
                <a:spcPts val="0"/>
              </a:spcAft>
              <a:defRPr/>
            </a:pPr>
            <a:endParaRPr lang="en-US" dirty="0" smtClean="0">
              <a:solidFill>
                <a:schemeClr val="tx1"/>
              </a:solidFill>
            </a:endParaRPr>
          </a:p>
          <a:p>
            <a:pPr algn="l" fontAlgn="auto">
              <a:spcAft>
                <a:spcPts val="0"/>
              </a:spcAft>
              <a:defRPr/>
            </a:pPr>
            <a:r>
              <a:rPr lang="en-US" dirty="0" smtClean="0">
                <a:solidFill>
                  <a:schemeClr val="tx1"/>
                </a:solidFill>
              </a:rPr>
              <a:t>Risk Assessment, Training of the Bank staff and Remuneration.</a:t>
            </a:r>
            <a:endParaRPr lang="en-US" dirty="0">
              <a:solidFill>
                <a:schemeClr val="tx1"/>
              </a:solidFill>
            </a:endParaRPr>
          </a:p>
        </p:txBody>
      </p:sp>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3041</TotalTime>
  <Words>1348</Words>
  <Application>Microsoft Office PowerPoint</Application>
  <PresentationFormat>On-screen Show (4:3)</PresentationFormat>
  <Paragraphs>165</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Leveraging BancaTakaful  as a  Key Growth Channel</vt:lpstr>
      <vt:lpstr>Pak-Qatar General Takaful</vt:lpstr>
      <vt:lpstr>Takaful is a Growing Opportunity</vt:lpstr>
      <vt:lpstr>Financial Crisis is an Opportunity to Establish BancaTakaful as a Force</vt:lpstr>
      <vt:lpstr>Advantages for the Bank</vt:lpstr>
      <vt:lpstr>Advantages for the Takaful Company</vt:lpstr>
      <vt:lpstr>Advantages for the Customers</vt:lpstr>
      <vt:lpstr>Opportunities</vt:lpstr>
      <vt:lpstr>Challenges</vt:lpstr>
      <vt:lpstr>PQGTCL Proposition</vt:lpstr>
      <vt:lpstr>Direct BancaTakaful Model</vt:lpstr>
      <vt:lpstr>Indirect BancaTakaful Model</vt:lpstr>
      <vt:lpstr>Products Ideal for  Personal Financing </vt:lpstr>
      <vt:lpstr>…Personal Financing Takaful Products (Cont’d)</vt:lpstr>
      <vt:lpstr>Products Ideal for Deposit Accounts</vt:lpstr>
      <vt:lpstr>Products Ideal for Project Financing</vt:lpstr>
      <vt:lpstr>Products Ideal For Fixed Assets Financing</vt:lpstr>
      <vt:lpstr>Products Ideal for Corporate Financing</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Leveraging Bacassurance as a  key growth channel</dc:title>
  <dc:creator>Rohail Alikhan</dc:creator>
  <cp:lastModifiedBy>rohail.alikhan</cp:lastModifiedBy>
  <cp:revision>108</cp:revision>
  <dcterms:created xsi:type="dcterms:W3CDTF">2009-04-14T18:22:36Z</dcterms:created>
  <dcterms:modified xsi:type="dcterms:W3CDTF">2009-11-02T04:55:00Z</dcterms:modified>
</cp:coreProperties>
</file>