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77" r:id="rId3"/>
    <p:sldId id="278"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80" r:id="rId18"/>
    <p:sldId id="270" r:id="rId19"/>
    <p:sldId id="272" r:id="rId20"/>
    <p:sldId id="273" r:id="rId21"/>
    <p:sldId id="274" r:id="rId22"/>
    <p:sldId id="275" r:id="rId23"/>
    <p:sldId id="276"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9B46C0-D289-4127-8D25-B9A413E27999}" type="datetimeFigureOut">
              <a:rPr lang="fr-FR" smtClean="0"/>
              <a:pPr/>
              <a:t>27/07/2020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BA1F99-DE69-4E85-9F1D-6E65E4D8907B}" type="slidenum">
              <a:rPr lang="fr-FR" smtClean="0"/>
              <a:pPr/>
              <a:t>‹#›</a:t>
            </a:fld>
            <a:endParaRPr lang="fr-FR"/>
          </a:p>
        </p:txBody>
      </p:sp>
    </p:spTree>
    <p:extLst>
      <p:ext uri="{BB962C8B-B14F-4D97-AF65-F5344CB8AC3E}">
        <p14:creationId xmlns:p14="http://schemas.microsoft.com/office/powerpoint/2010/main" xmlns="" val="2039992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A2CFCA7-0FCA-4B82-8332-1C575304BBD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D0B437C4-041F-4849-BF92-E5B7EDE7FE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9CBBD2C6-3F00-4F60-BC79-932EDC9D9DF3}"/>
              </a:ext>
            </a:extLst>
          </p:cNvPr>
          <p:cNvSpPr>
            <a:spLocks noGrp="1"/>
          </p:cNvSpPr>
          <p:nvPr>
            <p:ph type="dt" sz="half" idx="10"/>
          </p:nvPr>
        </p:nvSpPr>
        <p:spPr/>
        <p:txBody>
          <a:bodyPr/>
          <a:lstStyle/>
          <a:p>
            <a:fld id="{1597B616-783D-46D7-9126-2F7B1B9B20F1}"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E71B431C-E4BC-4B28-B057-94A8EC54133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81B209EF-5F26-41C2-AF97-16BFB5FF7ACB}"/>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93801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0E0D2A6-8BF1-4EA0-BF7D-84F0D587552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69E069F0-71CA-4FBC-BCD4-847EA8AE37A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2CE9C86D-1143-4368-B25E-06FC6C7B2C5C}"/>
              </a:ext>
            </a:extLst>
          </p:cNvPr>
          <p:cNvSpPr>
            <a:spLocks noGrp="1"/>
          </p:cNvSpPr>
          <p:nvPr>
            <p:ph type="dt" sz="half" idx="10"/>
          </p:nvPr>
        </p:nvSpPr>
        <p:spPr/>
        <p:txBody>
          <a:bodyPr/>
          <a:lstStyle/>
          <a:p>
            <a:fld id="{9F426526-2E46-4F8E-97DF-199286E21DD0}"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DA3B9F12-502C-466E-AE85-FA0A3EFF4AE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3E00556-5B10-4585-8C0B-A60DC842EFC2}"/>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3314645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EF18B118-2855-48EE-8DDB-CC39387E555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E1616D67-B849-475C-BE59-C1A33C1A456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ABFF453A-241F-4F2D-A96F-9013F56C4E3E}"/>
              </a:ext>
            </a:extLst>
          </p:cNvPr>
          <p:cNvSpPr>
            <a:spLocks noGrp="1"/>
          </p:cNvSpPr>
          <p:nvPr>
            <p:ph type="dt" sz="half" idx="10"/>
          </p:nvPr>
        </p:nvSpPr>
        <p:spPr/>
        <p:txBody>
          <a:bodyPr/>
          <a:lstStyle/>
          <a:p>
            <a:fld id="{ABCA0537-409A-4BED-8435-A2B80BC4480B}"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3D8500D3-49B4-459B-A34D-EAA7CE2A6A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51FC758-6918-48B2-A1BA-2B3EE8DE5CEB}"/>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455651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33A2CD4-1177-471B-A691-601717025CC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3BEF513D-DDC3-43AD-BA58-2834DACB8FF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00EB341-5E44-4171-BE74-B7DCA7F032F3}"/>
              </a:ext>
            </a:extLst>
          </p:cNvPr>
          <p:cNvSpPr>
            <a:spLocks noGrp="1"/>
          </p:cNvSpPr>
          <p:nvPr>
            <p:ph type="dt" sz="half" idx="10"/>
          </p:nvPr>
        </p:nvSpPr>
        <p:spPr/>
        <p:txBody>
          <a:bodyPr/>
          <a:lstStyle/>
          <a:p>
            <a:fld id="{0BA4F122-252C-415F-9531-5E4885EA7519}"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36D24646-6E68-4405-A4D7-34458ABD92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B9D9B14F-4322-4F73-8AF4-3DC0D0F322DC}"/>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2057565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7A4CE21-D8DE-43FC-84E6-D29E0CB8E66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17026038-601B-466C-BF7A-BC4789885F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392E9A91-1593-4ACE-A301-052E4BAD3150}"/>
              </a:ext>
            </a:extLst>
          </p:cNvPr>
          <p:cNvSpPr>
            <a:spLocks noGrp="1"/>
          </p:cNvSpPr>
          <p:nvPr>
            <p:ph type="dt" sz="half" idx="10"/>
          </p:nvPr>
        </p:nvSpPr>
        <p:spPr/>
        <p:txBody>
          <a:bodyPr/>
          <a:lstStyle/>
          <a:p>
            <a:fld id="{2C70212D-03A7-4BB6-822D-76D5042BD7CE}"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7C7A57B7-E197-46AD-8F44-97BE80B80B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CE7B84E-A58B-49DD-AF84-7EE860CB745D}"/>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148762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9E3BC00-3EC0-4C88-A77B-E639A66D7FD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51FC8843-6238-4CE2-9B86-617CEB38771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FB7CF34B-9C28-4431-BA8E-7C76BFBDE05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32642DA0-B7E5-46A1-9204-01F9E49FCB54}"/>
              </a:ext>
            </a:extLst>
          </p:cNvPr>
          <p:cNvSpPr>
            <a:spLocks noGrp="1"/>
          </p:cNvSpPr>
          <p:nvPr>
            <p:ph type="dt" sz="half" idx="10"/>
          </p:nvPr>
        </p:nvSpPr>
        <p:spPr/>
        <p:txBody>
          <a:bodyPr/>
          <a:lstStyle/>
          <a:p>
            <a:fld id="{BD804A82-AEC9-4A87-89FF-7EAE7FF6A05F}" type="datetime1">
              <a:rPr lang="fr-FR" smtClean="0"/>
              <a:pPr/>
              <a:t>27/07/2020</a:t>
            </a:fld>
            <a:endParaRPr lang="fr-FR"/>
          </a:p>
        </p:txBody>
      </p:sp>
      <p:sp>
        <p:nvSpPr>
          <p:cNvPr id="6" name="Espace réservé du pied de page 5">
            <a:extLst>
              <a:ext uri="{FF2B5EF4-FFF2-40B4-BE49-F238E27FC236}">
                <a16:creationId xmlns:a16="http://schemas.microsoft.com/office/drawing/2014/main" xmlns="" id="{16C06641-C179-4110-ABBE-5A2D1D56E55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A631862C-D582-483C-B5A3-4CAE9C5EBBC9}"/>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677144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15E06EC-9CC7-4465-BDC6-F9A2A4EDDBC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7CDD3066-8E19-478D-BECD-373CD939BA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F3FFFFB0-E6B5-4DE3-8950-2C5475D35B3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8B40932B-B96D-464C-B959-3F73E9CE80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D0FB04AC-A9B3-408A-9D3F-4916AEE55EC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55335AF4-D059-4C11-BFB8-8523F208D181}"/>
              </a:ext>
            </a:extLst>
          </p:cNvPr>
          <p:cNvSpPr>
            <a:spLocks noGrp="1"/>
          </p:cNvSpPr>
          <p:nvPr>
            <p:ph type="dt" sz="half" idx="10"/>
          </p:nvPr>
        </p:nvSpPr>
        <p:spPr/>
        <p:txBody>
          <a:bodyPr/>
          <a:lstStyle/>
          <a:p>
            <a:fld id="{49352827-4984-4BB2-B5DF-E7CD280D257D}" type="datetime1">
              <a:rPr lang="fr-FR" smtClean="0"/>
              <a:pPr/>
              <a:t>27/07/2020</a:t>
            </a:fld>
            <a:endParaRPr lang="fr-FR"/>
          </a:p>
        </p:txBody>
      </p:sp>
      <p:sp>
        <p:nvSpPr>
          <p:cNvPr id="8" name="Espace réservé du pied de page 7">
            <a:extLst>
              <a:ext uri="{FF2B5EF4-FFF2-40B4-BE49-F238E27FC236}">
                <a16:creationId xmlns:a16="http://schemas.microsoft.com/office/drawing/2014/main" xmlns="" id="{B6DA1623-DEFE-440B-AFD1-7B81FF95FB2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D406179E-83ED-40BB-AE1D-8686B902CFFA}"/>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126677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92F4DC4-E191-476F-939A-1AA2ACF54C8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63691CFD-6E6C-429F-AFF4-252086E4823D}"/>
              </a:ext>
            </a:extLst>
          </p:cNvPr>
          <p:cNvSpPr>
            <a:spLocks noGrp="1"/>
          </p:cNvSpPr>
          <p:nvPr>
            <p:ph type="dt" sz="half" idx="10"/>
          </p:nvPr>
        </p:nvSpPr>
        <p:spPr/>
        <p:txBody>
          <a:bodyPr/>
          <a:lstStyle/>
          <a:p>
            <a:fld id="{F35136BD-08F2-4F76-B7F2-D44A41A79B7D}" type="datetime1">
              <a:rPr lang="fr-FR" smtClean="0"/>
              <a:pPr/>
              <a:t>27/07/2020</a:t>
            </a:fld>
            <a:endParaRPr lang="fr-FR"/>
          </a:p>
        </p:txBody>
      </p:sp>
      <p:sp>
        <p:nvSpPr>
          <p:cNvPr id="4" name="Espace réservé du pied de page 3">
            <a:extLst>
              <a:ext uri="{FF2B5EF4-FFF2-40B4-BE49-F238E27FC236}">
                <a16:creationId xmlns:a16="http://schemas.microsoft.com/office/drawing/2014/main" xmlns="" id="{D9077BA7-0465-4D06-86B8-3E556E7E0CA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C6283B32-221B-457C-B2BB-D93B7A48449D}"/>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54432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1C0F27F-9C9D-4E3E-97E2-745BFC99230A}"/>
              </a:ext>
            </a:extLst>
          </p:cNvPr>
          <p:cNvSpPr>
            <a:spLocks noGrp="1"/>
          </p:cNvSpPr>
          <p:nvPr>
            <p:ph type="dt" sz="half" idx="10"/>
          </p:nvPr>
        </p:nvSpPr>
        <p:spPr/>
        <p:txBody>
          <a:bodyPr/>
          <a:lstStyle/>
          <a:p>
            <a:fld id="{B23C2F3F-2C06-4B17-B5ED-1FC36B02E4AA}" type="datetime1">
              <a:rPr lang="fr-FR" smtClean="0"/>
              <a:pPr/>
              <a:t>27/07/2020</a:t>
            </a:fld>
            <a:endParaRPr lang="fr-FR"/>
          </a:p>
        </p:txBody>
      </p:sp>
      <p:sp>
        <p:nvSpPr>
          <p:cNvPr id="3" name="Espace réservé du pied de page 2">
            <a:extLst>
              <a:ext uri="{FF2B5EF4-FFF2-40B4-BE49-F238E27FC236}">
                <a16:creationId xmlns:a16="http://schemas.microsoft.com/office/drawing/2014/main" xmlns="" id="{9B10F924-3694-4B61-A871-5284A5D7932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E9737772-6867-4616-98ED-A7FEAB1DD460}"/>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2810466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EDE6AD8-9651-4C64-8BA0-C303264032D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FED7E71C-81A5-4C30-8C72-48DB2B9B6C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5544F8C5-9CA2-45CC-8928-7E1A2FE403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06FC94AD-CF6A-4A9F-AF7A-4D57B9A5BF1E}"/>
              </a:ext>
            </a:extLst>
          </p:cNvPr>
          <p:cNvSpPr>
            <a:spLocks noGrp="1"/>
          </p:cNvSpPr>
          <p:nvPr>
            <p:ph type="dt" sz="half" idx="10"/>
          </p:nvPr>
        </p:nvSpPr>
        <p:spPr/>
        <p:txBody>
          <a:bodyPr/>
          <a:lstStyle/>
          <a:p>
            <a:fld id="{B8093B15-7187-47B4-9B66-4CC029A8ECBD}" type="datetime1">
              <a:rPr lang="fr-FR" smtClean="0"/>
              <a:pPr/>
              <a:t>27/07/2020</a:t>
            </a:fld>
            <a:endParaRPr lang="fr-FR"/>
          </a:p>
        </p:txBody>
      </p:sp>
      <p:sp>
        <p:nvSpPr>
          <p:cNvPr id="6" name="Espace réservé du pied de page 5">
            <a:extLst>
              <a:ext uri="{FF2B5EF4-FFF2-40B4-BE49-F238E27FC236}">
                <a16:creationId xmlns:a16="http://schemas.microsoft.com/office/drawing/2014/main" xmlns="" id="{BB404595-AC0F-4DB7-B871-9F863EDC112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DD51174-DEBA-48E0-BF36-946362EBF51A}"/>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1380273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8CC789E-2CA5-4EC7-A28D-019A519BCA4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64E40870-32B9-448C-8E50-558675D42B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69D52178-DAF3-4599-95A5-C5CC6105EC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437E6A0B-5301-47FB-9A48-C56683C6FB3C}"/>
              </a:ext>
            </a:extLst>
          </p:cNvPr>
          <p:cNvSpPr>
            <a:spLocks noGrp="1"/>
          </p:cNvSpPr>
          <p:nvPr>
            <p:ph type="dt" sz="half" idx="10"/>
          </p:nvPr>
        </p:nvSpPr>
        <p:spPr/>
        <p:txBody>
          <a:bodyPr/>
          <a:lstStyle/>
          <a:p>
            <a:fld id="{1B5C3700-5E79-4D54-958C-B38A8E5D9D19}" type="datetime1">
              <a:rPr lang="fr-FR" smtClean="0"/>
              <a:pPr/>
              <a:t>27/07/2020</a:t>
            </a:fld>
            <a:endParaRPr lang="fr-FR"/>
          </a:p>
        </p:txBody>
      </p:sp>
      <p:sp>
        <p:nvSpPr>
          <p:cNvPr id="6" name="Espace réservé du pied de page 5">
            <a:extLst>
              <a:ext uri="{FF2B5EF4-FFF2-40B4-BE49-F238E27FC236}">
                <a16:creationId xmlns:a16="http://schemas.microsoft.com/office/drawing/2014/main" xmlns="" id="{79702AE8-9B60-404E-A54F-45544D7521F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B1F6BE4B-F108-4147-AEF4-923067D2DDFA}"/>
              </a:ext>
            </a:extLst>
          </p:cNvPr>
          <p:cNvSpPr>
            <a:spLocks noGrp="1"/>
          </p:cNvSpPr>
          <p:nvPr>
            <p:ph type="sldNum" sz="quarter" idx="12"/>
          </p:nvPr>
        </p:nvSpPr>
        <p:spPr/>
        <p:txBody>
          <a:body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35517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D1179952-AF61-4ABF-9B10-413AE717EB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E2764433-B6F3-4A17-A34E-1F25E6AF8F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14CB89E7-D1A1-42D3-BAB2-9498CA8849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01E35-E778-4F96-808B-5F0725F68B4C}" type="datetime1">
              <a:rPr lang="fr-FR" smtClean="0"/>
              <a:pPr/>
              <a:t>27/07/2020</a:t>
            </a:fld>
            <a:endParaRPr lang="fr-FR"/>
          </a:p>
        </p:txBody>
      </p:sp>
      <p:sp>
        <p:nvSpPr>
          <p:cNvPr id="5" name="Espace réservé du pied de page 4">
            <a:extLst>
              <a:ext uri="{FF2B5EF4-FFF2-40B4-BE49-F238E27FC236}">
                <a16:creationId xmlns:a16="http://schemas.microsoft.com/office/drawing/2014/main" xmlns="" id="{C0619D29-12AD-4A7E-8E44-19D62DABC3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830ECBB4-5618-48F7-AE22-2E3202E1B1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1A5A3-38B3-4E59-AE36-84A9399D8674}" type="slidenum">
              <a:rPr lang="fr-FR" smtClean="0"/>
              <a:pPr/>
              <a:t>‹#›</a:t>
            </a:fld>
            <a:endParaRPr lang="fr-FR"/>
          </a:p>
        </p:txBody>
      </p:sp>
    </p:spTree>
    <p:extLst>
      <p:ext uri="{BB962C8B-B14F-4D97-AF65-F5344CB8AC3E}">
        <p14:creationId xmlns:p14="http://schemas.microsoft.com/office/powerpoint/2010/main" xmlns="" val="3151776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Cote_d'Ivoire" TargetMode="External"/><Relationship Id="rId13" Type="http://schemas.openxmlformats.org/officeDocument/2006/relationships/hyperlink" Target="http://en.wikipedia.org/wiki/Togo" TargetMode="External"/><Relationship Id="rId3" Type="http://schemas.openxmlformats.org/officeDocument/2006/relationships/hyperlink" Target="http://en.wikipedia.org/wiki/Central_bank" TargetMode="External"/><Relationship Id="rId7" Type="http://schemas.openxmlformats.org/officeDocument/2006/relationships/hyperlink" Target="http://en.wikipedia.org/wiki/Burkina_Faso" TargetMode="External"/><Relationship Id="rId12" Type="http://schemas.openxmlformats.org/officeDocument/2006/relationships/hyperlink" Target="http://en.wikipedia.org/wiki/Senegal" TargetMode="External"/><Relationship Id="rId2" Type="http://schemas.openxmlformats.org/officeDocument/2006/relationships/hyperlink" Target="http://en.wikipedia.org/wiki/French_language" TargetMode="External"/><Relationship Id="rId1" Type="http://schemas.openxmlformats.org/officeDocument/2006/relationships/slideLayout" Target="../slideLayouts/slideLayout2.xml"/><Relationship Id="rId6" Type="http://schemas.openxmlformats.org/officeDocument/2006/relationships/hyperlink" Target="http://en.wikipedia.org/wiki/Benin" TargetMode="External"/><Relationship Id="rId11" Type="http://schemas.openxmlformats.org/officeDocument/2006/relationships/hyperlink" Target="http://en.wikipedia.org/wiki/Niger" TargetMode="External"/><Relationship Id="rId5" Type="http://schemas.openxmlformats.org/officeDocument/2006/relationships/hyperlink" Target="http://en.wikipedia.org/wiki/West_African_Economic_and_Monetary_Union" TargetMode="External"/><Relationship Id="rId10" Type="http://schemas.openxmlformats.org/officeDocument/2006/relationships/hyperlink" Target="http://en.wikipedia.org/wiki/Mali" TargetMode="External"/><Relationship Id="rId4" Type="http://schemas.openxmlformats.org/officeDocument/2006/relationships/hyperlink" Target="http://en.wikipedia.org/wiki/West_Africa" TargetMode="External"/><Relationship Id="rId9" Type="http://schemas.openxmlformats.org/officeDocument/2006/relationships/hyperlink" Target="http://en.wikipedia.org/wiki/Guinea_Bissau"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655F50F-77C8-4B5C-9F48-2969B5001DBF}"/>
              </a:ext>
            </a:extLst>
          </p:cNvPr>
          <p:cNvSpPr>
            <a:spLocks noGrp="1"/>
          </p:cNvSpPr>
          <p:nvPr>
            <p:ph type="ctrTitle"/>
          </p:nvPr>
        </p:nvSpPr>
        <p:spPr>
          <a:xfrm>
            <a:off x="1524000" y="1600200"/>
            <a:ext cx="9144000" cy="2387600"/>
          </a:xfrm>
        </p:spPr>
        <p:txBody>
          <a:bodyPr>
            <a:normAutofit/>
          </a:bodyPr>
          <a:lstStyle/>
          <a:p>
            <a:r>
              <a:rPr lang="fr-FR" dirty="0"/>
              <a:t/>
            </a:r>
            <a:br>
              <a:rPr lang="fr-FR" dirty="0"/>
            </a:br>
            <a:endParaRPr lang="fr-FR" dirty="0"/>
          </a:p>
        </p:txBody>
      </p:sp>
      <p:sp>
        <p:nvSpPr>
          <p:cNvPr id="5" name="Rectangle : en biseau 4">
            <a:extLst>
              <a:ext uri="{FF2B5EF4-FFF2-40B4-BE49-F238E27FC236}">
                <a16:creationId xmlns:a16="http://schemas.microsoft.com/office/drawing/2014/main" xmlns="" id="{EB07C673-900C-4A41-9B95-F2E13BB91255}"/>
              </a:ext>
            </a:extLst>
          </p:cNvPr>
          <p:cNvSpPr/>
          <p:nvPr/>
        </p:nvSpPr>
        <p:spPr>
          <a:xfrm>
            <a:off x="225286" y="5268913"/>
            <a:ext cx="2597427" cy="1269999"/>
          </a:xfrm>
          <a:prstGeom prst="bevel">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b="1" dirty="0" err="1"/>
              <a:t>Dr.</a:t>
            </a:r>
            <a:r>
              <a:rPr lang="en-GB" sz="2200" b="1" dirty="0"/>
              <a:t> </a:t>
            </a:r>
            <a:r>
              <a:rPr lang="en-GB" sz="2200" b="1" dirty="0" err="1"/>
              <a:t>Hima</a:t>
            </a:r>
            <a:r>
              <a:rPr lang="en-GB" sz="2200" b="1" dirty="0"/>
              <a:t> </a:t>
            </a:r>
            <a:r>
              <a:rPr lang="en-GB" sz="2200" b="1" dirty="0" err="1"/>
              <a:t>Mayaki</a:t>
            </a:r>
            <a:endParaRPr lang="fr-FR" sz="2200" dirty="0"/>
          </a:p>
        </p:txBody>
      </p:sp>
      <p:sp>
        <p:nvSpPr>
          <p:cNvPr id="6" name="Rectangle : coins arrondis 5">
            <a:extLst>
              <a:ext uri="{FF2B5EF4-FFF2-40B4-BE49-F238E27FC236}">
                <a16:creationId xmlns:a16="http://schemas.microsoft.com/office/drawing/2014/main" xmlns="" id="{6FAEB396-83BC-4B4F-B184-A8EB6455DAB1}"/>
              </a:ext>
            </a:extLst>
          </p:cNvPr>
          <p:cNvSpPr/>
          <p:nvPr/>
        </p:nvSpPr>
        <p:spPr>
          <a:xfrm>
            <a:off x="136243" y="1459427"/>
            <a:ext cx="11383209" cy="26691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t>Highlight an overview for the development of Islamic Banking and Finance in French speaking countries</a:t>
            </a:r>
            <a:endParaRPr lang="fr-FR" sz="3600" dirty="0"/>
          </a:p>
        </p:txBody>
      </p:sp>
      <p:sp>
        <p:nvSpPr>
          <p:cNvPr id="7" name="Rectangle : avec coins arrondis en haut 6">
            <a:extLst>
              <a:ext uri="{FF2B5EF4-FFF2-40B4-BE49-F238E27FC236}">
                <a16:creationId xmlns:a16="http://schemas.microsoft.com/office/drawing/2014/main" xmlns="" id="{AED278C3-5242-4249-A8A6-EC44EBD234E9}"/>
              </a:ext>
            </a:extLst>
          </p:cNvPr>
          <p:cNvSpPr/>
          <p:nvPr/>
        </p:nvSpPr>
        <p:spPr>
          <a:xfrm>
            <a:off x="5701748" y="4403187"/>
            <a:ext cx="5817704" cy="2318287"/>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t>International development &amp; Strategy Director</a:t>
            </a:r>
            <a:endParaRPr lang="fr-FR" sz="2000" b="1" dirty="0"/>
          </a:p>
          <a:p>
            <a:r>
              <a:rPr lang="en-GB" sz="2000" b="1" dirty="0"/>
              <a:t>       Head of Islamic Finance Department</a:t>
            </a:r>
            <a:endParaRPr lang="fr-FR" sz="2000" b="1" dirty="0"/>
          </a:p>
          <a:p>
            <a:r>
              <a:rPr lang="en-GB" sz="2000" b="1" dirty="0"/>
              <a:t>      London School of Modern Studies (LSMS)</a:t>
            </a:r>
            <a:endParaRPr lang="fr-FR" sz="2000" b="1" dirty="0"/>
          </a:p>
          <a:p>
            <a:r>
              <a:rPr lang="en-GB" sz="2000" b="1" dirty="0"/>
              <a:t>                              United Kingdom</a:t>
            </a:r>
            <a:endParaRPr lang="fr-FR" sz="2000" b="1" dirty="0"/>
          </a:p>
        </p:txBody>
      </p:sp>
      <p:sp>
        <p:nvSpPr>
          <p:cNvPr id="3" name="Espace réservé du numéro de diapositive 2">
            <a:extLst>
              <a:ext uri="{FF2B5EF4-FFF2-40B4-BE49-F238E27FC236}">
                <a16:creationId xmlns:a16="http://schemas.microsoft.com/office/drawing/2014/main" xmlns="" id="{923B3BA5-AF5E-47C7-A0DD-54BEB7678874}"/>
              </a:ext>
            </a:extLst>
          </p:cNvPr>
          <p:cNvSpPr>
            <a:spLocks noGrp="1"/>
          </p:cNvSpPr>
          <p:nvPr>
            <p:ph type="sldNum" sz="quarter" idx="12"/>
          </p:nvPr>
        </p:nvSpPr>
        <p:spPr/>
        <p:txBody>
          <a:bodyPr/>
          <a:lstStyle/>
          <a:p>
            <a:fld id="{DB51A5A3-38B3-4E59-AE36-84A9399D8674}" type="slidenum">
              <a:rPr lang="fr-FR" smtClean="0"/>
              <a:pPr/>
              <a:t>1</a:t>
            </a:fld>
            <a:endParaRPr lang="fr-FR"/>
          </a:p>
        </p:txBody>
      </p:sp>
    </p:spTree>
    <p:extLst>
      <p:ext uri="{BB962C8B-B14F-4D97-AF65-F5344CB8AC3E}">
        <p14:creationId xmlns:p14="http://schemas.microsoft.com/office/powerpoint/2010/main" xmlns="" val="3705740587"/>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xmlns="" id="{4177C319-510A-4236-A598-982B5E430E42}"/>
              </a:ext>
            </a:extLst>
          </p:cNvPr>
          <p:cNvSpPr/>
          <p:nvPr/>
        </p:nvSpPr>
        <p:spPr>
          <a:xfrm>
            <a:off x="832884" y="106326"/>
            <a:ext cx="10526232" cy="14247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a:t>The central </a:t>
            </a:r>
            <a:r>
              <a:rPr lang="fr-MA" dirty="0" err="1"/>
              <a:t>bank</a:t>
            </a:r>
            <a:r>
              <a:rPr lang="fr-MA" dirty="0"/>
              <a:t> of </a:t>
            </a:r>
            <a:r>
              <a:rPr lang="fr-MA" dirty="0" err="1"/>
              <a:t>west</a:t>
            </a:r>
            <a:r>
              <a:rPr lang="fr-MA" dirty="0"/>
              <a:t> </a:t>
            </a:r>
            <a:r>
              <a:rPr lang="fr-MA" dirty="0" err="1"/>
              <a:t>Africa</a:t>
            </a:r>
            <a:r>
              <a:rPr lang="fr-MA" dirty="0"/>
              <a:t>, </a:t>
            </a:r>
            <a:r>
              <a:rPr lang="fr-MA" dirty="0" err="1"/>
              <a:t>is</a:t>
            </a:r>
            <a:r>
              <a:rPr lang="fr-MA" dirty="0"/>
              <a:t> and public institution </a:t>
            </a:r>
            <a:r>
              <a:rPr lang="fr-MA" dirty="0" err="1"/>
              <a:t>comprising</a:t>
            </a:r>
            <a:r>
              <a:rPr lang="fr-MA" dirty="0"/>
              <a:t> the states of </a:t>
            </a:r>
            <a:r>
              <a:rPr lang="fr-MA" dirty="0" err="1"/>
              <a:t>west</a:t>
            </a:r>
            <a:r>
              <a:rPr lang="fr-MA" dirty="0"/>
              <a:t> </a:t>
            </a:r>
            <a:r>
              <a:rPr lang="fr-MA" dirty="0" err="1"/>
              <a:t>Africa</a:t>
            </a:r>
            <a:r>
              <a:rPr lang="fr-MA" dirty="0"/>
              <a:t> union and </a:t>
            </a:r>
            <a:r>
              <a:rPr lang="fr-MA" dirty="0" err="1"/>
              <a:t>economic</a:t>
            </a:r>
            <a:r>
              <a:rPr lang="fr-MA" dirty="0"/>
              <a:t> </a:t>
            </a:r>
            <a:r>
              <a:rPr lang="fr-MA" dirty="0" err="1"/>
              <a:t>monetary</a:t>
            </a:r>
            <a:r>
              <a:rPr lang="fr-MA" dirty="0"/>
              <a:t>: Benin, Burkina Faso, Ivory </a:t>
            </a:r>
            <a:r>
              <a:rPr lang="fr-MA" dirty="0" err="1"/>
              <a:t>Cost</a:t>
            </a:r>
            <a:r>
              <a:rPr lang="fr-MA" dirty="0"/>
              <a:t>, </a:t>
            </a:r>
            <a:r>
              <a:rPr lang="fr-MA" dirty="0" err="1"/>
              <a:t>Guinea</a:t>
            </a:r>
            <a:r>
              <a:rPr lang="fr-MA" dirty="0"/>
              <a:t> Bissau (</a:t>
            </a:r>
            <a:r>
              <a:rPr lang="fr-MA" dirty="0" err="1"/>
              <a:t>Portuguese</a:t>
            </a:r>
            <a:r>
              <a:rPr lang="fr-MA" dirty="0"/>
              <a:t>), Mali, Niger, </a:t>
            </a:r>
            <a:r>
              <a:rPr lang="fr-MA" dirty="0" err="1"/>
              <a:t>Senegal</a:t>
            </a:r>
            <a:r>
              <a:rPr lang="fr-MA" dirty="0"/>
              <a:t>, Togo.</a:t>
            </a:r>
            <a:endParaRPr lang="fr-FR" dirty="0"/>
          </a:p>
        </p:txBody>
      </p:sp>
      <p:sp>
        <p:nvSpPr>
          <p:cNvPr id="5" name="Rectangle : coins arrondis 4">
            <a:extLst>
              <a:ext uri="{FF2B5EF4-FFF2-40B4-BE49-F238E27FC236}">
                <a16:creationId xmlns:a16="http://schemas.microsoft.com/office/drawing/2014/main" xmlns="" id="{7EA54CA2-85E8-4E34-8AF5-5178C95902E3}"/>
              </a:ext>
            </a:extLst>
          </p:cNvPr>
          <p:cNvSpPr/>
          <p:nvPr/>
        </p:nvSpPr>
        <p:spPr>
          <a:xfrm>
            <a:off x="832884" y="1786268"/>
            <a:ext cx="10526232" cy="14247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MA" dirty="0" err="1"/>
              <a:t>Created</a:t>
            </a:r>
            <a:r>
              <a:rPr lang="fr-MA" dirty="0"/>
              <a:t> in 1962 in </a:t>
            </a:r>
            <a:r>
              <a:rPr lang="fr-MA" dirty="0" err="1"/>
              <a:t>response</a:t>
            </a:r>
            <a:r>
              <a:rPr lang="fr-MA" dirty="0"/>
              <a:t> to the </a:t>
            </a:r>
            <a:r>
              <a:rPr lang="fr-MA" dirty="0" err="1"/>
              <a:t>policy</a:t>
            </a:r>
            <a:r>
              <a:rPr lang="fr-MA" dirty="0"/>
              <a:t> aspirations of the West </a:t>
            </a:r>
            <a:r>
              <a:rPr lang="fr-MA" dirty="0" err="1"/>
              <a:t>Africa</a:t>
            </a:r>
            <a:r>
              <a:rPr lang="fr-MA" dirty="0"/>
              <a:t> </a:t>
            </a:r>
            <a:r>
              <a:rPr lang="fr-MA" dirty="0" err="1"/>
              <a:t>Monetary</a:t>
            </a:r>
            <a:r>
              <a:rPr lang="fr-MA" dirty="0"/>
              <a:t> Union the BCEAO </a:t>
            </a:r>
            <a:r>
              <a:rPr lang="fr-MA" dirty="0" err="1"/>
              <a:t>works</a:t>
            </a:r>
            <a:r>
              <a:rPr lang="fr-MA" dirty="0"/>
              <a:t> </a:t>
            </a:r>
            <a:r>
              <a:rPr lang="fr-MA" dirty="0" err="1"/>
              <a:t>closely</a:t>
            </a:r>
            <a:r>
              <a:rPr lang="fr-MA" dirty="0"/>
              <a:t> </a:t>
            </a:r>
            <a:r>
              <a:rPr lang="fr-MA" dirty="0" err="1"/>
              <a:t>with</a:t>
            </a:r>
            <a:r>
              <a:rPr lang="fr-MA" dirty="0"/>
              <a:t>  National central </a:t>
            </a:r>
            <a:r>
              <a:rPr lang="fr-MA" dirty="0" err="1"/>
              <a:t>banks</a:t>
            </a:r>
            <a:r>
              <a:rPr lang="fr-MA" dirty="0"/>
              <a:t> of </a:t>
            </a:r>
            <a:r>
              <a:rPr lang="fr-MA" dirty="0" err="1"/>
              <a:t>member</a:t>
            </a:r>
            <a:r>
              <a:rPr lang="fr-MA" dirty="0"/>
              <a:t> countries and has the </a:t>
            </a:r>
            <a:r>
              <a:rPr lang="fr-MA" dirty="0" err="1"/>
              <a:t>following</a:t>
            </a:r>
            <a:r>
              <a:rPr lang="fr-MA" dirty="0"/>
              <a:t> key </a:t>
            </a:r>
            <a:r>
              <a:rPr lang="fr-MA" dirty="0" err="1"/>
              <a:t>functions</a:t>
            </a:r>
            <a:r>
              <a:rPr lang="fr-MA" dirty="0"/>
              <a:t>:</a:t>
            </a:r>
            <a:endParaRPr lang="fr-FR" dirty="0"/>
          </a:p>
          <a:p>
            <a:pPr lvl="0"/>
            <a:endParaRPr lang="fr-FR" dirty="0"/>
          </a:p>
        </p:txBody>
      </p:sp>
      <p:sp>
        <p:nvSpPr>
          <p:cNvPr id="7" name="Rectangle : avec coins arrondis en diagonale 6">
            <a:extLst>
              <a:ext uri="{FF2B5EF4-FFF2-40B4-BE49-F238E27FC236}">
                <a16:creationId xmlns:a16="http://schemas.microsoft.com/office/drawing/2014/main" xmlns="" id="{B06BB9EB-B6A2-4181-A9BD-6FD13F986724}"/>
              </a:ext>
            </a:extLst>
          </p:cNvPr>
          <p:cNvSpPr/>
          <p:nvPr/>
        </p:nvSpPr>
        <p:spPr>
          <a:xfrm>
            <a:off x="0" y="3492798"/>
            <a:ext cx="3466214" cy="12121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a:t>The control of the money supply</a:t>
            </a:r>
            <a:endParaRPr lang="fr-FR"/>
          </a:p>
        </p:txBody>
      </p:sp>
      <p:sp>
        <p:nvSpPr>
          <p:cNvPr id="8" name="Rectangle : avec coins arrondis en diagonale 7">
            <a:extLst>
              <a:ext uri="{FF2B5EF4-FFF2-40B4-BE49-F238E27FC236}">
                <a16:creationId xmlns:a16="http://schemas.microsoft.com/office/drawing/2014/main" xmlns="" id="{4C8FDC7D-F7F6-45BF-AE9F-422090568BF5}"/>
              </a:ext>
            </a:extLst>
          </p:cNvPr>
          <p:cNvSpPr/>
          <p:nvPr/>
        </p:nvSpPr>
        <p:spPr>
          <a:xfrm>
            <a:off x="4196316" y="3466210"/>
            <a:ext cx="3466214" cy="12121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a:t>The application of a common monetary policy</a:t>
            </a:r>
            <a:endParaRPr lang="fr-FR"/>
          </a:p>
        </p:txBody>
      </p:sp>
      <p:sp>
        <p:nvSpPr>
          <p:cNvPr id="9" name="Rectangle : avec coins arrondis en diagonale 8">
            <a:extLst>
              <a:ext uri="{FF2B5EF4-FFF2-40B4-BE49-F238E27FC236}">
                <a16:creationId xmlns:a16="http://schemas.microsoft.com/office/drawing/2014/main" xmlns="" id="{085C4B11-9422-4E32-9D9A-5E938BCC6688}"/>
              </a:ext>
            </a:extLst>
          </p:cNvPr>
          <p:cNvSpPr/>
          <p:nvPr/>
        </p:nvSpPr>
        <p:spPr>
          <a:xfrm>
            <a:off x="8392632" y="3508738"/>
            <a:ext cx="3466214" cy="12121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a:t>Fixing interest rate</a:t>
            </a:r>
            <a:endParaRPr lang="fr-FR"/>
          </a:p>
        </p:txBody>
      </p:sp>
      <p:sp>
        <p:nvSpPr>
          <p:cNvPr id="10" name="Rectangle : avec coins arrondis en diagonale 9">
            <a:extLst>
              <a:ext uri="{FF2B5EF4-FFF2-40B4-BE49-F238E27FC236}">
                <a16:creationId xmlns:a16="http://schemas.microsoft.com/office/drawing/2014/main" xmlns="" id="{F6825D4C-9AB4-44E5-B035-DE6D55D38CCF}"/>
              </a:ext>
            </a:extLst>
          </p:cNvPr>
          <p:cNvSpPr/>
          <p:nvPr/>
        </p:nvSpPr>
        <p:spPr>
          <a:xfrm>
            <a:off x="6659525" y="5188680"/>
            <a:ext cx="3466214" cy="12121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dirty="0"/>
              <a:t>The assistance of countries members in their relations with the international monetary institutions.</a:t>
            </a:r>
            <a:endParaRPr lang="fr-FR" dirty="0"/>
          </a:p>
        </p:txBody>
      </p:sp>
      <p:sp>
        <p:nvSpPr>
          <p:cNvPr id="12" name="Rectangle : avec coins arrondis en diagonale 11">
            <a:extLst>
              <a:ext uri="{FF2B5EF4-FFF2-40B4-BE49-F238E27FC236}">
                <a16:creationId xmlns:a16="http://schemas.microsoft.com/office/drawing/2014/main" xmlns="" id="{F4D855CC-CAA3-420A-A253-AEA00DD70A41}"/>
              </a:ext>
            </a:extLst>
          </p:cNvPr>
          <p:cNvSpPr/>
          <p:nvPr/>
        </p:nvSpPr>
        <p:spPr>
          <a:xfrm>
            <a:off x="1733107" y="5188672"/>
            <a:ext cx="3466214" cy="12121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dirty="0"/>
              <a:t>The management and the control of foreign exchange reserve and external debt</a:t>
            </a:r>
            <a:endParaRPr lang="fr-FR" dirty="0"/>
          </a:p>
        </p:txBody>
      </p:sp>
      <p:sp>
        <p:nvSpPr>
          <p:cNvPr id="2" name="Espace réservé du numéro de diapositive 1">
            <a:extLst>
              <a:ext uri="{FF2B5EF4-FFF2-40B4-BE49-F238E27FC236}">
                <a16:creationId xmlns:a16="http://schemas.microsoft.com/office/drawing/2014/main" xmlns="" id="{171969FE-5132-4FB0-8C29-39E4B3714EE7}"/>
              </a:ext>
            </a:extLst>
          </p:cNvPr>
          <p:cNvSpPr>
            <a:spLocks noGrp="1"/>
          </p:cNvSpPr>
          <p:nvPr>
            <p:ph type="sldNum" sz="quarter" idx="12"/>
          </p:nvPr>
        </p:nvSpPr>
        <p:spPr/>
        <p:txBody>
          <a:bodyPr/>
          <a:lstStyle/>
          <a:p>
            <a:fld id="{DB51A5A3-38B3-4E59-AE36-84A9399D8674}" type="slidenum">
              <a:rPr lang="fr-FR" smtClean="0"/>
              <a:pPr/>
              <a:t>10</a:t>
            </a:fld>
            <a:endParaRPr lang="fr-FR"/>
          </a:p>
        </p:txBody>
      </p:sp>
    </p:spTree>
    <p:extLst>
      <p:ext uri="{BB962C8B-B14F-4D97-AF65-F5344CB8AC3E}">
        <p14:creationId xmlns:p14="http://schemas.microsoft.com/office/powerpoint/2010/main" xmlns="" val="762170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randombar(horizont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randombar(horizont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down)">
                                      <p:cBhvr>
                                        <p:cTn id="36" dur="580">
                                          <p:stCondLst>
                                            <p:cond delay="0"/>
                                          </p:stCondLst>
                                        </p:cTn>
                                        <p:tgtEl>
                                          <p:spTgt spid="12"/>
                                        </p:tgtEl>
                                      </p:cBhvr>
                                    </p:animEffect>
                                    <p:anim calcmode="lin" valueType="num">
                                      <p:cBhvr>
                                        <p:cTn id="37"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2" dur="26">
                                          <p:stCondLst>
                                            <p:cond delay="650"/>
                                          </p:stCondLst>
                                        </p:cTn>
                                        <p:tgtEl>
                                          <p:spTgt spid="12"/>
                                        </p:tgtEl>
                                      </p:cBhvr>
                                      <p:to x="100000" y="60000"/>
                                    </p:animScale>
                                    <p:animScale>
                                      <p:cBhvr>
                                        <p:cTn id="43" dur="166" decel="50000">
                                          <p:stCondLst>
                                            <p:cond delay="676"/>
                                          </p:stCondLst>
                                        </p:cTn>
                                        <p:tgtEl>
                                          <p:spTgt spid="12"/>
                                        </p:tgtEl>
                                      </p:cBhvr>
                                      <p:to x="100000" y="100000"/>
                                    </p:animScale>
                                    <p:animScale>
                                      <p:cBhvr>
                                        <p:cTn id="44" dur="26">
                                          <p:stCondLst>
                                            <p:cond delay="1312"/>
                                          </p:stCondLst>
                                        </p:cTn>
                                        <p:tgtEl>
                                          <p:spTgt spid="12"/>
                                        </p:tgtEl>
                                      </p:cBhvr>
                                      <p:to x="100000" y="80000"/>
                                    </p:animScale>
                                    <p:animScale>
                                      <p:cBhvr>
                                        <p:cTn id="45" dur="166" decel="50000">
                                          <p:stCondLst>
                                            <p:cond delay="1338"/>
                                          </p:stCondLst>
                                        </p:cTn>
                                        <p:tgtEl>
                                          <p:spTgt spid="12"/>
                                        </p:tgtEl>
                                      </p:cBhvr>
                                      <p:to x="100000" y="100000"/>
                                    </p:animScale>
                                    <p:animScale>
                                      <p:cBhvr>
                                        <p:cTn id="46" dur="26">
                                          <p:stCondLst>
                                            <p:cond delay="1642"/>
                                          </p:stCondLst>
                                        </p:cTn>
                                        <p:tgtEl>
                                          <p:spTgt spid="12"/>
                                        </p:tgtEl>
                                      </p:cBhvr>
                                      <p:to x="100000" y="90000"/>
                                    </p:animScale>
                                    <p:animScale>
                                      <p:cBhvr>
                                        <p:cTn id="47" dur="166" decel="50000">
                                          <p:stCondLst>
                                            <p:cond delay="1668"/>
                                          </p:stCondLst>
                                        </p:cTn>
                                        <p:tgtEl>
                                          <p:spTgt spid="12"/>
                                        </p:tgtEl>
                                      </p:cBhvr>
                                      <p:to x="100000" y="100000"/>
                                    </p:animScale>
                                    <p:animScale>
                                      <p:cBhvr>
                                        <p:cTn id="48" dur="26">
                                          <p:stCondLst>
                                            <p:cond delay="1808"/>
                                          </p:stCondLst>
                                        </p:cTn>
                                        <p:tgtEl>
                                          <p:spTgt spid="12"/>
                                        </p:tgtEl>
                                      </p:cBhvr>
                                      <p:to x="100000" y="95000"/>
                                    </p:animScale>
                                    <p:animScale>
                                      <p:cBhvr>
                                        <p:cTn id="49" dur="166" decel="50000">
                                          <p:stCondLst>
                                            <p:cond delay="1834"/>
                                          </p:stCondLst>
                                        </p:cTn>
                                        <p:tgtEl>
                                          <p:spTgt spid="12"/>
                                        </p:tgtEl>
                                      </p:cBhvr>
                                      <p:to x="100000" y="100000"/>
                                    </p:animScale>
                                  </p:childTnLst>
                                </p:cTn>
                              </p:par>
                            </p:childTnLst>
                          </p:cTn>
                        </p:par>
                      </p:childTnLst>
                    </p:cTn>
                  </p:par>
                  <p:par>
                    <p:cTn id="50" fill="hold">
                      <p:stCondLst>
                        <p:cond delay="indefinite"/>
                      </p:stCondLst>
                      <p:childTnLst>
                        <p:par>
                          <p:cTn id="51" fill="hold">
                            <p:stCondLst>
                              <p:cond delay="0"/>
                            </p:stCondLst>
                            <p:childTnLst>
                              <p:par>
                                <p:cTn id="52" presetID="26" presetClass="entr" presetSubtype="0"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down)">
                                      <p:cBhvr>
                                        <p:cTn id="54" dur="580">
                                          <p:stCondLst>
                                            <p:cond delay="0"/>
                                          </p:stCondLst>
                                        </p:cTn>
                                        <p:tgtEl>
                                          <p:spTgt spid="10"/>
                                        </p:tgtEl>
                                      </p:cBhvr>
                                    </p:animEffect>
                                    <p:anim calcmode="lin" valueType="num">
                                      <p:cBhvr>
                                        <p:cTn id="55"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0" dur="26">
                                          <p:stCondLst>
                                            <p:cond delay="650"/>
                                          </p:stCondLst>
                                        </p:cTn>
                                        <p:tgtEl>
                                          <p:spTgt spid="10"/>
                                        </p:tgtEl>
                                      </p:cBhvr>
                                      <p:to x="100000" y="60000"/>
                                    </p:animScale>
                                    <p:animScale>
                                      <p:cBhvr>
                                        <p:cTn id="61" dur="166" decel="50000">
                                          <p:stCondLst>
                                            <p:cond delay="676"/>
                                          </p:stCondLst>
                                        </p:cTn>
                                        <p:tgtEl>
                                          <p:spTgt spid="10"/>
                                        </p:tgtEl>
                                      </p:cBhvr>
                                      <p:to x="100000" y="100000"/>
                                    </p:animScale>
                                    <p:animScale>
                                      <p:cBhvr>
                                        <p:cTn id="62" dur="26">
                                          <p:stCondLst>
                                            <p:cond delay="1312"/>
                                          </p:stCondLst>
                                        </p:cTn>
                                        <p:tgtEl>
                                          <p:spTgt spid="10"/>
                                        </p:tgtEl>
                                      </p:cBhvr>
                                      <p:to x="100000" y="80000"/>
                                    </p:animScale>
                                    <p:animScale>
                                      <p:cBhvr>
                                        <p:cTn id="63" dur="166" decel="50000">
                                          <p:stCondLst>
                                            <p:cond delay="1338"/>
                                          </p:stCondLst>
                                        </p:cTn>
                                        <p:tgtEl>
                                          <p:spTgt spid="10"/>
                                        </p:tgtEl>
                                      </p:cBhvr>
                                      <p:to x="100000" y="100000"/>
                                    </p:animScale>
                                    <p:animScale>
                                      <p:cBhvr>
                                        <p:cTn id="64" dur="26">
                                          <p:stCondLst>
                                            <p:cond delay="1642"/>
                                          </p:stCondLst>
                                        </p:cTn>
                                        <p:tgtEl>
                                          <p:spTgt spid="10"/>
                                        </p:tgtEl>
                                      </p:cBhvr>
                                      <p:to x="100000" y="90000"/>
                                    </p:animScale>
                                    <p:animScale>
                                      <p:cBhvr>
                                        <p:cTn id="65" dur="166" decel="50000">
                                          <p:stCondLst>
                                            <p:cond delay="1668"/>
                                          </p:stCondLst>
                                        </p:cTn>
                                        <p:tgtEl>
                                          <p:spTgt spid="10"/>
                                        </p:tgtEl>
                                      </p:cBhvr>
                                      <p:to x="100000" y="100000"/>
                                    </p:animScale>
                                    <p:animScale>
                                      <p:cBhvr>
                                        <p:cTn id="66" dur="26">
                                          <p:stCondLst>
                                            <p:cond delay="1808"/>
                                          </p:stCondLst>
                                        </p:cTn>
                                        <p:tgtEl>
                                          <p:spTgt spid="10"/>
                                        </p:tgtEl>
                                      </p:cBhvr>
                                      <p:to x="100000" y="95000"/>
                                    </p:animScale>
                                    <p:animScale>
                                      <p:cBhvr>
                                        <p:cTn id="67"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xmlns="" id="{4E8A7F40-8ACC-4CC3-861B-CB8938F943A4}"/>
              </a:ext>
            </a:extLst>
          </p:cNvPr>
          <p:cNvSpPr/>
          <p:nvPr/>
        </p:nvSpPr>
        <p:spPr>
          <a:xfrm>
            <a:off x="276447" y="467833"/>
            <a:ext cx="11546958" cy="24078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a:t>The </a:t>
            </a:r>
            <a:r>
              <a:rPr lang="en-US" b="1" dirty="0"/>
              <a:t>Central Bank of West African States</a:t>
            </a:r>
            <a:r>
              <a:rPr lang="en-US" dirty="0"/>
              <a:t> (</a:t>
            </a:r>
            <a:r>
              <a:rPr lang="en-US" dirty="0">
                <a:solidFill>
                  <a:schemeClr val="bg1"/>
                </a:solidFill>
                <a:hlinkClick r:id="rId2" tooltip="French language">
                  <a:extLst>
                    <a:ext uri="{A12FA001-AC4F-418D-AE19-62706E023703}">
                      <ahyp:hlinkClr xmlns:ahyp="http://schemas.microsoft.com/office/drawing/2018/hyperlinkcolor" xmlns="" val="tx"/>
                    </a:ext>
                  </a:extLst>
                </a:hlinkClick>
              </a:rPr>
              <a:t>French</a:t>
            </a:r>
            <a:r>
              <a:rPr lang="en-US" dirty="0"/>
              <a:t>: </a:t>
            </a:r>
            <a:r>
              <a:rPr lang="en-GB" i="1" dirty="0"/>
              <a:t>Banque Centrale des </a:t>
            </a:r>
            <a:r>
              <a:rPr lang="en-GB" i="1" dirty="0" err="1"/>
              <a:t>États</a:t>
            </a:r>
            <a:r>
              <a:rPr lang="en-GB" i="1" dirty="0"/>
              <a:t> de </a:t>
            </a:r>
            <a:r>
              <a:rPr lang="en-GB" i="1" dirty="0" err="1"/>
              <a:t>l'Afrique</a:t>
            </a:r>
            <a:r>
              <a:rPr lang="en-GB" i="1" dirty="0"/>
              <a:t> de </a:t>
            </a:r>
            <a:r>
              <a:rPr lang="en-GB" i="1" dirty="0" err="1"/>
              <a:t>l'Ouest</a:t>
            </a:r>
            <a:r>
              <a:rPr lang="en-US" dirty="0"/>
              <a:t>, BCEAO) is a </a:t>
            </a:r>
            <a:r>
              <a:rPr lang="en-US" dirty="0">
                <a:solidFill>
                  <a:schemeClr val="bg1"/>
                </a:solidFill>
                <a:hlinkClick r:id="rId3" tooltip="Central bank">
                  <a:extLst>
                    <a:ext uri="{A12FA001-AC4F-418D-AE19-62706E023703}">
                      <ahyp:hlinkClr xmlns:ahyp="http://schemas.microsoft.com/office/drawing/2018/hyperlinkcolor" xmlns="" val="tx"/>
                    </a:ext>
                  </a:extLst>
                </a:hlinkClick>
              </a:rPr>
              <a:t>central bank</a:t>
            </a:r>
            <a:r>
              <a:rPr lang="en-US" dirty="0">
                <a:solidFill>
                  <a:schemeClr val="bg1"/>
                </a:solidFill>
              </a:rPr>
              <a:t> </a:t>
            </a:r>
            <a:r>
              <a:rPr lang="en-US" dirty="0"/>
              <a:t>serving the eight </a:t>
            </a:r>
            <a:r>
              <a:rPr lang="en-US" dirty="0">
                <a:solidFill>
                  <a:schemeClr val="bg1"/>
                </a:solidFill>
                <a:hlinkClick r:id="rId4" tooltip="West Africa">
                  <a:extLst>
                    <a:ext uri="{A12FA001-AC4F-418D-AE19-62706E023703}">
                      <ahyp:hlinkClr xmlns:ahyp="http://schemas.microsoft.com/office/drawing/2018/hyperlinkcolor" xmlns="" val="tx"/>
                    </a:ext>
                  </a:extLst>
                </a:hlinkClick>
              </a:rPr>
              <a:t>west African</a:t>
            </a:r>
            <a:r>
              <a:rPr lang="en-US" dirty="0">
                <a:solidFill>
                  <a:schemeClr val="bg1"/>
                </a:solidFill>
              </a:rPr>
              <a:t> </a:t>
            </a:r>
            <a:r>
              <a:rPr lang="en-US" dirty="0"/>
              <a:t>countries which comprise </a:t>
            </a:r>
            <a:r>
              <a:rPr lang="en-US" dirty="0">
                <a:solidFill>
                  <a:schemeClr val="bg1"/>
                </a:solidFill>
              </a:rPr>
              <a:t>the </a:t>
            </a:r>
            <a:r>
              <a:rPr lang="en-US" dirty="0">
                <a:solidFill>
                  <a:schemeClr val="bg1"/>
                </a:solidFill>
                <a:hlinkClick r:id="rId5" tooltip="West African Economic and Monetary Union">
                  <a:extLst>
                    <a:ext uri="{A12FA001-AC4F-418D-AE19-62706E023703}">
                      <ahyp:hlinkClr xmlns:ahyp="http://schemas.microsoft.com/office/drawing/2018/hyperlinkcolor" xmlns="" val="tx"/>
                    </a:ext>
                  </a:extLst>
                </a:hlinkClick>
              </a:rPr>
              <a:t>West African Economic and Monetary </a:t>
            </a:r>
            <a:r>
              <a:rPr lang="en-US" dirty="0" err="1">
                <a:solidFill>
                  <a:schemeClr val="bg1"/>
                </a:solidFill>
                <a:hlinkClick r:id="rId5" tooltip="West African Economic and Monetary Union">
                  <a:extLst>
                    <a:ext uri="{A12FA001-AC4F-418D-AE19-62706E023703}">
                      <ahyp:hlinkClr xmlns:ahyp="http://schemas.microsoft.com/office/drawing/2018/hyperlinkcolor" xmlns="" val="tx"/>
                    </a:ext>
                  </a:extLst>
                </a:hlinkClick>
              </a:rPr>
              <a:t>Union</a:t>
            </a:r>
            <a:r>
              <a:rPr lang="en-US" dirty="0" err="1">
                <a:solidFill>
                  <a:schemeClr val="bg1"/>
                </a:solidFill>
              </a:rPr>
              <a:t>:</a:t>
            </a:r>
            <a:r>
              <a:rPr lang="en-US" dirty="0" err="1">
                <a:solidFill>
                  <a:schemeClr val="bg1"/>
                </a:solidFill>
                <a:hlinkClick r:id="rId6" tooltip="Benin">
                  <a:extLst>
                    <a:ext uri="{A12FA001-AC4F-418D-AE19-62706E023703}">
                      <ahyp:hlinkClr xmlns:ahyp="http://schemas.microsoft.com/office/drawing/2018/hyperlinkcolor" xmlns="" val="tx"/>
                    </a:ext>
                  </a:extLst>
                </a:hlinkClick>
              </a:rPr>
              <a:t>Benin</a:t>
            </a:r>
            <a:r>
              <a:rPr lang="en-US" dirty="0">
                <a:solidFill>
                  <a:schemeClr val="bg1"/>
                </a:solidFill>
              </a:rPr>
              <a:t>, </a:t>
            </a:r>
            <a:r>
              <a:rPr lang="en-US" dirty="0">
                <a:solidFill>
                  <a:schemeClr val="bg1"/>
                </a:solidFill>
                <a:hlinkClick r:id="rId7" tooltip="Burkina Faso">
                  <a:extLst>
                    <a:ext uri="{A12FA001-AC4F-418D-AE19-62706E023703}">
                      <ahyp:hlinkClr xmlns:ahyp="http://schemas.microsoft.com/office/drawing/2018/hyperlinkcolor" xmlns="" val="tx"/>
                    </a:ext>
                  </a:extLst>
                </a:hlinkClick>
              </a:rPr>
              <a:t>Burkina Faso</a:t>
            </a:r>
            <a:r>
              <a:rPr lang="en-US" dirty="0">
                <a:solidFill>
                  <a:schemeClr val="bg1"/>
                </a:solidFill>
              </a:rPr>
              <a:t>, </a:t>
            </a:r>
            <a:r>
              <a:rPr lang="en-US" dirty="0">
                <a:solidFill>
                  <a:schemeClr val="bg1"/>
                </a:solidFill>
                <a:hlinkClick r:id="rId8" tooltip="Cote d'Ivoire">
                  <a:extLst>
                    <a:ext uri="{A12FA001-AC4F-418D-AE19-62706E023703}">
                      <ahyp:hlinkClr xmlns:ahyp="http://schemas.microsoft.com/office/drawing/2018/hyperlinkcolor" xmlns="" val="tx"/>
                    </a:ext>
                  </a:extLst>
                </a:hlinkClick>
              </a:rPr>
              <a:t>Cote d'Ivoire</a:t>
            </a:r>
            <a:r>
              <a:rPr lang="en-US" dirty="0">
                <a:solidFill>
                  <a:schemeClr val="bg1"/>
                </a:solidFill>
              </a:rPr>
              <a:t>, </a:t>
            </a:r>
            <a:r>
              <a:rPr lang="en-US" dirty="0">
                <a:solidFill>
                  <a:schemeClr val="bg1"/>
                </a:solidFill>
                <a:hlinkClick r:id="rId9" tooltip="Guinea Bissau">
                  <a:extLst>
                    <a:ext uri="{A12FA001-AC4F-418D-AE19-62706E023703}">
                      <ahyp:hlinkClr xmlns:ahyp="http://schemas.microsoft.com/office/drawing/2018/hyperlinkcolor" xmlns="" val="tx"/>
                    </a:ext>
                  </a:extLst>
                </a:hlinkClick>
              </a:rPr>
              <a:t>Guinea Bissau</a:t>
            </a:r>
            <a:r>
              <a:rPr lang="en-US" dirty="0">
                <a:solidFill>
                  <a:schemeClr val="bg1"/>
                </a:solidFill>
              </a:rPr>
              <a:t>, </a:t>
            </a:r>
            <a:r>
              <a:rPr lang="en-US" dirty="0">
                <a:solidFill>
                  <a:schemeClr val="bg1"/>
                </a:solidFill>
                <a:hlinkClick r:id="rId10" tooltip="Mali">
                  <a:extLst>
                    <a:ext uri="{A12FA001-AC4F-418D-AE19-62706E023703}">
                      <ahyp:hlinkClr xmlns:ahyp="http://schemas.microsoft.com/office/drawing/2018/hyperlinkcolor" xmlns="" val="tx"/>
                    </a:ext>
                  </a:extLst>
                </a:hlinkClick>
              </a:rPr>
              <a:t>Mali</a:t>
            </a:r>
            <a:r>
              <a:rPr lang="en-US" dirty="0">
                <a:solidFill>
                  <a:schemeClr val="bg1"/>
                </a:solidFill>
              </a:rPr>
              <a:t>, </a:t>
            </a:r>
            <a:r>
              <a:rPr lang="en-US" dirty="0">
                <a:solidFill>
                  <a:schemeClr val="bg1"/>
                </a:solidFill>
                <a:hlinkClick r:id="rId11" tooltip="Niger">
                  <a:extLst>
                    <a:ext uri="{A12FA001-AC4F-418D-AE19-62706E023703}">
                      <ahyp:hlinkClr xmlns:ahyp="http://schemas.microsoft.com/office/drawing/2018/hyperlinkcolor" xmlns="" val="tx"/>
                    </a:ext>
                  </a:extLst>
                </a:hlinkClick>
              </a:rPr>
              <a:t>Niger</a:t>
            </a:r>
            <a:r>
              <a:rPr lang="en-US" dirty="0">
                <a:solidFill>
                  <a:schemeClr val="bg1"/>
                </a:solidFill>
              </a:rPr>
              <a:t>, </a:t>
            </a:r>
            <a:r>
              <a:rPr lang="en-US" dirty="0">
                <a:solidFill>
                  <a:schemeClr val="bg1"/>
                </a:solidFill>
                <a:hlinkClick r:id="rId12" tooltip="Senegal">
                  <a:extLst>
                    <a:ext uri="{A12FA001-AC4F-418D-AE19-62706E023703}">
                      <ahyp:hlinkClr xmlns:ahyp="http://schemas.microsoft.com/office/drawing/2018/hyperlinkcolor" xmlns="" val="tx"/>
                    </a:ext>
                  </a:extLst>
                </a:hlinkClick>
              </a:rPr>
              <a:t>Senegal</a:t>
            </a:r>
            <a:r>
              <a:rPr lang="en-US" dirty="0">
                <a:solidFill>
                  <a:schemeClr val="bg1"/>
                </a:solidFill>
              </a:rPr>
              <a:t>, </a:t>
            </a:r>
            <a:r>
              <a:rPr lang="en-US" dirty="0">
                <a:solidFill>
                  <a:schemeClr val="bg1"/>
                </a:solidFill>
                <a:hlinkClick r:id="rId13" tooltip="Togo">
                  <a:extLst>
                    <a:ext uri="{A12FA001-AC4F-418D-AE19-62706E023703}">
                      <ahyp:hlinkClr xmlns:ahyp="http://schemas.microsoft.com/office/drawing/2018/hyperlinkcolor" xmlns="" val="tx"/>
                    </a:ext>
                  </a:extLst>
                </a:hlinkClick>
              </a:rPr>
              <a:t>Togo</a:t>
            </a:r>
            <a:r>
              <a:rPr lang="en-US" dirty="0">
                <a:solidFill>
                  <a:schemeClr val="bg1"/>
                </a:solidFill>
              </a:rPr>
              <a:t>. </a:t>
            </a:r>
            <a:r>
              <a:rPr lang="en-US" dirty="0"/>
              <a:t>All, except Guinea-Bissau (Portuguese), were formerly French colonies. It was set up in 1994 with the broad aim of harmonizing economic policy to promote a greater degree of competitiveness throughout the region. BCEAO has all the features and attributes of a French conventional central bank. It authorized the adoption of Islamic banking in 2010.</a:t>
            </a:r>
            <a:endParaRPr lang="fr-FR" dirty="0"/>
          </a:p>
        </p:txBody>
      </p:sp>
      <p:sp>
        <p:nvSpPr>
          <p:cNvPr id="6" name="Rectangle : coins arrondis 5">
            <a:extLst>
              <a:ext uri="{FF2B5EF4-FFF2-40B4-BE49-F238E27FC236}">
                <a16:creationId xmlns:a16="http://schemas.microsoft.com/office/drawing/2014/main" xmlns="" id="{DB6E63FF-0A20-4084-BA80-0EB393534D0A}"/>
              </a:ext>
            </a:extLst>
          </p:cNvPr>
          <p:cNvSpPr/>
          <p:nvPr/>
        </p:nvSpPr>
        <p:spPr>
          <a:xfrm>
            <a:off x="276447" y="3982280"/>
            <a:ext cx="11546958" cy="24078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a:t>The </a:t>
            </a:r>
            <a:r>
              <a:rPr lang="fr-MA" dirty="0" err="1"/>
              <a:t>stumbling</a:t>
            </a:r>
            <a:r>
              <a:rPr lang="fr-MA" dirty="0"/>
              <a:t>-blocks </a:t>
            </a:r>
            <a:r>
              <a:rPr lang="fr-MA" dirty="0" err="1"/>
              <a:t>facing</a:t>
            </a:r>
            <a:r>
              <a:rPr lang="fr-MA" dirty="0"/>
              <a:t> </a:t>
            </a:r>
            <a:r>
              <a:rPr lang="fr-MA" dirty="0" err="1"/>
              <a:t>these</a:t>
            </a:r>
            <a:r>
              <a:rPr lang="fr-MA" dirty="0"/>
              <a:t> countries as regards </a:t>
            </a:r>
            <a:r>
              <a:rPr lang="fr-MA" dirty="0" err="1"/>
              <a:t>Islamic</a:t>
            </a:r>
            <a:r>
              <a:rPr lang="fr-MA" dirty="0"/>
              <a:t> </a:t>
            </a:r>
            <a:r>
              <a:rPr lang="fr-MA" dirty="0" err="1"/>
              <a:t>banking</a:t>
            </a:r>
            <a:r>
              <a:rPr lang="fr-MA" dirty="0"/>
              <a:t>,  </a:t>
            </a:r>
            <a:r>
              <a:rPr lang="fr-MA" dirty="0" err="1"/>
              <a:t>broadly</a:t>
            </a:r>
            <a:r>
              <a:rPr lang="fr-MA" dirty="0"/>
              <a:t> relate to cultural and </a:t>
            </a:r>
            <a:r>
              <a:rPr lang="fr-MA" dirty="0" err="1"/>
              <a:t>political</a:t>
            </a:r>
            <a:r>
              <a:rPr lang="fr-MA" dirty="0"/>
              <a:t> issues on the one hand and the apparent </a:t>
            </a:r>
            <a:r>
              <a:rPr lang="fr-MA" dirty="0" err="1"/>
              <a:t>incompatibility</a:t>
            </a:r>
            <a:r>
              <a:rPr lang="fr-MA" dirty="0"/>
              <a:t> of </a:t>
            </a:r>
            <a:r>
              <a:rPr lang="fr-MA" dirty="0" err="1"/>
              <a:t>conventional</a:t>
            </a:r>
            <a:r>
              <a:rPr lang="fr-MA" dirty="0"/>
              <a:t> </a:t>
            </a:r>
            <a:r>
              <a:rPr lang="fr-MA" dirty="0" err="1"/>
              <a:t>banking</a:t>
            </a:r>
            <a:r>
              <a:rPr lang="fr-MA" dirty="0"/>
              <a:t> and </a:t>
            </a:r>
            <a:r>
              <a:rPr lang="fr-MA" dirty="0" err="1"/>
              <a:t>Islamic</a:t>
            </a:r>
            <a:r>
              <a:rPr lang="fr-MA" dirty="0"/>
              <a:t> </a:t>
            </a:r>
            <a:r>
              <a:rPr lang="fr-MA" dirty="0" err="1"/>
              <a:t>banking</a:t>
            </a:r>
            <a:r>
              <a:rPr lang="fr-MA" dirty="0"/>
              <a:t> on the </a:t>
            </a:r>
            <a:r>
              <a:rPr lang="fr-MA" dirty="0" err="1"/>
              <a:t>other</a:t>
            </a:r>
            <a:r>
              <a:rPr lang="fr-MA" dirty="0"/>
              <a:t>, </a:t>
            </a:r>
            <a:r>
              <a:rPr lang="fr-MA" dirty="0" err="1"/>
              <a:t>however</a:t>
            </a:r>
            <a:r>
              <a:rPr lang="fr-MA" dirty="0"/>
              <a:t> </a:t>
            </a:r>
            <a:r>
              <a:rPr lang="fr-MA" dirty="0" err="1"/>
              <a:t>since</a:t>
            </a:r>
            <a:r>
              <a:rPr lang="fr-MA" dirty="0"/>
              <a:t> 2018, the BCEAO has laid down, the fondation of </a:t>
            </a:r>
            <a:r>
              <a:rPr lang="fr-MA" dirty="0" err="1"/>
              <a:t>regulatory</a:t>
            </a:r>
            <a:r>
              <a:rPr lang="fr-MA" dirty="0"/>
              <a:t> </a:t>
            </a:r>
            <a:r>
              <a:rPr lang="fr-MA" dirty="0" err="1"/>
              <a:t>framework</a:t>
            </a:r>
            <a:r>
              <a:rPr lang="fr-MA" dirty="0"/>
              <a:t> of Introduction of the </a:t>
            </a:r>
            <a:r>
              <a:rPr lang="fr-MA" dirty="0" err="1"/>
              <a:t>Islamic</a:t>
            </a:r>
            <a:r>
              <a:rPr lang="fr-MA" dirty="0"/>
              <a:t> </a:t>
            </a:r>
            <a:r>
              <a:rPr lang="fr-MA" dirty="0" err="1"/>
              <a:t>banking</a:t>
            </a:r>
            <a:r>
              <a:rPr lang="fr-MA" dirty="0"/>
              <a:t> and finance </a:t>
            </a:r>
            <a:r>
              <a:rPr lang="fr-MA" dirty="0" err="1"/>
              <a:t>Industry</a:t>
            </a:r>
            <a:r>
              <a:rPr lang="fr-MA" dirty="0"/>
              <a:t>, by </a:t>
            </a:r>
            <a:r>
              <a:rPr lang="fr-MA" dirty="0" err="1"/>
              <a:t>approving</a:t>
            </a:r>
            <a:r>
              <a:rPr lang="fr-MA" dirty="0"/>
              <a:t> four instructions of the practice of </a:t>
            </a:r>
            <a:r>
              <a:rPr lang="fr-MA" dirty="0" err="1"/>
              <a:t>Islamic</a:t>
            </a:r>
            <a:r>
              <a:rPr lang="fr-MA" dirty="0"/>
              <a:t> Banking and Finance </a:t>
            </a:r>
            <a:r>
              <a:rPr lang="fr-MA" dirty="0" err="1"/>
              <a:t>operation</a:t>
            </a:r>
            <a:r>
              <a:rPr lang="fr-MA" dirty="0"/>
              <a:t> </a:t>
            </a:r>
            <a:r>
              <a:rPr lang="fr-MA" dirty="0" err="1"/>
              <a:t>within</a:t>
            </a:r>
            <a:r>
              <a:rPr lang="fr-MA" dirty="0"/>
              <a:t> West </a:t>
            </a:r>
            <a:r>
              <a:rPr lang="fr-MA" dirty="0" err="1"/>
              <a:t>African</a:t>
            </a:r>
            <a:r>
              <a:rPr lang="fr-MA" dirty="0"/>
              <a:t> </a:t>
            </a:r>
            <a:r>
              <a:rPr lang="fr-MA" dirty="0" err="1"/>
              <a:t>Economic</a:t>
            </a:r>
            <a:r>
              <a:rPr lang="fr-MA" dirty="0"/>
              <a:t> and </a:t>
            </a:r>
            <a:r>
              <a:rPr lang="fr-MA" dirty="0" err="1"/>
              <a:t>Monetary</a:t>
            </a:r>
            <a:r>
              <a:rPr lang="fr-MA" dirty="0"/>
              <a:t> Union.</a:t>
            </a:r>
            <a:endParaRPr lang="fr-FR" dirty="0"/>
          </a:p>
        </p:txBody>
      </p:sp>
      <p:sp>
        <p:nvSpPr>
          <p:cNvPr id="2" name="Espace réservé du numéro de diapositive 1">
            <a:extLst>
              <a:ext uri="{FF2B5EF4-FFF2-40B4-BE49-F238E27FC236}">
                <a16:creationId xmlns:a16="http://schemas.microsoft.com/office/drawing/2014/main" xmlns="" id="{D64E3C72-B950-48E1-BD0A-7AB8D3A77652}"/>
              </a:ext>
            </a:extLst>
          </p:cNvPr>
          <p:cNvSpPr>
            <a:spLocks noGrp="1"/>
          </p:cNvSpPr>
          <p:nvPr>
            <p:ph type="sldNum" sz="quarter" idx="12"/>
          </p:nvPr>
        </p:nvSpPr>
        <p:spPr/>
        <p:txBody>
          <a:bodyPr/>
          <a:lstStyle/>
          <a:p>
            <a:fld id="{DB51A5A3-38B3-4E59-AE36-84A9399D8674}" type="slidenum">
              <a:rPr lang="fr-FR" smtClean="0"/>
              <a:pPr/>
              <a:t>11</a:t>
            </a:fld>
            <a:endParaRPr lang="fr-FR"/>
          </a:p>
        </p:txBody>
      </p:sp>
    </p:spTree>
    <p:extLst>
      <p:ext uri="{BB962C8B-B14F-4D97-AF65-F5344CB8AC3E}">
        <p14:creationId xmlns:p14="http://schemas.microsoft.com/office/powerpoint/2010/main" xmlns="" val="248844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pentagone 3">
            <a:extLst>
              <a:ext uri="{FF2B5EF4-FFF2-40B4-BE49-F238E27FC236}">
                <a16:creationId xmlns:a16="http://schemas.microsoft.com/office/drawing/2014/main" xmlns="" id="{7000D28D-82BF-4CBC-B2F2-54701077B2CC}"/>
              </a:ext>
            </a:extLst>
          </p:cNvPr>
          <p:cNvSpPr/>
          <p:nvPr/>
        </p:nvSpPr>
        <p:spPr>
          <a:xfrm>
            <a:off x="0" y="2097155"/>
            <a:ext cx="2358888" cy="126227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sz="2000" dirty="0"/>
              <a:t>The Four Instructions are</a:t>
            </a:r>
            <a:r>
              <a:rPr lang="fr-MA" dirty="0"/>
              <a:t>:</a:t>
            </a:r>
            <a:endParaRPr lang="fr-FR" dirty="0"/>
          </a:p>
        </p:txBody>
      </p:sp>
      <p:sp>
        <p:nvSpPr>
          <p:cNvPr id="5" name="Rectangle : coins arrondis 4">
            <a:extLst>
              <a:ext uri="{FF2B5EF4-FFF2-40B4-BE49-F238E27FC236}">
                <a16:creationId xmlns:a16="http://schemas.microsoft.com/office/drawing/2014/main" xmlns="" id="{405FF7BC-BC94-4E35-87C0-650EAEEE165D}"/>
              </a:ext>
            </a:extLst>
          </p:cNvPr>
          <p:cNvSpPr/>
          <p:nvPr/>
        </p:nvSpPr>
        <p:spPr>
          <a:xfrm>
            <a:off x="7600122" y="384312"/>
            <a:ext cx="3226904" cy="17360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t>Instruction N.003-03-2018 regarding Islamic microfinance Institutions</a:t>
            </a:r>
            <a:endParaRPr lang="fr-FR"/>
          </a:p>
        </p:txBody>
      </p:sp>
      <p:sp>
        <p:nvSpPr>
          <p:cNvPr id="6" name="Rectangle : coins arrondis 5">
            <a:extLst>
              <a:ext uri="{FF2B5EF4-FFF2-40B4-BE49-F238E27FC236}">
                <a16:creationId xmlns:a16="http://schemas.microsoft.com/office/drawing/2014/main" xmlns="" id="{774A94B0-8317-4087-95A5-EBC1EF91AC12}"/>
              </a:ext>
            </a:extLst>
          </p:cNvPr>
          <p:cNvSpPr/>
          <p:nvPr/>
        </p:nvSpPr>
        <p:spPr>
          <a:xfrm>
            <a:off x="7586870" y="3382617"/>
            <a:ext cx="3240156" cy="17360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Instruction N.005-2018 regarding technical issues related to Islamic Microfinance Institutions</a:t>
            </a:r>
            <a:endParaRPr lang="fr-FR" dirty="0"/>
          </a:p>
        </p:txBody>
      </p:sp>
      <p:sp>
        <p:nvSpPr>
          <p:cNvPr id="7" name="Rectangle : coins arrondis 6">
            <a:extLst>
              <a:ext uri="{FF2B5EF4-FFF2-40B4-BE49-F238E27FC236}">
                <a16:creationId xmlns:a16="http://schemas.microsoft.com/office/drawing/2014/main" xmlns="" id="{A8AE40FC-640B-4FDE-8CFC-0E5B03B1FF18}"/>
              </a:ext>
            </a:extLst>
          </p:cNvPr>
          <p:cNvSpPr/>
          <p:nvPr/>
        </p:nvSpPr>
        <p:spPr>
          <a:xfrm>
            <a:off x="2710069" y="3359425"/>
            <a:ext cx="3240155" cy="17360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t>Instruction N.004-05-2018 regarding technical issues related to Islamic financial Institutions</a:t>
            </a:r>
            <a:endParaRPr lang="fr-FR"/>
          </a:p>
        </p:txBody>
      </p:sp>
      <p:sp>
        <p:nvSpPr>
          <p:cNvPr id="8" name="Rectangle : coins arrondis 7">
            <a:extLst>
              <a:ext uri="{FF2B5EF4-FFF2-40B4-BE49-F238E27FC236}">
                <a16:creationId xmlns:a16="http://schemas.microsoft.com/office/drawing/2014/main" xmlns="" id="{C29E0677-3E78-45D8-8720-27FF1D5AD6E5}"/>
              </a:ext>
            </a:extLst>
          </p:cNvPr>
          <p:cNvSpPr/>
          <p:nvPr/>
        </p:nvSpPr>
        <p:spPr>
          <a:xfrm>
            <a:off x="2663687" y="377685"/>
            <a:ext cx="3432313" cy="17360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Instruction N.002-03-2018 regarding regulatory framework of Islamic Financial Institutions</a:t>
            </a:r>
            <a:endParaRPr lang="fr-FR"/>
          </a:p>
        </p:txBody>
      </p:sp>
      <p:sp>
        <p:nvSpPr>
          <p:cNvPr id="2" name="Espace réservé du numéro de diapositive 1">
            <a:extLst>
              <a:ext uri="{FF2B5EF4-FFF2-40B4-BE49-F238E27FC236}">
                <a16:creationId xmlns:a16="http://schemas.microsoft.com/office/drawing/2014/main" xmlns="" id="{EB9E2DDA-327B-445D-AC51-1C64D751AA97}"/>
              </a:ext>
            </a:extLst>
          </p:cNvPr>
          <p:cNvSpPr>
            <a:spLocks noGrp="1"/>
          </p:cNvSpPr>
          <p:nvPr>
            <p:ph type="sldNum" sz="quarter" idx="12"/>
          </p:nvPr>
        </p:nvSpPr>
        <p:spPr/>
        <p:txBody>
          <a:bodyPr/>
          <a:lstStyle/>
          <a:p>
            <a:fld id="{DB51A5A3-38B3-4E59-AE36-84A9399D8674}" type="slidenum">
              <a:rPr lang="fr-FR" smtClean="0"/>
              <a:pPr/>
              <a:t>12</a:t>
            </a:fld>
            <a:endParaRPr lang="fr-FR"/>
          </a:p>
        </p:txBody>
      </p:sp>
    </p:spTree>
    <p:extLst>
      <p:ext uri="{BB962C8B-B14F-4D97-AF65-F5344CB8AC3E}">
        <p14:creationId xmlns:p14="http://schemas.microsoft.com/office/powerpoint/2010/main" xmlns="" val="239220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 coins arrondis 12">
            <a:extLst>
              <a:ext uri="{FF2B5EF4-FFF2-40B4-BE49-F238E27FC236}">
                <a16:creationId xmlns:a16="http://schemas.microsoft.com/office/drawing/2014/main" xmlns="" id="{10B8ADDF-1C2F-400E-81F8-6462C9F958B1}"/>
              </a:ext>
            </a:extLst>
          </p:cNvPr>
          <p:cNvSpPr/>
          <p:nvPr/>
        </p:nvSpPr>
        <p:spPr>
          <a:xfrm>
            <a:off x="0" y="132523"/>
            <a:ext cx="12192000" cy="17757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bg1"/>
                </a:solidFill>
              </a:rPr>
              <a:t>The </a:t>
            </a:r>
            <a:r>
              <a:rPr lang="en-GB" dirty="0">
                <a:solidFill>
                  <a:schemeClr val="bg1"/>
                </a:solidFill>
                <a:latin typeface="inherit"/>
                <a:ea typeface="Calibri" panose="020F0502020204030204" pitchFamily="34" charset="0"/>
                <a:cs typeface="Times New Roman" panose="02020603050405020304" pitchFamily="18" charset="0"/>
              </a:rPr>
              <a:t>Inter-African Conference on Insurance Markets (CIMA) is a community organization that brings together fourteen countries Africans, including UEMOA member States, in  10 October, 2019, the Rules N ° 003 / CIMA / PCMA / PCE / 2019 regulating  Takaful insurance operations in member states has been approved by the CIMA, this move open the market for Takaful in west Africa francophone Countries.</a:t>
            </a:r>
            <a:endParaRPr lang="fr-FR" dirty="0">
              <a:solidFill>
                <a:schemeClr val="bg1"/>
              </a:solidFill>
            </a:endParaRPr>
          </a:p>
        </p:txBody>
      </p:sp>
      <p:sp>
        <p:nvSpPr>
          <p:cNvPr id="14" name="Rectangle : coins arrondis 13">
            <a:extLst>
              <a:ext uri="{FF2B5EF4-FFF2-40B4-BE49-F238E27FC236}">
                <a16:creationId xmlns:a16="http://schemas.microsoft.com/office/drawing/2014/main" xmlns="" id="{CA441E89-560E-42C2-A582-3CEC35BB72B2}"/>
              </a:ext>
            </a:extLst>
          </p:cNvPr>
          <p:cNvSpPr/>
          <p:nvPr/>
        </p:nvSpPr>
        <p:spPr>
          <a:xfrm>
            <a:off x="-1" y="3776876"/>
            <a:ext cx="12192000" cy="11661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err="1"/>
              <a:t>Islamic</a:t>
            </a:r>
            <a:r>
              <a:rPr lang="fr-MA" dirty="0"/>
              <a:t> finance </a:t>
            </a:r>
            <a:r>
              <a:rPr lang="fr-MA" dirty="0" err="1"/>
              <a:t>was</a:t>
            </a:r>
            <a:r>
              <a:rPr lang="fr-MA" dirty="0"/>
              <a:t> </a:t>
            </a:r>
            <a:r>
              <a:rPr lang="fr-MA" dirty="0" err="1"/>
              <a:t>until</a:t>
            </a:r>
            <a:r>
              <a:rPr lang="fr-MA" dirty="0"/>
              <a:t> 2018, more of a </a:t>
            </a:r>
            <a:r>
              <a:rPr lang="fr-MA" dirty="0" err="1"/>
              <a:t>shadow</a:t>
            </a:r>
            <a:r>
              <a:rPr lang="fr-MA" dirty="0"/>
              <a:t> </a:t>
            </a:r>
            <a:r>
              <a:rPr lang="fr-MA" dirty="0" err="1"/>
              <a:t>industry</a:t>
            </a:r>
            <a:r>
              <a:rPr lang="fr-MA" dirty="0"/>
              <a:t> in the West </a:t>
            </a:r>
            <a:r>
              <a:rPr lang="fr-MA" dirty="0" err="1"/>
              <a:t>African</a:t>
            </a:r>
            <a:r>
              <a:rPr lang="fr-MA" dirty="0"/>
              <a:t> </a:t>
            </a:r>
            <a:r>
              <a:rPr lang="fr-MA" dirty="0" err="1"/>
              <a:t>Monetary</a:t>
            </a:r>
            <a:r>
              <a:rPr lang="fr-MA" dirty="0"/>
              <a:t> Union </a:t>
            </a:r>
            <a:r>
              <a:rPr lang="fr-MA" dirty="0" err="1"/>
              <a:t>with</a:t>
            </a:r>
            <a:r>
              <a:rPr lang="fr-MA" dirty="0"/>
              <a:t> no </a:t>
            </a:r>
            <a:r>
              <a:rPr lang="fr-MA" dirty="0" err="1"/>
              <a:t>clear-cut</a:t>
            </a:r>
            <a:r>
              <a:rPr lang="fr-MA" dirty="0"/>
              <a:t> </a:t>
            </a:r>
            <a:r>
              <a:rPr lang="fr-MA" dirty="0" err="1"/>
              <a:t>regulations</a:t>
            </a:r>
            <a:r>
              <a:rPr lang="fr-MA" dirty="0"/>
              <a:t>, and </a:t>
            </a:r>
            <a:r>
              <a:rPr lang="fr-MA" dirty="0" err="1"/>
              <a:t>existing</a:t>
            </a:r>
            <a:r>
              <a:rPr lang="fr-MA" dirty="0"/>
              <a:t> </a:t>
            </a:r>
            <a:r>
              <a:rPr lang="fr-MA" dirty="0" err="1"/>
              <a:t>Islamic</a:t>
            </a:r>
            <a:r>
              <a:rPr lang="fr-MA" dirty="0"/>
              <a:t> </a:t>
            </a:r>
            <a:r>
              <a:rPr lang="fr-MA" dirty="0" err="1"/>
              <a:t>lenders</a:t>
            </a:r>
            <a:r>
              <a:rPr lang="fr-MA" dirty="0"/>
              <a:t> </a:t>
            </a:r>
            <a:r>
              <a:rPr lang="fr-MA" dirty="0" err="1"/>
              <a:t>were</a:t>
            </a:r>
            <a:r>
              <a:rPr lang="fr-MA" dirty="0"/>
              <a:t> operating on </a:t>
            </a:r>
            <a:r>
              <a:rPr lang="fr-MA" dirty="0" err="1"/>
              <a:t>their</a:t>
            </a:r>
            <a:r>
              <a:rPr lang="fr-MA" dirty="0"/>
              <a:t> </a:t>
            </a:r>
            <a:r>
              <a:rPr lang="fr-MA" dirty="0" err="1"/>
              <a:t>own</a:t>
            </a:r>
            <a:r>
              <a:rPr lang="fr-MA" dirty="0"/>
              <a:t> </a:t>
            </a:r>
            <a:r>
              <a:rPr lang="fr-MA" dirty="0" err="1"/>
              <a:t>rules</a:t>
            </a:r>
            <a:r>
              <a:rPr lang="fr-MA" dirty="0"/>
              <a:t> and </a:t>
            </a:r>
            <a:r>
              <a:rPr lang="fr-MA" dirty="0" err="1"/>
              <a:t>each</a:t>
            </a:r>
            <a:r>
              <a:rPr lang="fr-MA" dirty="0"/>
              <a:t> </a:t>
            </a:r>
            <a:r>
              <a:rPr lang="fr-MA" dirty="0" err="1"/>
              <a:t>being</a:t>
            </a:r>
            <a:r>
              <a:rPr lang="fr-MA" dirty="0"/>
              <a:t> </a:t>
            </a:r>
            <a:r>
              <a:rPr lang="fr-MA" dirty="0" err="1"/>
              <a:t>responsible</a:t>
            </a:r>
            <a:r>
              <a:rPr lang="fr-MA" dirty="0"/>
              <a:t> for </a:t>
            </a:r>
            <a:r>
              <a:rPr lang="fr-MA" dirty="0" err="1"/>
              <a:t>Shariah</a:t>
            </a:r>
            <a:r>
              <a:rPr lang="fr-MA" dirty="0"/>
              <a:t> compliance on </a:t>
            </a:r>
            <a:r>
              <a:rPr lang="fr-MA" dirty="0" err="1"/>
              <a:t>their</a:t>
            </a:r>
            <a:r>
              <a:rPr lang="fr-MA" dirty="0"/>
              <a:t> </a:t>
            </a:r>
            <a:r>
              <a:rPr lang="fr-MA" dirty="0" err="1"/>
              <a:t>own</a:t>
            </a:r>
            <a:r>
              <a:rPr lang="fr-MA" dirty="0"/>
              <a:t> </a:t>
            </a:r>
            <a:r>
              <a:rPr lang="fr-MA" dirty="0" err="1"/>
              <a:t>accounts</a:t>
            </a:r>
            <a:r>
              <a:rPr lang="fr-MA" dirty="0"/>
              <a:t>.</a:t>
            </a:r>
            <a:endParaRPr lang="fr-FR" dirty="0"/>
          </a:p>
        </p:txBody>
      </p:sp>
      <p:sp>
        <p:nvSpPr>
          <p:cNvPr id="15" name="Rectangle : coins arrondis 14">
            <a:extLst>
              <a:ext uri="{FF2B5EF4-FFF2-40B4-BE49-F238E27FC236}">
                <a16:creationId xmlns:a16="http://schemas.microsoft.com/office/drawing/2014/main" xmlns="" id="{D83DE5BF-CB6E-4F0F-86E3-2BB24360F0BE}"/>
              </a:ext>
            </a:extLst>
          </p:cNvPr>
          <p:cNvSpPr/>
          <p:nvPr/>
        </p:nvSpPr>
        <p:spPr>
          <a:xfrm>
            <a:off x="-1" y="2073967"/>
            <a:ext cx="12192000" cy="13550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ltLang="fr-FR" dirty="0">
                <a:solidFill>
                  <a:schemeClr val="bg1"/>
                </a:solidFill>
                <a:latin typeface="inherit" charset="0"/>
                <a:ea typeface="Times New Roman" panose="02020603050405020304" pitchFamily="18" charset="0"/>
                <a:cs typeface="Courier New" panose="02070309020205020404" pitchFamily="49" charset="0"/>
              </a:rPr>
              <a:t>In recent years we have seen a move in the sukuk market, Senegal, Mali, Togo and Ivory Coast all these countries have issues a sukuk in the market in recent years, what that shown us, is that the Islamic Banking and Finance Industry is moving toward a fully integrated economic segment.</a:t>
            </a:r>
            <a:r>
              <a:rPr kumimoji="0" lang="fr-FR" altLang="fr-FR" sz="1600" b="0" i="0" u="none" strike="noStrike" cap="none" normalizeH="0" baseline="0" dirty="0">
                <a:ln>
                  <a:noFill/>
                </a:ln>
                <a:solidFill>
                  <a:schemeClr val="bg1"/>
                </a:solidFill>
                <a:effectLst/>
              </a:rPr>
              <a:t> </a:t>
            </a:r>
            <a:endParaRPr kumimoji="0" lang="fr-FR" altLang="fr-FR" sz="2800" b="0" i="0" u="none" strike="noStrike" cap="none" normalizeH="0" baseline="0" dirty="0">
              <a:ln>
                <a:noFill/>
              </a:ln>
              <a:solidFill>
                <a:schemeClr val="bg1"/>
              </a:solidFill>
              <a:effectLst/>
              <a:latin typeface="Arial" panose="020B0604020202020204" pitchFamily="34" charset="0"/>
            </a:endParaRPr>
          </a:p>
          <a:p>
            <a:endParaRPr lang="fr-FR" dirty="0">
              <a:solidFill>
                <a:schemeClr val="bg1"/>
              </a:solidFill>
            </a:endParaRPr>
          </a:p>
        </p:txBody>
      </p:sp>
      <p:sp>
        <p:nvSpPr>
          <p:cNvPr id="19" name="Rectangle 9">
            <a:extLst>
              <a:ext uri="{FF2B5EF4-FFF2-40B4-BE49-F238E27FC236}">
                <a16:creationId xmlns:a16="http://schemas.microsoft.com/office/drawing/2014/main" xmlns="" id="{16E5EC29-42C7-41D5-9FD1-75F0732795BF}"/>
              </a:ext>
            </a:extLst>
          </p:cNvPr>
          <p:cNvSpPr>
            <a:spLocks noChangeArrowheads="1"/>
          </p:cNvSpPr>
          <p:nvPr/>
        </p:nvSpPr>
        <p:spPr bwMode="auto">
          <a:xfrm>
            <a:off x="5778998" y="67017"/>
            <a:ext cx="634003" cy="323165"/>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457056" tIns="4572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0" name="Rectangle : coins arrondis 19">
            <a:extLst>
              <a:ext uri="{FF2B5EF4-FFF2-40B4-BE49-F238E27FC236}">
                <a16:creationId xmlns:a16="http://schemas.microsoft.com/office/drawing/2014/main" xmlns="" id="{7E024F34-5072-4A73-8999-A4478D991B78}"/>
              </a:ext>
            </a:extLst>
          </p:cNvPr>
          <p:cNvSpPr/>
          <p:nvPr/>
        </p:nvSpPr>
        <p:spPr>
          <a:xfrm>
            <a:off x="-54060" y="5290945"/>
            <a:ext cx="12192000" cy="11661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err="1"/>
              <a:t>However</a:t>
            </a:r>
            <a:r>
              <a:rPr lang="fr-MA" dirty="0"/>
              <a:t> </a:t>
            </a:r>
            <a:r>
              <a:rPr lang="fr-MA" dirty="0" err="1"/>
              <a:t>with</a:t>
            </a:r>
            <a:r>
              <a:rPr lang="fr-MA" dirty="0"/>
              <a:t> the </a:t>
            </a:r>
            <a:r>
              <a:rPr lang="fr-MA" dirty="0" err="1"/>
              <a:t>foundation</a:t>
            </a:r>
            <a:r>
              <a:rPr lang="fr-MA" dirty="0"/>
              <a:t> </a:t>
            </a:r>
            <a:r>
              <a:rPr lang="fr-MA" dirty="0" err="1"/>
              <a:t>with</a:t>
            </a:r>
            <a:r>
              <a:rPr lang="fr-MA" dirty="0"/>
              <a:t> </a:t>
            </a:r>
            <a:r>
              <a:rPr lang="fr-MA" dirty="0" err="1"/>
              <a:t>these</a:t>
            </a:r>
            <a:r>
              <a:rPr lang="fr-MA" dirty="0"/>
              <a:t> </a:t>
            </a:r>
            <a:r>
              <a:rPr lang="fr-MA" dirty="0" err="1"/>
              <a:t>above</a:t>
            </a:r>
            <a:r>
              <a:rPr lang="fr-MA" dirty="0"/>
              <a:t> Instructions By the Central Bank, </a:t>
            </a:r>
            <a:r>
              <a:rPr lang="fr-MA" dirty="0" err="1"/>
              <a:t>we</a:t>
            </a:r>
            <a:r>
              <a:rPr lang="fr-MA" dirty="0"/>
              <a:t> have </a:t>
            </a:r>
            <a:r>
              <a:rPr lang="fr-MA" dirty="0" err="1"/>
              <a:t>seen</a:t>
            </a:r>
            <a:r>
              <a:rPr lang="fr-MA" dirty="0"/>
              <a:t> a </a:t>
            </a:r>
            <a:r>
              <a:rPr lang="fr-MA" dirty="0" err="1"/>
              <a:t>rise</a:t>
            </a:r>
            <a:r>
              <a:rPr lang="fr-MA" dirty="0"/>
              <a:t> of Institutions </a:t>
            </a:r>
            <a:r>
              <a:rPr lang="fr-MA" dirty="0" err="1"/>
              <a:t>which</a:t>
            </a:r>
            <a:r>
              <a:rPr lang="fr-MA" dirty="0"/>
              <a:t> are </a:t>
            </a:r>
            <a:r>
              <a:rPr lang="fr-MA" dirty="0" err="1"/>
              <a:t>applying</a:t>
            </a:r>
            <a:r>
              <a:rPr lang="fr-MA" dirty="0"/>
              <a:t> to </a:t>
            </a:r>
            <a:r>
              <a:rPr lang="fr-MA" dirty="0" err="1"/>
              <a:t>be</a:t>
            </a:r>
            <a:r>
              <a:rPr lang="fr-MA" dirty="0"/>
              <a:t> </a:t>
            </a:r>
            <a:r>
              <a:rPr lang="fr-MA" dirty="0" err="1"/>
              <a:t>licensed</a:t>
            </a:r>
            <a:r>
              <a:rPr lang="fr-MA" dirty="0"/>
              <a:t> in Sharia compliance </a:t>
            </a:r>
            <a:r>
              <a:rPr lang="fr-MA" dirty="0" err="1"/>
              <a:t>operations</a:t>
            </a:r>
            <a:r>
              <a:rPr lang="fr-MA" dirty="0"/>
              <a:t>, </a:t>
            </a:r>
            <a:r>
              <a:rPr lang="fr-MA" dirty="0" err="1"/>
              <a:t>so</a:t>
            </a:r>
            <a:r>
              <a:rPr lang="fr-MA" dirty="0"/>
              <a:t> far in </a:t>
            </a:r>
            <a:r>
              <a:rPr lang="fr-MA" dirty="0" err="1"/>
              <a:t>our</a:t>
            </a:r>
            <a:r>
              <a:rPr lang="fr-MA" dirty="0"/>
              <a:t> </a:t>
            </a:r>
            <a:r>
              <a:rPr lang="fr-MA" dirty="0" err="1"/>
              <a:t>knowledge</a:t>
            </a:r>
            <a:r>
              <a:rPr lang="fr-MA" dirty="0"/>
              <a:t>, </a:t>
            </a:r>
            <a:r>
              <a:rPr lang="fr-MA" dirty="0" err="1"/>
              <a:t>Coris</a:t>
            </a:r>
            <a:r>
              <a:rPr lang="fr-MA" dirty="0"/>
              <a:t> Bank International, </a:t>
            </a:r>
            <a:r>
              <a:rPr lang="fr-MA" dirty="0" err="1"/>
              <a:t>with</a:t>
            </a:r>
            <a:r>
              <a:rPr lang="fr-MA" dirty="0"/>
              <a:t> </a:t>
            </a:r>
            <a:r>
              <a:rPr lang="fr-MA" dirty="0" err="1"/>
              <a:t>his</a:t>
            </a:r>
            <a:r>
              <a:rPr lang="fr-MA" dirty="0"/>
              <a:t> </a:t>
            </a:r>
            <a:r>
              <a:rPr lang="fr-MA" dirty="0" err="1"/>
              <a:t>Islamic</a:t>
            </a:r>
            <a:r>
              <a:rPr lang="fr-MA" dirty="0"/>
              <a:t> </a:t>
            </a:r>
            <a:r>
              <a:rPr lang="fr-MA" dirty="0" err="1"/>
              <a:t>Window</a:t>
            </a:r>
            <a:r>
              <a:rPr lang="fr-MA" dirty="0"/>
              <a:t> </a:t>
            </a:r>
            <a:r>
              <a:rPr lang="fr-MA" dirty="0" err="1"/>
              <a:t>is</a:t>
            </a:r>
            <a:r>
              <a:rPr lang="fr-MA" dirty="0"/>
              <a:t> the one </a:t>
            </a:r>
            <a:r>
              <a:rPr lang="fr-MA" dirty="0" err="1"/>
              <a:t>which</a:t>
            </a:r>
            <a:r>
              <a:rPr lang="fr-MA" dirty="0"/>
              <a:t> has been </a:t>
            </a:r>
            <a:r>
              <a:rPr lang="fr-MA" dirty="0" err="1"/>
              <a:t>licensed</a:t>
            </a:r>
            <a:r>
              <a:rPr lang="fr-MA" dirty="0"/>
              <a:t> by the central </a:t>
            </a:r>
            <a:r>
              <a:rPr lang="fr-MA" dirty="0" err="1"/>
              <a:t>bank</a:t>
            </a:r>
            <a:r>
              <a:rPr lang="fr-MA" dirty="0"/>
              <a:t> to </a:t>
            </a:r>
            <a:r>
              <a:rPr lang="fr-MA" dirty="0" err="1"/>
              <a:t>operate</a:t>
            </a:r>
            <a:r>
              <a:rPr lang="fr-MA" dirty="0"/>
              <a:t> in Burkina -Faso, Mali, </a:t>
            </a:r>
            <a:r>
              <a:rPr lang="fr-MA" dirty="0" err="1"/>
              <a:t>Senegal</a:t>
            </a:r>
            <a:r>
              <a:rPr lang="fr-MA" dirty="0"/>
              <a:t>, Ivory </a:t>
            </a:r>
            <a:r>
              <a:rPr lang="fr-MA" dirty="0" err="1"/>
              <a:t>Coast</a:t>
            </a:r>
            <a:r>
              <a:rPr lang="fr-MA" dirty="0"/>
              <a:t>, and Benin </a:t>
            </a:r>
            <a:endParaRPr lang="fr-FR" dirty="0"/>
          </a:p>
        </p:txBody>
      </p:sp>
      <p:sp>
        <p:nvSpPr>
          <p:cNvPr id="2" name="Espace réservé du numéro de diapositive 1">
            <a:extLst>
              <a:ext uri="{FF2B5EF4-FFF2-40B4-BE49-F238E27FC236}">
                <a16:creationId xmlns:a16="http://schemas.microsoft.com/office/drawing/2014/main" xmlns="" id="{20D0A777-B509-4484-B9F7-D301D4AA530E}"/>
              </a:ext>
            </a:extLst>
          </p:cNvPr>
          <p:cNvSpPr>
            <a:spLocks noGrp="1"/>
          </p:cNvSpPr>
          <p:nvPr>
            <p:ph type="sldNum" sz="quarter" idx="12"/>
          </p:nvPr>
        </p:nvSpPr>
        <p:spPr/>
        <p:txBody>
          <a:bodyPr/>
          <a:lstStyle/>
          <a:p>
            <a:fld id="{DB51A5A3-38B3-4E59-AE36-84A9399D8674}" type="slidenum">
              <a:rPr lang="fr-FR" smtClean="0"/>
              <a:pPr/>
              <a:t>13</a:t>
            </a:fld>
            <a:endParaRPr lang="fr-FR"/>
          </a:p>
        </p:txBody>
      </p:sp>
    </p:spTree>
    <p:extLst>
      <p:ext uri="{BB962C8B-B14F-4D97-AF65-F5344CB8AC3E}">
        <p14:creationId xmlns:p14="http://schemas.microsoft.com/office/powerpoint/2010/main" xmlns="" val="369859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arn(inVertical)">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xmlns="" id="{68280F6B-7904-4600-8F5D-A0120159D6F4}"/>
              </a:ext>
            </a:extLst>
          </p:cNvPr>
          <p:cNvSpPr/>
          <p:nvPr/>
        </p:nvSpPr>
        <p:spPr>
          <a:xfrm>
            <a:off x="463826" y="225288"/>
            <a:ext cx="10813774" cy="19613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Its worthy to note here, for the African continent, there are great opportunities to take advantage of these great financial resources available. The potential of the Islamic finance market remains largely under-exploited in West Africa where it represents less than 1% of the banking system</a:t>
            </a:r>
            <a:endParaRPr lang="fr-FR" dirty="0"/>
          </a:p>
        </p:txBody>
      </p:sp>
      <p:sp>
        <p:nvSpPr>
          <p:cNvPr id="8" name="Organigramme : Alternative 7">
            <a:extLst>
              <a:ext uri="{FF2B5EF4-FFF2-40B4-BE49-F238E27FC236}">
                <a16:creationId xmlns:a16="http://schemas.microsoft.com/office/drawing/2014/main" xmlns="" id="{6DF1D4F2-88D6-4918-B302-60D6CB405CB6}"/>
              </a:ext>
            </a:extLst>
          </p:cNvPr>
          <p:cNvSpPr/>
          <p:nvPr/>
        </p:nvSpPr>
        <p:spPr>
          <a:xfrm>
            <a:off x="371061" y="2710069"/>
            <a:ext cx="10813774" cy="19613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spcBef>
                <a:spcPct val="0"/>
              </a:spcBef>
              <a:spcAft>
                <a:spcPct val="0"/>
              </a:spcAft>
            </a:pPr>
            <a:r>
              <a:rPr lang="en-GB" altLang="fr-FR" dirty="0">
                <a:solidFill>
                  <a:schemeClr val="bg1"/>
                </a:solidFill>
                <a:latin typeface="Calibri" panose="020F0502020204030204" pitchFamily="34" charset="0"/>
                <a:ea typeface="Times New Roman" panose="02020603050405020304" pitchFamily="18" charset="0"/>
                <a:cs typeface="Calibri" panose="020F0502020204030204" pitchFamily="34" charset="0"/>
              </a:rPr>
              <a:t>Another asset for the 8 member countries of the West African Economic and Monetary Union (UEMOA) are all members of the Islamic Development Bank, which bank finances in the form of technical assistance, studies and texts governing financial activity. Islamic in order to strengthen the legal infrastructure of member countries</a:t>
            </a:r>
            <a:r>
              <a:rPr kumimoji="0" lang="fr-FR" altLang="fr-FR" sz="1600" b="0" i="0" u="none" strike="noStrike" cap="none" normalizeH="0" baseline="0" dirty="0">
                <a:ln>
                  <a:noFill/>
                </a:ln>
                <a:solidFill>
                  <a:schemeClr val="bg1"/>
                </a:solidFill>
                <a:effectLst/>
              </a:rPr>
              <a:t> </a:t>
            </a:r>
            <a:endParaRPr kumimoji="0" lang="fr-FR" altLang="fr-FR" sz="2800" b="0" i="0" u="none" strike="noStrike" cap="none" normalizeH="0" baseline="0" dirty="0">
              <a:ln>
                <a:noFill/>
              </a:ln>
              <a:solidFill>
                <a:schemeClr val="bg1"/>
              </a:solidFill>
              <a:effectLst/>
              <a:latin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xmlns="" id="{5A8225EE-5F04-4460-B30D-DF8369B6C7FF}"/>
              </a:ext>
            </a:extLst>
          </p:cNvPr>
          <p:cNvSpPr>
            <a:spLocks noGrp="1"/>
          </p:cNvSpPr>
          <p:nvPr>
            <p:ph type="sldNum" sz="quarter" idx="12"/>
          </p:nvPr>
        </p:nvSpPr>
        <p:spPr/>
        <p:txBody>
          <a:bodyPr/>
          <a:lstStyle/>
          <a:p>
            <a:fld id="{DB51A5A3-38B3-4E59-AE36-84A9399D8674}" type="slidenum">
              <a:rPr lang="fr-FR" smtClean="0"/>
              <a:pPr/>
              <a:t>14</a:t>
            </a:fld>
            <a:endParaRPr lang="fr-FR"/>
          </a:p>
        </p:txBody>
      </p:sp>
    </p:spTree>
    <p:extLst>
      <p:ext uri="{BB962C8B-B14F-4D97-AF65-F5344CB8AC3E}">
        <p14:creationId xmlns:p14="http://schemas.microsoft.com/office/powerpoint/2010/main" xmlns="" val="1919137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anim calcmode="lin" valueType="num">
                                      <p:cBhvr>
                                        <p:cTn id="15" dur="2000" fill="hold"/>
                                        <p:tgtEl>
                                          <p:spTgt spid="8"/>
                                        </p:tgtEl>
                                        <p:attrNameLst>
                                          <p:attrName>ppt_w</p:attrName>
                                        </p:attrNameLst>
                                      </p:cBhvr>
                                      <p:tavLst>
                                        <p:tav tm="0" fmla="#ppt_w*sin(2.5*pi*$)">
                                          <p:val>
                                            <p:fltVal val="0"/>
                                          </p:val>
                                        </p:tav>
                                        <p:tav tm="100000">
                                          <p:val>
                                            <p:fltVal val="1"/>
                                          </p:val>
                                        </p:tav>
                                      </p:tavLst>
                                    </p:anim>
                                    <p:anim calcmode="lin" valueType="num">
                                      <p:cBhvr>
                                        <p:cTn id="16"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avec coins rognés en haut 3">
            <a:extLst>
              <a:ext uri="{FF2B5EF4-FFF2-40B4-BE49-F238E27FC236}">
                <a16:creationId xmlns:a16="http://schemas.microsoft.com/office/drawing/2014/main" xmlns="" id="{65263068-EC4C-43FC-B844-BE167A603367}"/>
              </a:ext>
            </a:extLst>
          </p:cNvPr>
          <p:cNvSpPr/>
          <p:nvPr/>
        </p:nvSpPr>
        <p:spPr>
          <a:xfrm>
            <a:off x="3177208" y="22726"/>
            <a:ext cx="5837583" cy="1152939"/>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t>Central Africa Region/ French Speaking countries</a:t>
            </a:r>
            <a:endParaRPr lang="fr-FR" sz="2000" dirty="0"/>
          </a:p>
        </p:txBody>
      </p:sp>
      <p:sp>
        <p:nvSpPr>
          <p:cNvPr id="5" name="Rectangle : en biseau 4">
            <a:extLst>
              <a:ext uri="{FF2B5EF4-FFF2-40B4-BE49-F238E27FC236}">
                <a16:creationId xmlns:a16="http://schemas.microsoft.com/office/drawing/2014/main" xmlns="" id="{B15E99AC-EF59-420B-B8C7-6AFA6FF68F60}"/>
              </a:ext>
            </a:extLst>
          </p:cNvPr>
          <p:cNvSpPr/>
          <p:nvPr/>
        </p:nvSpPr>
        <p:spPr>
          <a:xfrm>
            <a:off x="1199317" y="2871579"/>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t>Tchad</a:t>
            </a:r>
            <a:endParaRPr lang="fr-FR" dirty="0"/>
          </a:p>
        </p:txBody>
      </p:sp>
      <p:sp>
        <p:nvSpPr>
          <p:cNvPr id="6" name="Rectangle : en biseau 5">
            <a:extLst>
              <a:ext uri="{FF2B5EF4-FFF2-40B4-BE49-F238E27FC236}">
                <a16:creationId xmlns:a16="http://schemas.microsoft.com/office/drawing/2014/main" xmlns="" id="{0A56C3B5-E0C3-416E-A9D1-4529139DEEDD}"/>
              </a:ext>
            </a:extLst>
          </p:cNvPr>
          <p:cNvSpPr/>
          <p:nvPr/>
        </p:nvSpPr>
        <p:spPr>
          <a:xfrm>
            <a:off x="6745353" y="4567031"/>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Gabon</a:t>
            </a:r>
            <a:endParaRPr lang="fr-FR" dirty="0"/>
          </a:p>
        </p:txBody>
      </p:sp>
      <p:sp>
        <p:nvSpPr>
          <p:cNvPr id="7" name="Rectangle : en biseau 6">
            <a:extLst>
              <a:ext uri="{FF2B5EF4-FFF2-40B4-BE49-F238E27FC236}">
                <a16:creationId xmlns:a16="http://schemas.microsoft.com/office/drawing/2014/main" xmlns="" id="{A68AA107-5500-48B2-A7E9-27CD3530819B}"/>
              </a:ext>
            </a:extLst>
          </p:cNvPr>
          <p:cNvSpPr/>
          <p:nvPr/>
        </p:nvSpPr>
        <p:spPr>
          <a:xfrm>
            <a:off x="3226900" y="4529858"/>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Congo Demo Rep (Kinshasa)</a:t>
            </a:r>
            <a:endParaRPr lang="fr-FR"/>
          </a:p>
        </p:txBody>
      </p:sp>
      <p:sp>
        <p:nvSpPr>
          <p:cNvPr id="8" name="Rectangle : en biseau 7">
            <a:extLst>
              <a:ext uri="{FF2B5EF4-FFF2-40B4-BE49-F238E27FC236}">
                <a16:creationId xmlns:a16="http://schemas.microsoft.com/office/drawing/2014/main" xmlns="" id="{27B4A56A-7B32-45F7-A608-90E2FBA1405F}"/>
              </a:ext>
            </a:extLst>
          </p:cNvPr>
          <p:cNvSpPr/>
          <p:nvPr/>
        </p:nvSpPr>
        <p:spPr>
          <a:xfrm>
            <a:off x="3253404" y="1248553"/>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Cameroon</a:t>
            </a:r>
            <a:endParaRPr lang="fr-FR"/>
          </a:p>
        </p:txBody>
      </p:sp>
      <p:sp>
        <p:nvSpPr>
          <p:cNvPr id="9" name="Rectangle : en biseau 8">
            <a:extLst>
              <a:ext uri="{FF2B5EF4-FFF2-40B4-BE49-F238E27FC236}">
                <a16:creationId xmlns:a16="http://schemas.microsoft.com/office/drawing/2014/main" xmlns="" id="{137287FC-CB92-485D-99EF-0B017E3C5785}"/>
              </a:ext>
            </a:extLst>
          </p:cNvPr>
          <p:cNvSpPr/>
          <p:nvPr/>
        </p:nvSpPr>
        <p:spPr>
          <a:xfrm>
            <a:off x="6745354" y="1248553"/>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Central African republic</a:t>
            </a:r>
            <a:endParaRPr lang="fr-FR"/>
          </a:p>
        </p:txBody>
      </p:sp>
      <p:sp>
        <p:nvSpPr>
          <p:cNvPr id="10" name="Rectangle : en biseau 9">
            <a:extLst>
              <a:ext uri="{FF2B5EF4-FFF2-40B4-BE49-F238E27FC236}">
                <a16:creationId xmlns:a16="http://schemas.microsoft.com/office/drawing/2014/main" xmlns="" id="{58E9452E-E6EC-4E51-A023-07403B0F87B9}"/>
              </a:ext>
            </a:extLst>
          </p:cNvPr>
          <p:cNvSpPr/>
          <p:nvPr/>
        </p:nvSpPr>
        <p:spPr>
          <a:xfrm>
            <a:off x="8772936" y="2871579"/>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 Congo  Rep (</a:t>
            </a:r>
            <a:r>
              <a:rPr lang="en-GB" dirty="0" err="1"/>
              <a:t>brazaville</a:t>
            </a:r>
            <a:r>
              <a:rPr lang="en-GB" dirty="0"/>
              <a:t>)</a:t>
            </a:r>
            <a:endParaRPr lang="fr-FR" dirty="0"/>
          </a:p>
        </p:txBody>
      </p:sp>
      <p:sp>
        <p:nvSpPr>
          <p:cNvPr id="2" name="Espace réservé du numéro de diapositive 1">
            <a:extLst>
              <a:ext uri="{FF2B5EF4-FFF2-40B4-BE49-F238E27FC236}">
                <a16:creationId xmlns:a16="http://schemas.microsoft.com/office/drawing/2014/main" xmlns="" id="{54005A40-049B-479D-8290-12B0A86E9652}"/>
              </a:ext>
            </a:extLst>
          </p:cNvPr>
          <p:cNvSpPr>
            <a:spLocks noGrp="1"/>
          </p:cNvSpPr>
          <p:nvPr>
            <p:ph type="sldNum" sz="quarter" idx="12"/>
          </p:nvPr>
        </p:nvSpPr>
        <p:spPr/>
        <p:txBody>
          <a:bodyPr/>
          <a:lstStyle/>
          <a:p>
            <a:fld id="{DB51A5A3-38B3-4E59-AE36-84A9399D8674}" type="slidenum">
              <a:rPr lang="fr-FR" smtClean="0"/>
              <a:pPr/>
              <a:t>15</a:t>
            </a:fld>
            <a:endParaRPr lang="fr-FR"/>
          </a:p>
        </p:txBody>
      </p:sp>
    </p:spTree>
    <p:extLst>
      <p:ext uri="{BB962C8B-B14F-4D97-AF65-F5344CB8AC3E}">
        <p14:creationId xmlns:p14="http://schemas.microsoft.com/office/powerpoint/2010/main" xmlns="" val="30196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1000"/>
                                        <p:tgtEl>
                                          <p:spTgt spid="10"/>
                                        </p:tgtEl>
                                      </p:cBhvr>
                                    </p:animEffect>
                                    <p:anim calcmode="lin" valueType="num">
                                      <p:cBhvr>
                                        <p:cTn id="31" dur="1000" fill="hold"/>
                                        <p:tgtEl>
                                          <p:spTgt spid="10"/>
                                        </p:tgtEl>
                                        <p:attrNameLst>
                                          <p:attrName>ppt_x</p:attrName>
                                        </p:attrNameLst>
                                      </p:cBhvr>
                                      <p:tavLst>
                                        <p:tav tm="0">
                                          <p:val>
                                            <p:strVal val="#ppt_x"/>
                                          </p:val>
                                        </p:tav>
                                        <p:tav tm="100000">
                                          <p:val>
                                            <p:strVal val="#ppt_x"/>
                                          </p:val>
                                        </p:tav>
                                      </p:tavLst>
                                    </p:anim>
                                    <p:anim calcmode="lin" valueType="num">
                                      <p:cBhvr>
                                        <p:cTn id="3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1000"/>
                                        <p:tgtEl>
                                          <p:spTgt spid="6"/>
                                        </p:tgtEl>
                                      </p:cBhvr>
                                    </p:animEffect>
                                    <p:anim calcmode="lin" valueType="num">
                                      <p:cBhvr>
                                        <p:cTn id="45" dur="1000" fill="hold"/>
                                        <p:tgtEl>
                                          <p:spTgt spid="6"/>
                                        </p:tgtEl>
                                        <p:attrNameLst>
                                          <p:attrName>ppt_x</p:attrName>
                                        </p:attrNameLst>
                                      </p:cBhvr>
                                      <p:tavLst>
                                        <p:tav tm="0">
                                          <p:val>
                                            <p:strVal val="#ppt_x"/>
                                          </p:val>
                                        </p:tav>
                                        <p:tav tm="100000">
                                          <p:val>
                                            <p:strVal val="#ppt_x"/>
                                          </p:val>
                                        </p:tav>
                                      </p:tavLst>
                                    </p:anim>
                                    <p:anim calcmode="lin" valueType="num">
                                      <p:cBhvr>
                                        <p:cTn id="4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en biseau 3">
            <a:extLst>
              <a:ext uri="{FF2B5EF4-FFF2-40B4-BE49-F238E27FC236}">
                <a16:creationId xmlns:a16="http://schemas.microsoft.com/office/drawing/2014/main" xmlns="" id="{B911CFF8-4F27-4046-AD61-1CD10175B05A}"/>
              </a:ext>
            </a:extLst>
          </p:cNvPr>
          <p:cNvSpPr/>
          <p:nvPr/>
        </p:nvSpPr>
        <p:spPr>
          <a:xfrm>
            <a:off x="5082208" y="0"/>
            <a:ext cx="2027583"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Cameroon</a:t>
            </a:r>
            <a:endParaRPr lang="fr-FR"/>
          </a:p>
        </p:txBody>
      </p:sp>
      <p:sp>
        <p:nvSpPr>
          <p:cNvPr id="5" name="Organigramme : Alternative 4">
            <a:extLst>
              <a:ext uri="{FF2B5EF4-FFF2-40B4-BE49-F238E27FC236}">
                <a16:creationId xmlns:a16="http://schemas.microsoft.com/office/drawing/2014/main" xmlns="" id="{A4929328-26D2-48C9-8116-6606E886D46F}"/>
              </a:ext>
            </a:extLst>
          </p:cNvPr>
          <p:cNvSpPr/>
          <p:nvPr/>
        </p:nvSpPr>
        <p:spPr>
          <a:xfrm>
            <a:off x="463826" y="1371601"/>
            <a:ext cx="10813774" cy="19613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dirty="0"/>
              <a:t>In Cameroon, only one bank (</a:t>
            </a:r>
            <a:r>
              <a:rPr lang="en-GB" dirty="0" err="1"/>
              <a:t>Afriland</a:t>
            </a:r>
            <a:r>
              <a:rPr lang="en-GB" dirty="0"/>
              <a:t> First Bank) and three microfinance institutions, out of the 53 banks and nearly 500 microfinance institutions approved in the country, practice Islamic financing. Yet, the appropriation of this type of financing, based on the equitable distribution of wealth and the prohibition of profit, can considerably contribute to the development of financial inclusion in Cameroon.</a:t>
            </a:r>
            <a:endParaRPr lang="fr-FR" dirty="0"/>
          </a:p>
        </p:txBody>
      </p:sp>
      <p:sp>
        <p:nvSpPr>
          <p:cNvPr id="6" name="Organigramme : Alternative 5">
            <a:extLst>
              <a:ext uri="{FF2B5EF4-FFF2-40B4-BE49-F238E27FC236}">
                <a16:creationId xmlns:a16="http://schemas.microsoft.com/office/drawing/2014/main" xmlns="" id="{54E18AD7-0D86-4E04-8FEA-E118F7087751}"/>
              </a:ext>
            </a:extLst>
          </p:cNvPr>
          <p:cNvSpPr/>
          <p:nvPr/>
        </p:nvSpPr>
        <p:spPr>
          <a:xfrm>
            <a:off x="463826" y="3863011"/>
            <a:ext cx="10813774" cy="19613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dirty="0"/>
              <a:t>According to Finance Minister Louis Paul </a:t>
            </a:r>
            <a:r>
              <a:rPr lang="en-GB" dirty="0" err="1"/>
              <a:t>Motazé</a:t>
            </a:r>
            <a:r>
              <a:rPr lang="en-GB" dirty="0"/>
              <a:t>, this type of finance “can promote the development of financial inclusion by targeting all those still excluded from the traditional financial system for cultural reasons. It can also constitute a complementary lever for economic growth by attracting foreign investment, particularly those from certain Middle Eastern countries wishing to recycle their excess liquidity.”</a:t>
            </a:r>
            <a:endParaRPr lang="fr-FR" dirty="0"/>
          </a:p>
        </p:txBody>
      </p:sp>
      <p:sp>
        <p:nvSpPr>
          <p:cNvPr id="2" name="Espace réservé du numéro de diapositive 1">
            <a:extLst>
              <a:ext uri="{FF2B5EF4-FFF2-40B4-BE49-F238E27FC236}">
                <a16:creationId xmlns:a16="http://schemas.microsoft.com/office/drawing/2014/main" xmlns="" id="{48DB7A57-1C54-450B-94A7-B76EC3F06E0D}"/>
              </a:ext>
            </a:extLst>
          </p:cNvPr>
          <p:cNvSpPr>
            <a:spLocks noGrp="1"/>
          </p:cNvSpPr>
          <p:nvPr>
            <p:ph type="sldNum" sz="quarter" idx="12"/>
          </p:nvPr>
        </p:nvSpPr>
        <p:spPr/>
        <p:txBody>
          <a:bodyPr/>
          <a:lstStyle/>
          <a:p>
            <a:fld id="{DB51A5A3-38B3-4E59-AE36-84A9399D8674}" type="slidenum">
              <a:rPr lang="fr-FR" smtClean="0"/>
              <a:pPr/>
              <a:t>16</a:t>
            </a:fld>
            <a:endParaRPr lang="fr-FR"/>
          </a:p>
        </p:txBody>
      </p:sp>
    </p:spTree>
    <p:extLst>
      <p:ext uri="{BB962C8B-B14F-4D97-AF65-F5344CB8AC3E}">
        <p14:creationId xmlns:p14="http://schemas.microsoft.com/office/powerpoint/2010/main" xmlns="" val="903150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736825" y="971696"/>
            <a:ext cx="9709597" cy="4626690"/>
          </a:xfrm>
        </p:spPr>
        <p:style>
          <a:lnRef idx="2">
            <a:schemeClr val="accent1">
              <a:shade val="50000"/>
            </a:schemeClr>
          </a:lnRef>
          <a:fillRef idx="1">
            <a:schemeClr val="accent1"/>
          </a:fillRef>
          <a:effectRef idx="0">
            <a:schemeClr val="accent1"/>
          </a:effectRef>
          <a:fontRef idx="minor">
            <a:schemeClr val="lt1"/>
          </a:fontRef>
        </p:style>
        <p:txBody>
          <a:bodyPr/>
          <a:lstStyle/>
          <a:p>
            <a:r>
              <a:rPr lang="en-GB" dirty="0"/>
              <a:t>In a announcement release, in August 7, 2019 in Financial </a:t>
            </a:r>
            <a:r>
              <a:rPr lang="en-GB" dirty="0" err="1"/>
              <a:t>Afrik</a:t>
            </a:r>
            <a:r>
              <a:rPr lang="en-GB" dirty="0"/>
              <a:t>, it has been stated that, BEAC wants to regulate Islamic finance in Central Africa</a:t>
            </a:r>
          </a:p>
          <a:p>
            <a:pPr marL="0" indent="0">
              <a:buNone/>
            </a:pPr>
            <a:endParaRPr lang="fr-FR" dirty="0"/>
          </a:p>
          <a:p>
            <a:r>
              <a:rPr lang="en-GB" altLang="fr-FR" sz="2400" dirty="0">
                <a:latin typeface="inherit" charset="0"/>
                <a:ea typeface="Times New Roman" panose="02020603050405020304" pitchFamily="18" charset="0"/>
                <a:cs typeface="Courier New" panose="02070309020205020404" pitchFamily="49" charset="0"/>
              </a:rPr>
              <a:t> The Franc Zone brings together three currency zones: ... - the Member States of the Central African Monetary Union (UMAC) - Cameroon, Chad, Central African Republic, Congo, Gabon and Equatorial Guinea (since 1985); - the Comoros</a:t>
            </a:r>
            <a:r>
              <a:rPr lang="fr-FR" altLang="fr-FR" sz="2400" dirty="0"/>
              <a:t> </a:t>
            </a:r>
            <a:endParaRPr lang="fr-FR" sz="2400" dirty="0"/>
          </a:p>
        </p:txBody>
      </p:sp>
      <p:sp>
        <p:nvSpPr>
          <p:cNvPr id="2" name="Espace réservé du numéro de diapositive 1">
            <a:extLst>
              <a:ext uri="{FF2B5EF4-FFF2-40B4-BE49-F238E27FC236}">
                <a16:creationId xmlns:a16="http://schemas.microsoft.com/office/drawing/2014/main" xmlns="" id="{119EEBBB-40E0-4573-9137-49F78F99565F}"/>
              </a:ext>
            </a:extLst>
          </p:cNvPr>
          <p:cNvSpPr>
            <a:spLocks noGrp="1"/>
          </p:cNvSpPr>
          <p:nvPr>
            <p:ph type="sldNum" sz="quarter" idx="12"/>
          </p:nvPr>
        </p:nvSpPr>
        <p:spPr/>
        <p:txBody>
          <a:bodyPr/>
          <a:lstStyle/>
          <a:p>
            <a:fld id="{DB51A5A3-38B3-4E59-AE36-84A9399D8674}" type="slidenum">
              <a:rPr lang="fr-FR" smtClean="0"/>
              <a:pPr/>
              <a:t>17</a:t>
            </a:fld>
            <a:endParaRPr lang="fr-FR"/>
          </a:p>
        </p:txBody>
      </p:sp>
    </p:spTree>
    <p:extLst>
      <p:ext uri="{BB962C8B-B14F-4D97-AF65-F5344CB8AC3E}">
        <p14:creationId xmlns:p14="http://schemas.microsoft.com/office/powerpoint/2010/main" xmlns="" val="1136184738"/>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avec coins rognés en haut 3">
            <a:extLst>
              <a:ext uri="{FF2B5EF4-FFF2-40B4-BE49-F238E27FC236}">
                <a16:creationId xmlns:a16="http://schemas.microsoft.com/office/drawing/2014/main" xmlns="" id="{231EF1C2-E10E-4EE1-B59E-44F7A4FFEDF0}"/>
              </a:ext>
            </a:extLst>
          </p:cNvPr>
          <p:cNvSpPr/>
          <p:nvPr/>
        </p:nvSpPr>
        <p:spPr>
          <a:xfrm>
            <a:off x="3670852" y="0"/>
            <a:ext cx="4850295" cy="99391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t>East Africa/French Speaking Countries</a:t>
            </a:r>
            <a:endParaRPr lang="fr-FR" sz="2000" dirty="0"/>
          </a:p>
        </p:txBody>
      </p:sp>
      <p:sp>
        <p:nvSpPr>
          <p:cNvPr id="5" name="Rectangle : en biseau 4">
            <a:extLst>
              <a:ext uri="{FF2B5EF4-FFF2-40B4-BE49-F238E27FC236}">
                <a16:creationId xmlns:a16="http://schemas.microsoft.com/office/drawing/2014/main" xmlns="" id="{454E3990-81EE-4F2D-83E5-0D81EA2913F0}"/>
              </a:ext>
            </a:extLst>
          </p:cNvPr>
          <p:cNvSpPr/>
          <p:nvPr/>
        </p:nvSpPr>
        <p:spPr>
          <a:xfrm>
            <a:off x="132522" y="1484243"/>
            <a:ext cx="2517913" cy="151074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Burundi</a:t>
            </a:r>
            <a:endParaRPr lang="fr-FR" dirty="0"/>
          </a:p>
        </p:txBody>
      </p:sp>
      <p:sp>
        <p:nvSpPr>
          <p:cNvPr id="6" name="Rectangle : en biseau 5">
            <a:extLst>
              <a:ext uri="{FF2B5EF4-FFF2-40B4-BE49-F238E27FC236}">
                <a16:creationId xmlns:a16="http://schemas.microsoft.com/office/drawing/2014/main" xmlns="" id="{ADFC2FA3-17DF-4574-B967-A3AEF8369081}"/>
              </a:ext>
            </a:extLst>
          </p:cNvPr>
          <p:cNvSpPr/>
          <p:nvPr/>
        </p:nvSpPr>
        <p:spPr>
          <a:xfrm>
            <a:off x="7944109" y="3883644"/>
            <a:ext cx="2517913" cy="151074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Rwanda</a:t>
            </a:r>
            <a:endParaRPr lang="fr-FR"/>
          </a:p>
        </p:txBody>
      </p:sp>
      <p:sp>
        <p:nvSpPr>
          <p:cNvPr id="8" name="Rectangle : en biseau 7">
            <a:extLst>
              <a:ext uri="{FF2B5EF4-FFF2-40B4-BE49-F238E27FC236}">
                <a16:creationId xmlns:a16="http://schemas.microsoft.com/office/drawing/2014/main" xmlns="" id="{F1AD68F1-FBEF-4CC5-9848-874EBF71670E}"/>
              </a:ext>
            </a:extLst>
          </p:cNvPr>
          <p:cNvSpPr/>
          <p:nvPr/>
        </p:nvSpPr>
        <p:spPr>
          <a:xfrm>
            <a:off x="2446682" y="3409121"/>
            <a:ext cx="2517913" cy="151074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Madagascar</a:t>
            </a:r>
            <a:endParaRPr lang="fr-FR"/>
          </a:p>
        </p:txBody>
      </p:sp>
      <p:sp>
        <p:nvSpPr>
          <p:cNvPr id="10" name="Rectangle : en biseau 9">
            <a:extLst>
              <a:ext uri="{FF2B5EF4-FFF2-40B4-BE49-F238E27FC236}">
                <a16:creationId xmlns:a16="http://schemas.microsoft.com/office/drawing/2014/main" xmlns="" id="{E6F7C9A2-764A-410C-93A4-2354947750CF}"/>
              </a:ext>
            </a:extLst>
          </p:cNvPr>
          <p:cNvSpPr/>
          <p:nvPr/>
        </p:nvSpPr>
        <p:spPr>
          <a:xfrm>
            <a:off x="4456043" y="1490869"/>
            <a:ext cx="2517913" cy="151074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Comoros</a:t>
            </a:r>
            <a:endParaRPr lang="fr-FR"/>
          </a:p>
        </p:txBody>
      </p:sp>
      <p:sp>
        <p:nvSpPr>
          <p:cNvPr id="11" name="Rectangle : en biseau 10">
            <a:extLst>
              <a:ext uri="{FF2B5EF4-FFF2-40B4-BE49-F238E27FC236}">
                <a16:creationId xmlns:a16="http://schemas.microsoft.com/office/drawing/2014/main" xmlns="" id="{B2E275E7-CCD4-4B5B-9E20-E3AC7A8DE860}"/>
              </a:ext>
            </a:extLst>
          </p:cNvPr>
          <p:cNvSpPr/>
          <p:nvPr/>
        </p:nvSpPr>
        <p:spPr>
          <a:xfrm>
            <a:off x="9375913" y="1490869"/>
            <a:ext cx="2517913" cy="151074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Djibouti</a:t>
            </a:r>
            <a:endParaRPr lang="fr-FR" dirty="0"/>
          </a:p>
        </p:txBody>
      </p:sp>
      <p:sp>
        <p:nvSpPr>
          <p:cNvPr id="2" name="Espace réservé du numéro de diapositive 1">
            <a:extLst>
              <a:ext uri="{FF2B5EF4-FFF2-40B4-BE49-F238E27FC236}">
                <a16:creationId xmlns:a16="http://schemas.microsoft.com/office/drawing/2014/main" xmlns="" id="{4C982158-0B7F-437C-B23C-E35EEA197F43}"/>
              </a:ext>
            </a:extLst>
          </p:cNvPr>
          <p:cNvSpPr>
            <a:spLocks noGrp="1"/>
          </p:cNvSpPr>
          <p:nvPr>
            <p:ph type="sldNum" sz="quarter" idx="12"/>
          </p:nvPr>
        </p:nvSpPr>
        <p:spPr>
          <a:xfrm>
            <a:off x="9491869" y="6453118"/>
            <a:ext cx="2743200" cy="365125"/>
          </a:xfrm>
        </p:spPr>
        <p:txBody>
          <a:bodyPr/>
          <a:lstStyle/>
          <a:p>
            <a:fld id="{DB51A5A3-38B3-4E59-AE36-84A9399D8674}" type="slidenum">
              <a:rPr lang="fr-FR" smtClean="0"/>
              <a:pPr/>
              <a:t>18</a:t>
            </a:fld>
            <a:endParaRPr lang="fr-FR" dirty="0"/>
          </a:p>
        </p:txBody>
      </p:sp>
    </p:spTree>
    <p:extLst>
      <p:ext uri="{BB962C8B-B14F-4D97-AF65-F5344CB8AC3E}">
        <p14:creationId xmlns:p14="http://schemas.microsoft.com/office/powerpoint/2010/main" xmlns="" val="3339282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1754" y="249561"/>
            <a:ext cx="10515600" cy="93698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GB" b="1" u="sng" dirty="0"/>
              <a:t> Islamic banking set to grow in Africa</a:t>
            </a:r>
            <a:endParaRPr lang="fr-FR" b="1" u="sng" dirty="0"/>
          </a:p>
        </p:txBody>
      </p:sp>
      <p:sp>
        <p:nvSpPr>
          <p:cNvPr id="3" name="Espace réservé du contenu 2"/>
          <p:cNvSpPr>
            <a:spLocks noGrp="1"/>
          </p:cNvSpPr>
          <p:nvPr>
            <p:ph idx="1"/>
          </p:nvPr>
        </p:nvSpPr>
        <p:spPr>
          <a:xfrm>
            <a:off x="5322195" y="1280519"/>
            <a:ext cx="5692462" cy="1085000"/>
          </a:xfrm>
        </p:spPr>
        <p:style>
          <a:lnRef idx="2">
            <a:schemeClr val="accent1">
              <a:shade val="50000"/>
            </a:schemeClr>
          </a:lnRef>
          <a:fillRef idx="1">
            <a:schemeClr val="accent1"/>
          </a:fillRef>
          <a:effectRef idx="0">
            <a:schemeClr val="accent1"/>
          </a:effectRef>
          <a:fontRef idx="minor">
            <a:schemeClr val="lt1"/>
          </a:fontRef>
        </p:style>
        <p:txBody>
          <a:bodyPr>
            <a:normAutofit fontScale="92500"/>
          </a:bodyPr>
          <a:lstStyle/>
          <a:p>
            <a:r>
              <a:rPr lang="en-GB" sz="2300" b="1" dirty="0"/>
              <a:t>Islamic banking assets are set to increase 10 per cent over the next five years in total African banking assets, according to Moody's</a:t>
            </a:r>
            <a:endParaRPr lang="fr-FR" sz="2300" dirty="0"/>
          </a:p>
          <a:p>
            <a:endParaRPr lang="fr-FR" dirty="0"/>
          </a:p>
        </p:txBody>
      </p:sp>
      <p:sp>
        <p:nvSpPr>
          <p:cNvPr id="4" name="Espace réservé du numéro de diapositive 3"/>
          <p:cNvSpPr>
            <a:spLocks noGrp="1"/>
          </p:cNvSpPr>
          <p:nvPr>
            <p:ph type="sldNum" sz="quarter" idx="12"/>
          </p:nvPr>
        </p:nvSpPr>
        <p:spPr/>
        <p:txBody>
          <a:bodyPr/>
          <a:lstStyle/>
          <a:p>
            <a:fld id="{DB51A5A3-38B3-4E59-AE36-84A9399D8674}" type="slidenum">
              <a:rPr lang="fr-FR" smtClean="0"/>
              <a:pPr/>
              <a:t>19</a:t>
            </a:fld>
            <a:endParaRPr lang="fr-FR"/>
          </a:p>
        </p:txBody>
      </p:sp>
      <p:sp>
        <p:nvSpPr>
          <p:cNvPr id="5" name="Espace réservé du contenu 2"/>
          <p:cNvSpPr txBox="1">
            <a:spLocks/>
          </p:cNvSpPr>
          <p:nvPr/>
        </p:nvSpPr>
        <p:spPr>
          <a:xfrm>
            <a:off x="325191" y="2485621"/>
            <a:ext cx="11639282" cy="4235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endParaRPr lang="fr-FR" sz="3800" dirty="0"/>
          </a:p>
          <a:p>
            <a:pPr marL="0" indent="0" fontAlgn="base">
              <a:lnSpc>
                <a:spcPct val="170000"/>
              </a:lnSpc>
              <a:buNone/>
            </a:pPr>
            <a:r>
              <a:rPr lang="en-GB" sz="4200" b="1" dirty="0"/>
              <a:t> </a:t>
            </a:r>
            <a:r>
              <a:rPr lang="en-GB" sz="4200" dirty="0">
                <a:solidFill>
                  <a:schemeClr val="bg1"/>
                </a:solidFill>
              </a:rPr>
              <a:t>Sudan and Djibouti so far exhibit meaningful levels of Islamic banking assets as a proportion of total banking assets, at 100 per cent and 20 per cent respectively.</a:t>
            </a:r>
            <a:endParaRPr lang="fr-FR" sz="4200" dirty="0">
              <a:solidFill>
                <a:schemeClr val="bg1"/>
              </a:solidFill>
            </a:endParaRPr>
          </a:p>
          <a:p>
            <a:pPr marL="0" indent="0" fontAlgn="base">
              <a:lnSpc>
                <a:spcPct val="170000"/>
              </a:lnSpc>
              <a:buNone/>
            </a:pPr>
            <a:r>
              <a:rPr lang="en-GB" sz="4200" dirty="0">
                <a:solidFill>
                  <a:schemeClr val="bg1"/>
                </a:solidFill>
              </a:rPr>
              <a:t>  There are more than 80 Islamic financial institutions in Africa, many of which have been licensed in the last five years. The greatest numbers are in northern Africa, especially Sudan. Nigeria, Senegal and Kenya have implemented banking, legal and regulatory frameworks to spur growth in their Islamic banking sectors.</a:t>
            </a:r>
            <a:endParaRPr lang="fr-FR" sz="4200" dirty="0">
              <a:solidFill>
                <a:schemeClr val="bg1"/>
              </a:solidFill>
            </a:endParaRPr>
          </a:p>
          <a:p>
            <a:pPr marL="0" indent="0" fontAlgn="base">
              <a:lnSpc>
                <a:spcPct val="170000"/>
              </a:lnSpc>
              <a:buNone/>
            </a:pPr>
            <a:r>
              <a:rPr lang="en-GB" sz="4200" dirty="0">
                <a:solidFill>
                  <a:schemeClr val="bg1"/>
                </a:solidFill>
              </a:rPr>
              <a:t>  Nigeria's only Islamic bank, </a:t>
            </a:r>
            <a:r>
              <a:rPr lang="en-GB" sz="4200" dirty="0" err="1">
                <a:solidFill>
                  <a:schemeClr val="bg1"/>
                </a:solidFill>
              </a:rPr>
              <a:t>Jaiz</a:t>
            </a:r>
            <a:r>
              <a:rPr lang="en-GB" sz="4200" dirty="0">
                <a:solidFill>
                  <a:schemeClr val="bg1"/>
                </a:solidFill>
              </a:rPr>
              <a:t> Bank, has grown its assets by 519 per cent over the last five years, expanding its branch network from just three branches in 2013 to 33 and serving 230,000 customers across the country.</a:t>
            </a:r>
            <a:endParaRPr lang="fr-FR" sz="4200" dirty="0">
              <a:solidFill>
                <a:schemeClr val="bg1"/>
              </a:solidFill>
            </a:endParaRPr>
          </a:p>
          <a:p>
            <a:endParaRPr lang="fr-FR" sz="4200" dirty="0"/>
          </a:p>
        </p:txBody>
      </p:sp>
    </p:spTree>
    <p:extLst>
      <p:ext uri="{BB962C8B-B14F-4D97-AF65-F5344CB8AC3E}">
        <p14:creationId xmlns:p14="http://schemas.microsoft.com/office/powerpoint/2010/main" xmlns="" val="202639703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B51A5A3-38B3-4E59-AE36-84A9399D8674}" type="slidenum">
              <a:rPr lang="fr-FR" smtClean="0"/>
              <a:pPr/>
              <a:t>2</a:t>
            </a:fld>
            <a:endParaRPr lang="fr-FR"/>
          </a:p>
        </p:txBody>
      </p:sp>
      <p:sp>
        <p:nvSpPr>
          <p:cNvPr id="5" name="Parchemin horizontal 4"/>
          <p:cNvSpPr/>
          <p:nvPr/>
        </p:nvSpPr>
        <p:spPr>
          <a:xfrm>
            <a:off x="2658794" y="1031352"/>
            <a:ext cx="6593912" cy="4696690"/>
          </a:xfrm>
          <a:prstGeom prst="horizontalScroll">
            <a:avLst>
              <a:gd name="adj" fmla="val 74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0" b="1" dirty="0">
                <a:ln w="0"/>
                <a:solidFill>
                  <a:schemeClr val="bg1"/>
                </a:solidFill>
                <a:effectLst>
                  <a:reflection blurRad="6350" stA="53000" endA="300" endPos="35500" dir="5400000" sy="-90000" algn="bl" rotWithShape="0"/>
                </a:effectLst>
                <a:latin typeface="Alien Encounters" panose="00000400000000000000" pitchFamily="2" charset="0"/>
              </a:rPr>
              <a:t>PLAN</a:t>
            </a:r>
            <a:r>
              <a:rPr lang="fr-FR" sz="6000" b="1" dirty="0">
                <a:ln w="0"/>
                <a:solidFill>
                  <a:schemeClr val="bg1"/>
                </a:solidFill>
                <a:effectLst>
                  <a:reflection blurRad="6350" stA="53000" endA="300" endPos="35500" dir="5400000" sy="-90000" algn="bl" rotWithShape="0"/>
                </a:effectLst>
                <a:latin typeface="Alien Encounters" panose="00000400000000000000" pitchFamily="2" charset="0"/>
              </a:rPr>
              <a:t> </a:t>
            </a:r>
          </a:p>
          <a:p>
            <a:pPr algn="ctr"/>
            <a:endParaRPr lang="fr-FR" sz="6000" b="1" dirty="0">
              <a:ln w="0"/>
              <a:solidFill>
                <a:schemeClr val="bg1"/>
              </a:solidFill>
              <a:effectLst>
                <a:reflection blurRad="6350" stA="53000" endA="300" endPos="35500" dir="5400000" sy="-90000" algn="bl" rotWithShape="0"/>
              </a:effectLst>
              <a:latin typeface="Alien Encounters" panose="00000400000000000000" pitchFamily="2" charset="0"/>
            </a:endParaRPr>
          </a:p>
        </p:txBody>
      </p:sp>
    </p:spTree>
    <p:extLst>
      <p:ext uri="{BB962C8B-B14F-4D97-AF65-F5344CB8AC3E}">
        <p14:creationId xmlns:p14="http://schemas.microsoft.com/office/powerpoint/2010/main" xmlns="" val="1739689570"/>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2675" y="1127528"/>
            <a:ext cx="11203546" cy="522882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fontAlgn="base"/>
            <a:r>
              <a:rPr lang="en-GB" sz="2200" b="1" dirty="0"/>
              <a:t>According to Moody’s, Africa's large Muslim population, which is predominantly unbanked or underserved, are expected to provide a solid foundation in which Islamic banking assets can grow rapidly.</a:t>
            </a:r>
          </a:p>
          <a:p>
            <a:pPr marL="0" indent="0" fontAlgn="base">
              <a:buNone/>
            </a:pPr>
            <a:endParaRPr lang="fr-FR" sz="2200" b="1" dirty="0"/>
          </a:p>
          <a:p>
            <a:pPr fontAlgn="base"/>
            <a:r>
              <a:rPr lang="en-GB" sz="2200" b="1" dirty="0"/>
              <a:t>In addition to Islamic financial institutions, a number of well-established conventional banks across Africa have set up Islamic departments in which they provide </a:t>
            </a:r>
            <a:r>
              <a:rPr lang="en-GB" sz="2200" b="1" dirty="0" err="1"/>
              <a:t>Shari'ah</a:t>
            </a:r>
            <a:r>
              <a:rPr lang="en-GB" sz="2200" b="1" dirty="0"/>
              <a:t>-compliant products. These include Absa Bank of South Africa, </a:t>
            </a:r>
            <a:r>
              <a:rPr lang="en-GB" sz="2200" b="1" dirty="0" err="1"/>
              <a:t>Ecobank</a:t>
            </a:r>
            <a:r>
              <a:rPr lang="en-GB" sz="2200" b="1" dirty="0"/>
              <a:t> Chad and Sterling Bank Plc of Nigeria.</a:t>
            </a:r>
          </a:p>
          <a:p>
            <a:pPr marL="0" indent="0" fontAlgn="base">
              <a:buNone/>
            </a:pPr>
            <a:endParaRPr lang="fr-FR" sz="2200" b="1" dirty="0"/>
          </a:p>
          <a:p>
            <a:pPr fontAlgn="base"/>
            <a:r>
              <a:rPr lang="en-GB" sz="2200" b="1" dirty="0"/>
              <a:t>In 2019, Sterling has flagged its Islamic finance division as both a source of strategic differentiation and asset growth for the company. Sterling’s non-interest division serves around 50,000 customers in more than 200 branches and has a balance sheet of around US$100mn as of yearend 2017.</a:t>
            </a:r>
            <a:endParaRPr lang="fr-FR" sz="2200" b="1" dirty="0"/>
          </a:p>
          <a:p>
            <a:endParaRPr lang="fr-FR" dirty="0"/>
          </a:p>
        </p:txBody>
      </p:sp>
      <p:sp>
        <p:nvSpPr>
          <p:cNvPr id="4" name="Espace réservé du numéro de diapositive 3"/>
          <p:cNvSpPr>
            <a:spLocks noGrp="1"/>
          </p:cNvSpPr>
          <p:nvPr>
            <p:ph type="sldNum" sz="quarter" idx="12"/>
          </p:nvPr>
        </p:nvSpPr>
        <p:spPr/>
        <p:txBody>
          <a:bodyPr/>
          <a:lstStyle/>
          <a:p>
            <a:fld id="{DB51A5A3-38B3-4E59-AE36-84A9399D8674}" type="slidenum">
              <a:rPr lang="fr-FR" smtClean="0"/>
              <a:pPr/>
              <a:t>20</a:t>
            </a:fld>
            <a:endParaRPr lang="fr-FR"/>
          </a:p>
        </p:txBody>
      </p:sp>
    </p:spTree>
    <p:extLst>
      <p:ext uri="{BB962C8B-B14F-4D97-AF65-F5344CB8AC3E}">
        <p14:creationId xmlns:p14="http://schemas.microsoft.com/office/powerpoint/2010/main" xmlns="" val="237017385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GB" sz="3000" b="1" dirty="0"/>
              <a:t>   </a:t>
            </a:r>
            <a:r>
              <a:rPr lang="en-GB" sz="2200" b="1" u="sng" dirty="0">
                <a:latin typeface="Arial Black" pitchFamily="34" charset="0"/>
              </a:rPr>
              <a:t>The Challenges facing the French Speaking Countries Toward Islamic Banking and Finance development</a:t>
            </a:r>
            <a:r>
              <a:rPr lang="fr-FR" dirty="0"/>
              <a:t/>
            </a:r>
            <a:br>
              <a:rPr lang="fr-FR" dirty="0"/>
            </a:br>
            <a:endParaRPr lang="fr-FR" dirty="0"/>
          </a:p>
        </p:txBody>
      </p:sp>
      <p:sp>
        <p:nvSpPr>
          <p:cNvPr id="3" name="Espace réservé du conten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2500"/>
          </a:bodyPr>
          <a:lstStyle/>
          <a:p>
            <a:pPr>
              <a:lnSpc>
                <a:spcPct val="150000"/>
              </a:lnSpc>
            </a:pPr>
            <a:r>
              <a:rPr lang="en-GB" sz="2200" b="1" dirty="0"/>
              <a:t>Despite all these movements of regulations and the need for the Islamic banking and finance products, the Industry still under a very higher and important challenges, While the </a:t>
            </a:r>
            <a:r>
              <a:rPr lang="en-GB" sz="2200" b="1" dirty="0" err="1"/>
              <a:t>islamic</a:t>
            </a:r>
            <a:r>
              <a:rPr lang="en-GB" sz="2200" b="1" dirty="0"/>
              <a:t> finance market credentials are relatively strong, being a fairly new industry it faces a number of challenges if it is to achieve its full potential. Some of the key issues are outlined below.</a:t>
            </a:r>
          </a:p>
          <a:p>
            <a:pPr marL="0" indent="0">
              <a:lnSpc>
                <a:spcPct val="150000"/>
              </a:lnSpc>
              <a:buNone/>
            </a:pPr>
            <a:endParaRPr lang="fr-FR" sz="2200" b="1" dirty="0"/>
          </a:p>
          <a:p>
            <a:r>
              <a:rPr lang="en-GB" sz="2200" b="1" dirty="0"/>
              <a:t>Regulatory Environment</a:t>
            </a:r>
            <a:endParaRPr lang="fr-FR" sz="2200" b="1" dirty="0"/>
          </a:p>
          <a:p>
            <a:pPr>
              <a:lnSpc>
                <a:spcPct val="160000"/>
              </a:lnSpc>
            </a:pPr>
            <a:r>
              <a:rPr lang="en-GB" sz="2200" b="1" dirty="0"/>
              <a:t> Uniform regulatory and legal framework supportive of and </a:t>
            </a:r>
            <a:r>
              <a:rPr lang="en-GB" sz="2200" b="1" dirty="0" err="1"/>
              <a:t>islamic</a:t>
            </a:r>
            <a:r>
              <a:rPr lang="en-GB" sz="2200" b="1" dirty="0"/>
              <a:t> financial system has not developed</a:t>
            </a:r>
            <a:endParaRPr lang="fr-FR" sz="2200" b="1" dirty="0"/>
          </a:p>
        </p:txBody>
      </p:sp>
      <p:sp>
        <p:nvSpPr>
          <p:cNvPr id="4" name="Espace réservé du numéro de diapositive 3"/>
          <p:cNvSpPr>
            <a:spLocks noGrp="1"/>
          </p:cNvSpPr>
          <p:nvPr>
            <p:ph type="sldNum" sz="quarter" idx="12"/>
          </p:nvPr>
        </p:nvSpPr>
        <p:spPr/>
        <p:txBody>
          <a:bodyPr/>
          <a:lstStyle/>
          <a:p>
            <a:fld id="{DB51A5A3-38B3-4E59-AE36-84A9399D8674}" type="slidenum">
              <a:rPr lang="fr-FR" smtClean="0"/>
              <a:pPr/>
              <a:t>21</a:t>
            </a:fld>
            <a:endParaRPr lang="fr-FR"/>
          </a:p>
        </p:txBody>
      </p:sp>
    </p:spTree>
    <p:extLst>
      <p:ext uri="{BB962C8B-B14F-4D97-AF65-F5344CB8AC3E}">
        <p14:creationId xmlns:p14="http://schemas.microsoft.com/office/powerpoint/2010/main" xmlns="" val="21656023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1820" y="128790"/>
            <a:ext cx="11797048" cy="6465194"/>
          </a:xfrm>
        </p:spPr>
        <p:style>
          <a:lnRef idx="2">
            <a:schemeClr val="accent1">
              <a:shade val="50000"/>
            </a:schemeClr>
          </a:lnRef>
          <a:fillRef idx="1">
            <a:schemeClr val="accent1"/>
          </a:fillRef>
          <a:effectRef idx="0">
            <a:schemeClr val="accent1"/>
          </a:effectRef>
          <a:fontRef idx="minor">
            <a:schemeClr val="lt1"/>
          </a:fontRef>
        </p:style>
        <p:txBody>
          <a:bodyPr>
            <a:normAutofit fontScale="77500" lnSpcReduction="20000"/>
          </a:bodyPr>
          <a:lstStyle/>
          <a:p>
            <a:pPr marL="0" indent="0">
              <a:lnSpc>
                <a:spcPct val="120000"/>
              </a:lnSpc>
              <a:buNone/>
            </a:pPr>
            <a:r>
              <a:rPr lang="en-GB" b="1" dirty="0"/>
              <a:t>- the secondary market for </a:t>
            </a:r>
            <a:r>
              <a:rPr lang="en-GB" b="1" dirty="0" err="1"/>
              <a:t>islamic</a:t>
            </a:r>
            <a:r>
              <a:rPr lang="en-GB" b="1" dirty="0"/>
              <a:t> </a:t>
            </a:r>
            <a:r>
              <a:rPr lang="en-GB" b="1" dirty="0" err="1"/>
              <a:t>produict</a:t>
            </a:r>
            <a:r>
              <a:rPr lang="en-GB" b="1" dirty="0"/>
              <a:t> is extremely shallow and illiquid, and money market, are almost </a:t>
            </a:r>
            <a:r>
              <a:rPr lang="en-GB" b="1" dirty="0" err="1"/>
              <a:t>nonexistent</a:t>
            </a:r>
            <a:r>
              <a:rPr lang="en-GB" b="1" dirty="0"/>
              <a:t> since viable, instruments are not currently available.</a:t>
            </a:r>
            <a:endParaRPr lang="fr-FR" b="1" dirty="0"/>
          </a:p>
          <a:p>
            <a:pPr marL="0" indent="0">
              <a:lnSpc>
                <a:spcPct val="120000"/>
              </a:lnSpc>
              <a:buNone/>
            </a:pPr>
            <a:r>
              <a:rPr lang="en-GB" b="1" dirty="0"/>
              <a:t>- the development of an interbank market is an another challenge</a:t>
            </a:r>
            <a:endParaRPr lang="fr-FR" b="1" dirty="0"/>
          </a:p>
          <a:p>
            <a:pPr marL="0" indent="0">
              <a:lnSpc>
                <a:spcPct val="120000"/>
              </a:lnSpc>
              <a:buNone/>
            </a:pPr>
            <a:r>
              <a:rPr lang="en-GB" b="1" dirty="0"/>
              <a:t>- the pace of innovation is slow, for years the market has offered the same traditional instruments geared toward short and </a:t>
            </a:r>
            <a:r>
              <a:rPr lang="en-GB" b="1" dirty="0" err="1"/>
              <a:t>meduim</a:t>
            </a:r>
            <a:r>
              <a:rPr lang="en-GB" b="1" dirty="0"/>
              <a:t> term maturities, but it has not yet come up with the necessary instruments to handle maturities at the extremes.</a:t>
            </a:r>
            <a:endParaRPr lang="fr-FR" b="1" dirty="0"/>
          </a:p>
          <a:p>
            <a:pPr marL="0" indent="0">
              <a:lnSpc>
                <a:spcPct val="120000"/>
              </a:lnSpc>
              <a:buNone/>
            </a:pPr>
            <a:r>
              <a:rPr lang="en-GB" b="1" dirty="0"/>
              <a:t>- there is need for risk management tools </a:t>
            </a:r>
            <a:endParaRPr lang="fr-FR" b="1" dirty="0"/>
          </a:p>
          <a:p>
            <a:pPr marL="0" indent="0">
              <a:lnSpc>
                <a:spcPct val="120000"/>
              </a:lnSpc>
              <a:buNone/>
            </a:pPr>
            <a:r>
              <a:rPr lang="en-GB" b="1" dirty="0"/>
              <a:t>- the market lacks the necessary instrument to provide alternatives for public debt financing</a:t>
            </a:r>
            <a:endParaRPr lang="fr-FR" b="1" dirty="0"/>
          </a:p>
          <a:p>
            <a:pPr marL="0" indent="0">
              <a:lnSpc>
                <a:spcPct val="120000"/>
              </a:lnSpc>
              <a:buNone/>
            </a:pPr>
            <a:r>
              <a:rPr lang="en-GB" b="1" dirty="0"/>
              <a:t>- there is lack of uniformity in the religious principles applied in Islamic countries, in the </a:t>
            </a:r>
            <a:r>
              <a:rPr lang="en-GB" b="1" dirty="0" err="1"/>
              <a:t>abasence</a:t>
            </a:r>
            <a:r>
              <a:rPr lang="en-GB" b="1" dirty="0"/>
              <a:t> of universally central </a:t>
            </a:r>
            <a:r>
              <a:rPr lang="en-GB" b="1" dirty="0" err="1"/>
              <a:t>reliogions</a:t>
            </a:r>
            <a:r>
              <a:rPr lang="en-GB" b="1" dirty="0"/>
              <a:t> authority, </a:t>
            </a:r>
            <a:r>
              <a:rPr lang="en-GB" b="1" dirty="0" err="1"/>
              <a:t>islamic</a:t>
            </a:r>
            <a:r>
              <a:rPr lang="en-GB" b="1" dirty="0"/>
              <a:t> banks have formed their own religious board, or sharia advisors, to seek approval for each new instrument.</a:t>
            </a:r>
            <a:endParaRPr lang="fr-FR" b="1" dirty="0"/>
          </a:p>
          <a:p>
            <a:pPr marL="0" indent="0">
              <a:lnSpc>
                <a:spcPct val="120000"/>
              </a:lnSpc>
              <a:buNone/>
            </a:pPr>
            <a:r>
              <a:rPr lang="en-GB" b="1" dirty="0"/>
              <a:t>- there are differences in </a:t>
            </a:r>
            <a:r>
              <a:rPr lang="en-GB" b="1" dirty="0" err="1"/>
              <a:t>interpretaion</a:t>
            </a:r>
            <a:r>
              <a:rPr lang="en-GB" b="1" dirty="0"/>
              <a:t> of </a:t>
            </a:r>
            <a:r>
              <a:rPr lang="en-GB" b="1" dirty="0" err="1"/>
              <a:t>islamic</a:t>
            </a:r>
            <a:r>
              <a:rPr lang="en-GB" b="1" dirty="0"/>
              <a:t> principles by different schools of thought, may mean that </a:t>
            </a:r>
            <a:r>
              <a:rPr lang="en-GB" b="1" dirty="0" err="1"/>
              <a:t>indentical</a:t>
            </a:r>
            <a:r>
              <a:rPr lang="en-GB" b="1" dirty="0"/>
              <a:t> financial instruments are reject by another, that the same instrument may not be acceptable in all countries.</a:t>
            </a:r>
            <a:endParaRPr lang="fr-FR" b="1" dirty="0"/>
          </a:p>
          <a:p>
            <a:pPr marL="0" indent="0">
              <a:lnSpc>
                <a:spcPct val="120000"/>
              </a:lnSpc>
              <a:buNone/>
            </a:pPr>
            <a:r>
              <a:rPr lang="en-GB" b="1" dirty="0"/>
              <a:t>- The human Capital Challenge and training</a:t>
            </a:r>
            <a:endParaRPr lang="fr-FR" b="1" dirty="0"/>
          </a:p>
          <a:p>
            <a:endParaRPr lang="fr-FR" dirty="0"/>
          </a:p>
        </p:txBody>
      </p:sp>
      <p:sp>
        <p:nvSpPr>
          <p:cNvPr id="4" name="Espace réservé du numéro de diapositive 3"/>
          <p:cNvSpPr>
            <a:spLocks noGrp="1"/>
          </p:cNvSpPr>
          <p:nvPr>
            <p:ph type="sldNum" sz="quarter" idx="12"/>
          </p:nvPr>
        </p:nvSpPr>
        <p:spPr/>
        <p:txBody>
          <a:bodyPr/>
          <a:lstStyle/>
          <a:p>
            <a:fld id="{DB51A5A3-38B3-4E59-AE36-84A9399D8674}" type="slidenum">
              <a:rPr lang="fr-FR" smtClean="0"/>
              <a:pPr/>
              <a:t>22</a:t>
            </a:fld>
            <a:endParaRPr lang="fr-FR"/>
          </a:p>
        </p:txBody>
      </p:sp>
    </p:spTree>
    <p:extLst>
      <p:ext uri="{BB962C8B-B14F-4D97-AF65-F5344CB8AC3E}">
        <p14:creationId xmlns:p14="http://schemas.microsoft.com/office/powerpoint/2010/main" xmlns="" val="422058871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54791" y="2655618"/>
            <a:ext cx="5464126" cy="1747570"/>
          </a:xfrm>
          <a:ln w="57150"/>
          <a:scene3d>
            <a:camera prst="isometricOffAxis1Right"/>
            <a:lightRig rig="threePt" dir="t"/>
          </a:scene3d>
        </p:spPr>
        <p:style>
          <a:lnRef idx="0">
            <a:schemeClr val="accent1"/>
          </a:lnRef>
          <a:fillRef idx="3">
            <a:schemeClr val="accent1"/>
          </a:fillRef>
          <a:effectRef idx="3">
            <a:schemeClr val="accent1"/>
          </a:effectRef>
          <a:fontRef idx="minor">
            <a:schemeClr val="lt1"/>
          </a:fontRef>
        </p:style>
        <p:txBody>
          <a:bodyPr>
            <a:normAutofit/>
          </a:bodyPr>
          <a:lstStyle/>
          <a:p>
            <a:pPr marL="0" indent="0">
              <a:buNone/>
            </a:pPr>
            <a:r>
              <a:rPr lang="fr-FR" dirty="0"/>
              <a:t>             </a:t>
            </a:r>
          </a:p>
          <a:p>
            <a:pPr marL="0" indent="0">
              <a:buNone/>
            </a:pPr>
            <a:r>
              <a:rPr lang="fr-FR" dirty="0"/>
              <a:t>             </a:t>
            </a:r>
            <a:r>
              <a:rPr lang="fr-FR" sz="4000" b="1" dirty="0"/>
              <a:t>THANK YOU</a:t>
            </a:r>
          </a:p>
        </p:txBody>
      </p:sp>
      <p:sp>
        <p:nvSpPr>
          <p:cNvPr id="4" name="Espace réservé du numéro de diapositive 3"/>
          <p:cNvSpPr>
            <a:spLocks noGrp="1"/>
          </p:cNvSpPr>
          <p:nvPr>
            <p:ph type="sldNum" sz="quarter" idx="12"/>
          </p:nvPr>
        </p:nvSpPr>
        <p:spPr/>
        <p:txBody>
          <a:bodyPr/>
          <a:lstStyle/>
          <a:p>
            <a:fld id="{DB51A5A3-38B3-4E59-AE36-84A9399D8674}" type="slidenum">
              <a:rPr lang="fr-FR" smtClean="0"/>
              <a:pPr/>
              <a:t>23</a:t>
            </a:fld>
            <a:endParaRPr lang="fr-FR"/>
          </a:p>
        </p:txBody>
      </p:sp>
    </p:spTree>
    <p:extLst>
      <p:ext uri="{BB962C8B-B14F-4D97-AF65-F5344CB8AC3E}">
        <p14:creationId xmlns:p14="http://schemas.microsoft.com/office/powerpoint/2010/main" xmlns="" val="277408906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B51A5A3-38B3-4E59-AE36-84A9399D8674}" type="slidenum">
              <a:rPr lang="fr-FR" smtClean="0"/>
              <a:pPr/>
              <a:t>3</a:t>
            </a:fld>
            <a:endParaRPr lang="fr-FR"/>
          </a:p>
        </p:txBody>
      </p:sp>
      <p:sp>
        <p:nvSpPr>
          <p:cNvPr id="5" name="Rectangle : avec coin arrondi 4">
            <a:extLst>
              <a:ext uri="{FF2B5EF4-FFF2-40B4-BE49-F238E27FC236}">
                <a16:creationId xmlns:a16="http://schemas.microsoft.com/office/drawing/2014/main" xmlns="" id="{4142CCAD-2286-40A7-9874-3B341C89B2E4}"/>
              </a:ext>
            </a:extLst>
          </p:cNvPr>
          <p:cNvSpPr/>
          <p:nvPr/>
        </p:nvSpPr>
        <p:spPr>
          <a:xfrm>
            <a:off x="2639264" y="48414"/>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Introduction</a:t>
            </a:r>
            <a:endParaRPr lang="fr-FR" dirty="0"/>
          </a:p>
        </p:txBody>
      </p:sp>
      <p:sp>
        <p:nvSpPr>
          <p:cNvPr id="24" name="Rectangle : avec coin arrondi 23">
            <a:extLst>
              <a:ext uri="{FF2B5EF4-FFF2-40B4-BE49-F238E27FC236}">
                <a16:creationId xmlns:a16="http://schemas.microsoft.com/office/drawing/2014/main" xmlns="" id="{F3469796-4C63-4B0C-A30D-C187594E5085}"/>
              </a:ext>
            </a:extLst>
          </p:cNvPr>
          <p:cNvSpPr/>
          <p:nvPr/>
        </p:nvSpPr>
        <p:spPr>
          <a:xfrm>
            <a:off x="2639263" y="920430"/>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Let us Mapping the French speaking countries in Africa</a:t>
            </a:r>
            <a:endParaRPr lang="fr-FR" dirty="0"/>
          </a:p>
        </p:txBody>
      </p:sp>
      <p:sp>
        <p:nvSpPr>
          <p:cNvPr id="25" name="Rectangle : avec coin arrondi 24">
            <a:extLst>
              <a:ext uri="{FF2B5EF4-FFF2-40B4-BE49-F238E27FC236}">
                <a16:creationId xmlns:a16="http://schemas.microsoft.com/office/drawing/2014/main" xmlns="" id="{AE12FC81-EBB9-4EA9-879A-C9E37E5FB214}"/>
              </a:ext>
            </a:extLst>
          </p:cNvPr>
          <p:cNvSpPr/>
          <p:nvPr/>
        </p:nvSpPr>
        <p:spPr>
          <a:xfrm>
            <a:off x="2639263" y="1763346"/>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North Africa/ French speaking countries</a:t>
            </a:r>
            <a:endParaRPr lang="fr-FR" dirty="0"/>
          </a:p>
        </p:txBody>
      </p:sp>
      <p:sp>
        <p:nvSpPr>
          <p:cNvPr id="26" name="Rectangle : avec coin arrondi 25">
            <a:extLst>
              <a:ext uri="{FF2B5EF4-FFF2-40B4-BE49-F238E27FC236}">
                <a16:creationId xmlns:a16="http://schemas.microsoft.com/office/drawing/2014/main" xmlns="" id="{95769748-B56B-4F56-8934-FF6C7CC5F5A5}"/>
              </a:ext>
            </a:extLst>
          </p:cNvPr>
          <p:cNvSpPr/>
          <p:nvPr/>
        </p:nvSpPr>
        <p:spPr>
          <a:xfrm>
            <a:off x="2639263" y="2674730"/>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West Africa/French Speaking countries</a:t>
            </a:r>
            <a:endParaRPr lang="fr-FR" b="1" dirty="0"/>
          </a:p>
        </p:txBody>
      </p:sp>
      <p:sp>
        <p:nvSpPr>
          <p:cNvPr id="28" name="Rectangle : avec coin arrondi 27">
            <a:extLst>
              <a:ext uri="{FF2B5EF4-FFF2-40B4-BE49-F238E27FC236}">
                <a16:creationId xmlns:a16="http://schemas.microsoft.com/office/drawing/2014/main" xmlns="" id="{D096F66D-4E38-4A58-80CD-A45E496E311A}"/>
              </a:ext>
            </a:extLst>
          </p:cNvPr>
          <p:cNvSpPr/>
          <p:nvPr/>
        </p:nvSpPr>
        <p:spPr>
          <a:xfrm>
            <a:off x="2639260" y="6204892"/>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The Challenges facing the French Speaking Countries Toward Islamic Banking and Finance development</a:t>
            </a:r>
            <a:endParaRPr lang="fr-FR" dirty="0"/>
          </a:p>
        </p:txBody>
      </p:sp>
      <p:sp>
        <p:nvSpPr>
          <p:cNvPr id="29" name="Rectangle : avec coin arrondi 28">
            <a:extLst>
              <a:ext uri="{FF2B5EF4-FFF2-40B4-BE49-F238E27FC236}">
                <a16:creationId xmlns:a16="http://schemas.microsoft.com/office/drawing/2014/main" xmlns="" id="{F0810AC9-9503-41AD-BE63-B304D7EF40BF}"/>
              </a:ext>
            </a:extLst>
          </p:cNvPr>
          <p:cNvSpPr/>
          <p:nvPr/>
        </p:nvSpPr>
        <p:spPr>
          <a:xfrm>
            <a:off x="2639261" y="4486968"/>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East Africa/French Speaking Countries</a:t>
            </a:r>
            <a:endParaRPr lang="fr-FR" dirty="0"/>
          </a:p>
        </p:txBody>
      </p:sp>
      <p:sp>
        <p:nvSpPr>
          <p:cNvPr id="30" name="Rectangle : avec coin arrondi 29">
            <a:extLst>
              <a:ext uri="{FF2B5EF4-FFF2-40B4-BE49-F238E27FC236}">
                <a16:creationId xmlns:a16="http://schemas.microsoft.com/office/drawing/2014/main" xmlns="" id="{67BCFFD1-86A5-4157-9135-4AF2330160D2}"/>
              </a:ext>
            </a:extLst>
          </p:cNvPr>
          <p:cNvSpPr/>
          <p:nvPr/>
        </p:nvSpPr>
        <p:spPr>
          <a:xfrm>
            <a:off x="2639259" y="3518431"/>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Central Africa Region/ French Speaking countries</a:t>
            </a:r>
            <a:endParaRPr lang="fr-FR" dirty="0"/>
          </a:p>
        </p:txBody>
      </p:sp>
      <p:sp>
        <p:nvSpPr>
          <p:cNvPr id="32" name="Rectangle : avec coin arrondi 31">
            <a:extLst>
              <a:ext uri="{FF2B5EF4-FFF2-40B4-BE49-F238E27FC236}">
                <a16:creationId xmlns:a16="http://schemas.microsoft.com/office/drawing/2014/main" xmlns="" id="{B9F5B88A-2A5B-493B-8492-AE8029CB4D61}"/>
              </a:ext>
            </a:extLst>
          </p:cNvPr>
          <p:cNvSpPr/>
          <p:nvPr/>
        </p:nvSpPr>
        <p:spPr>
          <a:xfrm>
            <a:off x="2639261" y="5359241"/>
            <a:ext cx="6913471" cy="57832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Islamic banking set to grow in Africa</a:t>
            </a:r>
            <a:endParaRPr lang="fr-FR" dirty="0"/>
          </a:p>
        </p:txBody>
      </p:sp>
    </p:spTree>
    <p:extLst>
      <p:ext uri="{BB962C8B-B14F-4D97-AF65-F5344CB8AC3E}">
        <p14:creationId xmlns:p14="http://schemas.microsoft.com/office/powerpoint/2010/main" xmlns="" val="1446380413"/>
      </p:ext>
    </p:extLst>
  </p:cSld>
  <p:clrMapOvr>
    <a:masterClrMapping/>
  </p:clrMapOvr>
  <mc:AlternateContent xmlns:mc="http://schemas.openxmlformats.org/markup-compatibility/2006">
    <mc:Choice xmlns:p14="http://schemas.microsoft.com/office/powerpoint/2010/main" xmlns=""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1000"/>
                                        <p:tgtEl>
                                          <p:spTgt spid="24"/>
                                        </p:tgtEl>
                                      </p:cBhvr>
                                    </p:animEffect>
                                    <p:anim calcmode="lin" valueType="num">
                                      <p:cBhvr>
                                        <p:cTn id="14" dur="1000" fill="hold"/>
                                        <p:tgtEl>
                                          <p:spTgt spid="24"/>
                                        </p:tgtEl>
                                        <p:attrNameLst>
                                          <p:attrName>ppt_x</p:attrName>
                                        </p:attrNameLst>
                                      </p:cBhvr>
                                      <p:tavLst>
                                        <p:tav tm="0">
                                          <p:val>
                                            <p:strVal val="#ppt_x"/>
                                          </p:val>
                                        </p:tav>
                                        <p:tav tm="100000">
                                          <p:val>
                                            <p:strVal val="#ppt_x"/>
                                          </p:val>
                                        </p:tav>
                                      </p:tavLst>
                                    </p:anim>
                                    <p:anim calcmode="lin" valueType="num">
                                      <p:cBhvr>
                                        <p:cTn id="1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fade">
                                      <p:cBhvr>
                                        <p:cTn id="20" dur="1000"/>
                                        <p:tgtEl>
                                          <p:spTgt spid="25"/>
                                        </p:tgtEl>
                                      </p:cBhvr>
                                    </p:animEffect>
                                    <p:anim calcmode="lin" valueType="num">
                                      <p:cBhvr>
                                        <p:cTn id="21" dur="1000" fill="hold"/>
                                        <p:tgtEl>
                                          <p:spTgt spid="25"/>
                                        </p:tgtEl>
                                        <p:attrNameLst>
                                          <p:attrName>ppt_x</p:attrName>
                                        </p:attrNameLst>
                                      </p:cBhvr>
                                      <p:tavLst>
                                        <p:tav tm="0">
                                          <p:val>
                                            <p:strVal val="#ppt_x"/>
                                          </p:val>
                                        </p:tav>
                                        <p:tav tm="100000">
                                          <p:val>
                                            <p:strVal val="#ppt_x"/>
                                          </p:val>
                                        </p:tav>
                                      </p:tavLst>
                                    </p:anim>
                                    <p:anim calcmode="lin" valueType="num">
                                      <p:cBhvr>
                                        <p:cTn id="2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1000"/>
                                        <p:tgtEl>
                                          <p:spTgt spid="26"/>
                                        </p:tgtEl>
                                      </p:cBhvr>
                                    </p:animEffect>
                                    <p:anim calcmode="lin" valueType="num">
                                      <p:cBhvr>
                                        <p:cTn id="28" dur="1000" fill="hold"/>
                                        <p:tgtEl>
                                          <p:spTgt spid="26"/>
                                        </p:tgtEl>
                                        <p:attrNameLst>
                                          <p:attrName>ppt_x</p:attrName>
                                        </p:attrNameLst>
                                      </p:cBhvr>
                                      <p:tavLst>
                                        <p:tav tm="0">
                                          <p:val>
                                            <p:strVal val="#ppt_x"/>
                                          </p:val>
                                        </p:tav>
                                        <p:tav tm="100000">
                                          <p:val>
                                            <p:strVal val="#ppt_x"/>
                                          </p:val>
                                        </p:tav>
                                      </p:tavLst>
                                    </p:anim>
                                    <p:anim calcmode="lin" valueType="num">
                                      <p:cBhvr>
                                        <p:cTn id="2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fade">
                                      <p:cBhvr>
                                        <p:cTn id="34" dur="1000"/>
                                        <p:tgtEl>
                                          <p:spTgt spid="30"/>
                                        </p:tgtEl>
                                      </p:cBhvr>
                                    </p:animEffect>
                                    <p:anim calcmode="lin" valueType="num">
                                      <p:cBhvr>
                                        <p:cTn id="35" dur="1000" fill="hold"/>
                                        <p:tgtEl>
                                          <p:spTgt spid="30"/>
                                        </p:tgtEl>
                                        <p:attrNameLst>
                                          <p:attrName>ppt_x</p:attrName>
                                        </p:attrNameLst>
                                      </p:cBhvr>
                                      <p:tavLst>
                                        <p:tav tm="0">
                                          <p:val>
                                            <p:strVal val="#ppt_x"/>
                                          </p:val>
                                        </p:tav>
                                        <p:tav tm="100000">
                                          <p:val>
                                            <p:strVal val="#ppt_x"/>
                                          </p:val>
                                        </p:tav>
                                      </p:tavLst>
                                    </p:anim>
                                    <p:anim calcmode="lin" valueType="num">
                                      <p:cBhvr>
                                        <p:cTn id="3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1000"/>
                                        <p:tgtEl>
                                          <p:spTgt spid="29"/>
                                        </p:tgtEl>
                                      </p:cBhvr>
                                    </p:animEffect>
                                    <p:anim calcmode="lin" valueType="num">
                                      <p:cBhvr>
                                        <p:cTn id="42" dur="1000" fill="hold"/>
                                        <p:tgtEl>
                                          <p:spTgt spid="29"/>
                                        </p:tgtEl>
                                        <p:attrNameLst>
                                          <p:attrName>ppt_x</p:attrName>
                                        </p:attrNameLst>
                                      </p:cBhvr>
                                      <p:tavLst>
                                        <p:tav tm="0">
                                          <p:val>
                                            <p:strVal val="#ppt_x"/>
                                          </p:val>
                                        </p:tav>
                                        <p:tav tm="100000">
                                          <p:val>
                                            <p:strVal val="#ppt_x"/>
                                          </p:val>
                                        </p:tav>
                                      </p:tavLst>
                                    </p:anim>
                                    <p:anim calcmode="lin" valueType="num">
                                      <p:cBhvr>
                                        <p:cTn id="4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2"/>
                                        </p:tgtEl>
                                        <p:attrNameLst>
                                          <p:attrName>style.visibility</p:attrName>
                                        </p:attrNameLst>
                                      </p:cBhvr>
                                      <p:to>
                                        <p:strVal val="visible"/>
                                      </p:to>
                                    </p:set>
                                    <p:animEffect transition="in" filter="fade">
                                      <p:cBhvr>
                                        <p:cTn id="48" dur="1000"/>
                                        <p:tgtEl>
                                          <p:spTgt spid="32"/>
                                        </p:tgtEl>
                                      </p:cBhvr>
                                    </p:animEffect>
                                    <p:anim calcmode="lin" valueType="num">
                                      <p:cBhvr>
                                        <p:cTn id="49" dur="1000" fill="hold"/>
                                        <p:tgtEl>
                                          <p:spTgt spid="32"/>
                                        </p:tgtEl>
                                        <p:attrNameLst>
                                          <p:attrName>ppt_x</p:attrName>
                                        </p:attrNameLst>
                                      </p:cBhvr>
                                      <p:tavLst>
                                        <p:tav tm="0">
                                          <p:val>
                                            <p:strVal val="#ppt_x"/>
                                          </p:val>
                                        </p:tav>
                                        <p:tav tm="100000">
                                          <p:val>
                                            <p:strVal val="#ppt_x"/>
                                          </p:val>
                                        </p:tav>
                                      </p:tavLst>
                                    </p:anim>
                                    <p:anim calcmode="lin" valueType="num">
                                      <p:cBhvr>
                                        <p:cTn id="50"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fade">
                                      <p:cBhvr>
                                        <p:cTn id="55" dur="1000"/>
                                        <p:tgtEl>
                                          <p:spTgt spid="28"/>
                                        </p:tgtEl>
                                      </p:cBhvr>
                                    </p:animEffect>
                                    <p:anim calcmode="lin" valueType="num">
                                      <p:cBhvr>
                                        <p:cTn id="56" dur="1000" fill="hold"/>
                                        <p:tgtEl>
                                          <p:spTgt spid="28"/>
                                        </p:tgtEl>
                                        <p:attrNameLst>
                                          <p:attrName>ppt_x</p:attrName>
                                        </p:attrNameLst>
                                      </p:cBhvr>
                                      <p:tavLst>
                                        <p:tav tm="0">
                                          <p:val>
                                            <p:strVal val="#ppt_x"/>
                                          </p:val>
                                        </p:tav>
                                        <p:tav tm="100000">
                                          <p:val>
                                            <p:strVal val="#ppt_x"/>
                                          </p:val>
                                        </p:tav>
                                      </p:tavLst>
                                    </p:anim>
                                    <p:anim calcmode="lin" valueType="num">
                                      <p:cBhvr>
                                        <p:cTn id="5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4" grpId="0" animBg="1"/>
      <p:bldP spid="25" grpId="0" animBg="1"/>
      <p:bldP spid="26" grpId="0" animBg="1"/>
      <p:bldP spid="28" grpId="0" animBg="1"/>
      <p:bldP spid="29" grpId="0" animBg="1"/>
      <p:bldP spid="30"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A40CCF95-DF84-4707-9653-15CA8BE6AF2E}"/>
              </a:ext>
            </a:extLst>
          </p:cNvPr>
          <p:cNvSpPr/>
          <p:nvPr/>
        </p:nvSpPr>
        <p:spPr>
          <a:xfrm>
            <a:off x="106015" y="1070062"/>
            <a:ext cx="11979965" cy="5711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t>It is trite history to state that banks and the banking system have been in existence in many civilisations for several centuries, going back to the days of the Romans, Greeks and Egyptians. It is equally obvious that the banking system is a major driver of economic development, and its malfunctioning, as has been witnessed in recent years, can leave a trail of economic disasters in its wake. In the current scenario, supporters of Islamic Banking have become more vocal for its active promotion to substitute conventional banking. Their central thesis is that conventional banking lacks the kind of value-driven framework of Islamic Banking and is therefore subject to the vagaries of the market and fundamental weaknesses of the capitalist ethos.</a:t>
            </a:r>
          </a:p>
          <a:p>
            <a:r>
              <a:rPr lang="en-GB" sz="2400" dirty="0"/>
              <a:t>Islamic banks have had a measure of notable success around the world and Islamic finance is one of the fastest growing segments of the global financial industry. In some countries, it has become systemically important and, in many others, it is too big to be ignored. It is estimated that the size of the Islamic banking industry at the global level will close to $3.7 trillion by end-2023. </a:t>
            </a:r>
            <a:endParaRPr lang="fr-FR" sz="2400" dirty="0"/>
          </a:p>
        </p:txBody>
      </p:sp>
      <p:sp>
        <p:nvSpPr>
          <p:cNvPr id="5" name="Rectangle 4">
            <a:extLst>
              <a:ext uri="{FF2B5EF4-FFF2-40B4-BE49-F238E27FC236}">
                <a16:creationId xmlns:a16="http://schemas.microsoft.com/office/drawing/2014/main" xmlns="" id="{37E9A14E-E76B-4895-89E4-3B56407F18A5}"/>
              </a:ext>
            </a:extLst>
          </p:cNvPr>
          <p:cNvSpPr/>
          <p:nvPr/>
        </p:nvSpPr>
        <p:spPr>
          <a:xfrm>
            <a:off x="3277772" y="112542"/>
            <a:ext cx="5542672" cy="7818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000" b="1" dirty="0"/>
              <a:t>           Introduction</a:t>
            </a:r>
            <a:endParaRPr lang="fr-FR" sz="4000" dirty="0"/>
          </a:p>
        </p:txBody>
      </p:sp>
      <p:sp>
        <p:nvSpPr>
          <p:cNvPr id="2" name="Espace réservé du numéro de diapositive 1">
            <a:extLst>
              <a:ext uri="{FF2B5EF4-FFF2-40B4-BE49-F238E27FC236}">
                <a16:creationId xmlns:a16="http://schemas.microsoft.com/office/drawing/2014/main" xmlns="" id="{A1EC0BDC-5475-4403-A7B7-BC5A0C63CF27}"/>
              </a:ext>
            </a:extLst>
          </p:cNvPr>
          <p:cNvSpPr>
            <a:spLocks noGrp="1"/>
          </p:cNvSpPr>
          <p:nvPr>
            <p:ph type="sldNum" sz="quarter" idx="12"/>
          </p:nvPr>
        </p:nvSpPr>
        <p:spPr/>
        <p:txBody>
          <a:bodyPr/>
          <a:lstStyle/>
          <a:p>
            <a:fld id="{DB51A5A3-38B3-4E59-AE36-84A9399D8674}" type="slidenum">
              <a:rPr lang="fr-FR" smtClean="0"/>
              <a:pPr/>
              <a:t>4</a:t>
            </a:fld>
            <a:endParaRPr lang="fr-FR"/>
          </a:p>
        </p:txBody>
      </p:sp>
    </p:spTree>
    <p:extLst>
      <p:ext uri="{BB962C8B-B14F-4D97-AF65-F5344CB8AC3E}">
        <p14:creationId xmlns:p14="http://schemas.microsoft.com/office/powerpoint/2010/main" xmlns="" val="3219173243"/>
      </p:ext>
    </p:extLst>
  </p:cSld>
  <p:clrMapOvr>
    <a:masterClrMapping/>
  </p:clrMapOvr>
  <mc:AlternateContent xmlns:mc="http://schemas.openxmlformats.org/markup-compatibility/2006">
    <mc:Choice xmlns:p14="http://schemas.microsoft.com/office/powerpoint/2010/main" xmlns="" Requires="p14">
      <p:transition spd="slow" p14:dur="1500">
        <p:wipe/>
      </p:transition>
    </mc:Choice>
    <mc:Fallback>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avec coins rognés en haut 3">
            <a:extLst>
              <a:ext uri="{FF2B5EF4-FFF2-40B4-BE49-F238E27FC236}">
                <a16:creationId xmlns:a16="http://schemas.microsoft.com/office/drawing/2014/main" xmlns="" id="{936BBEE7-9823-4949-BACA-012B90F1A513}"/>
              </a:ext>
            </a:extLst>
          </p:cNvPr>
          <p:cNvSpPr/>
          <p:nvPr/>
        </p:nvSpPr>
        <p:spPr>
          <a:xfrm>
            <a:off x="3419061" y="-1"/>
            <a:ext cx="5194851" cy="1431235"/>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a:t>Let us Mapping the French speaking countries in Africa</a:t>
            </a:r>
            <a:endParaRPr lang="fr-FR" sz="3200" dirty="0"/>
          </a:p>
        </p:txBody>
      </p:sp>
      <p:sp>
        <p:nvSpPr>
          <p:cNvPr id="5" name="Rectangle : coins arrondis 4">
            <a:extLst>
              <a:ext uri="{FF2B5EF4-FFF2-40B4-BE49-F238E27FC236}">
                <a16:creationId xmlns:a16="http://schemas.microsoft.com/office/drawing/2014/main" xmlns="" id="{DC9DD187-D36A-4322-A7CE-8814F301A872}"/>
              </a:ext>
            </a:extLst>
          </p:cNvPr>
          <p:cNvSpPr/>
          <p:nvPr/>
        </p:nvSpPr>
        <p:spPr>
          <a:xfrm>
            <a:off x="649355" y="1987826"/>
            <a:ext cx="10734261" cy="333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600" b="1" dirty="0"/>
              <a:t>There are around 26 countries which are French speaking, usual these countries have very strong tie with their former colonial Empire which is French, in term of political and socio -economic development.</a:t>
            </a:r>
            <a:endParaRPr lang="fr-FR" sz="3600" dirty="0"/>
          </a:p>
        </p:txBody>
      </p:sp>
      <p:sp>
        <p:nvSpPr>
          <p:cNvPr id="2" name="Espace réservé du numéro de diapositive 1">
            <a:extLst>
              <a:ext uri="{FF2B5EF4-FFF2-40B4-BE49-F238E27FC236}">
                <a16:creationId xmlns:a16="http://schemas.microsoft.com/office/drawing/2014/main" xmlns="" id="{3DBD405D-7A10-45B6-BCFC-CBE0283D779E}"/>
              </a:ext>
            </a:extLst>
          </p:cNvPr>
          <p:cNvSpPr>
            <a:spLocks noGrp="1"/>
          </p:cNvSpPr>
          <p:nvPr>
            <p:ph type="sldNum" sz="quarter" idx="12"/>
          </p:nvPr>
        </p:nvSpPr>
        <p:spPr/>
        <p:txBody>
          <a:bodyPr/>
          <a:lstStyle/>
          <a:p>
            <a:fld id="{DB51A5A3-38B3-4E59-AE36-84A9399D8674}" type="slidenum">
              <a:rPr lang="fr-FR" smtClean="0"/>
              <a:pPr/>
              <a:t>5</a:t>
            </a:fld>
            <a:endParaRPr lang="fr-FR"/>
          </a:p>
        </p:txBody>
      </p:sp>
    </p:spTree>
    <p:extLst>
      <p:ext uri="{BB962C8B-B14F-4D97-AF65-F5344CB8AC3E}">
        <p14:creationId xmlns:p14="http://schemas.microsoft.com/office/powerpoint/2010/main" xmlns="" val="332976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pentagone 3">
            <a:extLst>
              <a:ext uri="{FF2B5EF4-FFF2-40B4-BE49-F238E27FC236}">
                <a16:creationId xmlns:a16="http://schemas.microsoft.com/office/drawing/2014/main" xmlns="" id="{1A7F2C15-605C-44FE-BF2D-CD4391BF72CC}"/>
              </a:ext>
            </a:extLst>
          </p:cNvPr>
          <p:cNvSpPr/>
          <p:nvPr/>
        </p:nvSpPr>
        <p:spPr>
          <a:xfrm>
            <a:off x="0" y="0"/>
            <a:ext cx="2729948" cy="132556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North Africa/ French speaking countries</a:t>
            </a:r>
            <a:endParaRPr lang="fr-FR" sz="2400" dirty="0"/>
          </a:p>
        </p:txBody>
      </p:sp>
      <p:sp>
        <p:nvSpPr>
          <p:cNvPr id="8" name="Rectangle : coins arrondis 7">
            <a:extLst>
              <a:ext uri="{FF2B5EF4-FFF2-40B4-BE49-F238E27FC236}">
                <a16:creationId xmlns:a16="http://schemas.microsoft.com/office/drawing/2014/main" xmlns="" id="{7BC7C803-D23D-452F-A292-69FDBED32F4D}"/>
              </a:ext>
            </a:extLst>
          </p:cNvPr>
          <p:cNvSpPr/>
          <p:nvPr/>
        </p:nvSpPr>
        <p:spPr>
          <a:xfrm>
            <a:off x="0" y="1712844"/>
            <a:ext cx="12192000" cy="1308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GB" dirty="0"/>
              <a:t>Actually, Morocco has one of the most successful financial systems in the MENA region, a competitive and highly developed capital market, an insurance sector that is positioned as the second largest in Africa, and a mature and highly developed banking sector that is proving its worth in several African countries.</a:t>
            </a:r>
            <a:endParaRPr lang="fr-FR" dirty="0"/>
          </a:p>
        </p:txBody>
      </p:sp>
      <p:sp>
        <p:nvSpPr>
          <p:cNvPr id="9" name="Rectangle : coins arrondis 8">
            <a:extLst>
              <a:ext uri="{FF2B5EF4-FFF2-40B4-BE49-F238E27FC236}">
                <a16:creationId xmlns:a16="http://schemas.microsoft.com/office/drawing/2014/main" xmlns="" id="{A0CEED91-7A3A-47B4-BDD9-A69BEF745D07}"/>
              </a:ext>
            </a:extLst>
          </p:cNvPr>
          <p:cNvSpPr/>
          <p:nvPr/>
        </p:nvSpPr>
        <p:spPr>
          <a:xfrm>
            <a:off x="0" y="3263693"/>
            <a:ext cx="12192000" cy="1308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GB" dirty="0"/>
              <a:t>From </a:t>
            </a:r>
            <a:r>
              <a:rPr lang="en-US" dirty="0"/>
              <a:t>1987: The creation of the Moroccan Association for Studies and Research in Islamic Economics (ASMECI to August 2019: approval of the Takaful law (Islamic Insurance), Morocco has seen a rise in the development of the industry, On January 2, 2017; the central bank issued a press release announcing the approval of five banks to provide Shariah compliant products and services</a:t>
            </a:r>
            <a:endParaRPr lang="fr-FR" dirty="0"/>
          </a:p>
        </p:txBody>
      </p:sp>
      <p:sp>
        <p:nvSpPr>
          <p:cNvPr id="10" name="Rectangle : coins arrondis 9">
            <a:extLst>
              <a:ext uri="{FF2B5EF4-FFF2-40B4-BE49-F238E27FC236}">
                <a16:creationId xmlns:a16="http://schemas.microsoft.com/office/drawing/2014/main" xmlns="" id="{D49F8418-EA2C-40AB-B627-8BDB31BC7AC4}"/>
              </a:ext>
            </a:extLst>
          </p:cNvPr>
          <p:cNvSpPr/>
          <p:nvPr/>
        </p:nvSpPr>
        <p:spPr>
          <a:xfrm>
            <a:off x="-1" y="5025888"/>
            <a:ext cx="12192000" cy="1308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dirty="0"/>
              <a:t>So, it’s observed that until 2014, there were no real and specific legal framework for Islamic banking services, but we can proceed with a Historical overview, and distinguish between two periods regarding the issues related to the implementation of Islamic Finance in Morocco; the first started from 2007 to 2014 which concern the evaluation of alternative products, and the second period started after 2014 which concerns the current regulation of Islamic banking (Participatory banks) under the banking Law 103-12.</a:t>
            </a:r>
            <a:endParaRPr lang="fr-FR" dirty="0"/>
          </a:p>
        </p:txBody>
      </p:sp>
      <p:sp>
        <p:nvSpPr>
          <p:cNvPr id="11" name="Rectangle : en biseau 10">
            <a:extLst>
              <a:ext uri="{FF2B5EF4-FFF2-40B4-BE49-F238E27FC236}">
                <a16:creationId xmlns:a16="http://schemas.microsoft.com/office/drawing/2014/main" xmlns="" id="{81E12909-0821-40C3-81E0-BC041E969F18}"/>
              </a:ext>
            </a:extLst>
          </p:cNvPr>
          <p:cNvSpPr/>
          <p:nvPr/>
        </p:nvSpPr>
        <p:spPr>
          <a:xfrm>
            <a:off x="5161721" y="-4320"/>
            <a:ext cx="2009788"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Morocco</a:t>
            </a:r>
            <a:endParaRPr lang="fr-FR" sz="3200" dirty="0"/>
          </a:p>
        </p:txBody>
      </p:sp>
      <p:sp>
        <p:nvSpPr>
          <p:cNvPr id="2" name="Espace réservé du numéro de diapositive 1">
            <a:extLst>
              <a:ext uri="{FF2B5EF4-FFF2-40B4-BE49-F238E27FC236}">
                <a16:creationId xmlns:a16="http://schemas.microsoft.com/office/drawing/2014/main" xmlns="" id="{B82F6B86-3793-4ECB-A447-4A8847482810}"/>
              </a:ext>
            </a:extLst>
          </p:cNvPr>
          <p:cNvSpPr>
            <a:spLocks noGrp="1"/>
          </p:cNvSpPr>
          <p:nvPr>
            <p:ph type="sldNum" sz="quarter" idx="12"/>
          </p:nvPr>
        </p:nvSpPr>
        <p:spPr/>
        <p:txBody>
          <a:bodyPr/>
          <a:lstStyle/>
          <a:p>
            <a:fld id="{DB51A5A3-38B3-4E59-AE36-84A9399D8674}" type="slidenum">
              <a:rPr lang="fr-FR" smtClean="0"/>
              <a:pPr/>
              <a:t>6</a:t>
            </a:fld>
            <a:endParaRPr lang="fr-FR"/>
          </a:p>
        </p:txBody>
      </p:sp>
    </p:spTree>
    <p:extLst>
      <p:ext uri="{BB962C8B-B14F-4D97-AF65-F5344CB8AC3E}">
        <p14:creationId xmlns:p14="http://schemas.microsoft.com/office/powerpoint/2010/main" xmlns="" val="212602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arn(inVertical)">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en biseau 3">
            <a:extLst>
              <a:ext uri="{FF2B5EF4-FFF2-40B4-BE49-F238E27FC236}">
                <a16:creationId xmlns:a16="http://schemas.microsoft.com/office/drawing/2014/main" xmlns="" id="{78A4009C-3B8E-4DCC-8187-12F0FCD7183F}"/>
              </a:ext>
            </a:extLst>
          </p:cNvPr>
          <p:cNvSpPr/>
          <p:nvPr/>
        </p:nvSpPr>
        <p:spPr>
          <a:xfrm>
            <a:off x="5161721" y="-4320"/>
            <a:ext cx="1868556"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Tunisia</a:t>
            </a:r>
            <a:endParaRPr lang="fr-FR" sz="4800" dirty="0"/>
          </a:p>
        </p:txBody>
      </p:sp>
      <p:sp>
        <p:nvSpPr>
          <p:cNvPr id="5" name="Rectangle : coins arrondis 4">
            <a:extLst>
              <a:ext uri="{FF2B5EF4-FFF2-40B4-BE49-F238E27FC236}">
                <a16:creationId xmlns:a16="http://schemas.microsoft.com/office/drawing/2014/main" xmlns="" id="{33778D01-886F-4A37-B17B-7741A10811EB}"/>
              </a:ext>
            </a:extLst>
          </p:cNvPr>
          <p:cNvSpPr/>
          <p:nvPr/>
        </p:nvSpPr>
        <p:spPr>
          <a:xfrm>
            <a:off x="344556" y="1174938"/>
            <a:ext cx="11502887" cy="12324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The Tunisian banking system consist of 23 full service bank, of which five banks are specialized (3 Islamic bank, one SME finance Bank and one microfinance Bank)</a:t>
            </a:r>
            <a:endParaRPr lang="fr-FR" sz="2400" dirty="0"/>
          </a:p>
        </p:txBody>
      </p:sp>
      <p:sp>
        <p:nvSpPr>
          <p:cNvPr id="7" name="Rectangle : avec coins rognés en diagonale 6">
            <a:extLst>
              <a:ext uri="{FF2B5EF4-FFF2-40B4-BE49-F238E27FC236}">
                <a16:creationId xmlns:a16="http://schemas.microsoft.com/office/drawing/2014/main" xmlns="" id="{491074B1-BD2C-4B2D-8468-9A708B867638}"/>
              </a:ext>
            </a:extLst>
          </p:cNvPr>
          <p:cNvSpPr/>
          <p:nvPr/>
        </p:nvSpPr>
        <p:spPr>
          <a:xfrm>
            <a:off x="0" y="2971800"/>
            <a:ext cx="3697356" cy="91440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Times New Roman" panose="02020603050405020304" pitchFamily="18" charset="0"/>
              </a:rPr>
              <a:t>The three Islamic Bank are</a:t>
            </a:r>
            <a:endParaRPr lang="fr-FR" sz="2400" dirty="0"/>
          </a:p>
        </p:txBody>
      </p:sp>
      <p:sp>
        <p:nvSpPr>
          <p:cNvPr id="8" name="Ellipse 7">
            <a:extLst>
              <a:ext uri="{FF2B5EF4-FFF2-40B4-BE49-F238E27FC236}">
                <a16:creationId xmlns:a16="http://schemas.microsoft.com/office/drawing/2014/main" xmlns="" id="{3718D647-BEAE-457A-9862-5E1619CF9293}"/>
              </a:ext>
            </a:extLst>
          </p:cNvPr>
          <p:cNvSpPr/>
          <p:nvPr/>
        </p:nvSpPr>
        <p:spPr>
          <a:xfrm>
            <a:off x="4399721" y="2971799"/>
            <a:ext cx="2226365" cy="13450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Zitouna Bank licensed in May 2010</a:t>
            </a:r>
            <a:endParaRPr lang="fr-FR"/>
          </a:p>
        </p:txBody>
      </p:sp>
      <p:sp>
        <p:nvSpPr>
          <p:cNvPr id="9" name="Ellipse 8">
            <a:extLst>
              <a:ext uri="{FF2B5EF4-FFF2-40B4-BE49-F238E27FC236}">
                <a16:creationId xmlns:a16="http://schemas.microsoft.com/office/drawing/2014/main" xmlns="" id="{EF0DFF0D-0CDA-4439-9A4A-436B44309AB9}"/>
              </a:ext>
            </a:extLst>
          </p:cNvPr>
          <p:cNvSpPr/>
          <p:nvPr/>
        </p:nvSpPr>
        <p:spPr>
          <a:xfrm>
            <a:off x="7272130" y="2981738"/>
            <a:ext cx="2126974" cy="13351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 </a:t>
            </a:r>
            <a:r>
              <a:rPr lang="en-US" dirty="0" err="1"/>
              <a:t>Barka</a:t>
            </a:r>
            <a:r>
              <a:rPr lang="en-US" dirty="0"/>
              <a:t>  Bank in January 2014</a:t>
            </a:r>
            <a:endParaRPr lang="fr-FR" dirty="0"/>
          </a:p>
        </p:txBody>
      </p:sp>
      <p:sp>
        <p:nvSpPr>
          <p:cNvPr id="10" name="Ellipse 9">
            <a:extLst>
              <a:ext uri="{FF2B5EF4-FFF2-40B4-BE49-F238E27FC236}">
                <a16:creationId xmlns:a16="http://schemas.microsoft.com/office/drawing/2014/main" xmlns="" id="{DBCB0D82-4991-4735-BC83-147C8553FD72}"/>
              </a:ext>
            </a:extLst>
          </p:cNvPr>
          <p:cNvSpPr/>
          <p:nvPr/>
        </p:nvSpPr>
        <p:spPr>
          <a:xfrm>
            <a:off x="9833112" y="2971800"/>
            <a:ext cx="2358888" cy="13351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Wifack</a:t>
            </a:r>
            <a:r>
              <a:rPr lang="en-US" dirty="0"/>
              <a:t> international Bank in November 2015</a:t>
            </a:r>
            <a:endParaRPr lang="fr-FR" dirty="0"/>
          </a:p>
        </p:txBody>
      </p:sp>
      <p:sp>
        <p:nvSpPr>
          <p:cNvPr id="11" name="Rectangle 10">
            <a:extLst>
              <a:ext uri="{FF2B5EF4-FFF2-40B4-BE49-F238E27FC236}">
                <a16:creationId xmlns:a16="http://schemas.microsoft.com/office/drawing/2014/main" xmlns="" id="{4A38296D-8B91-4FC0-8E6F-9BE258A9E898}"/>
              </a:ext>
            </a:extLst>
          </p:cNvPr>
          <p:cNvSpPr/>
          <p:nvPr/>
        </p:nvSpPr>
        <p:spPr>
          <a:xfrm>
            <a:off x="198783" y="4611757"/>
            <a:ext cx="11502887" cy="180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t>there also six mutual funds: ATID Fund (March 2009), AL </a:t>
            </a:r>
            <a:r>
              <a:rPr lang="en-US" sz="2000" dirty="0" err="1"/>
              <a:t>Kaouther</a:t>
            </a:r>
            <a:r>
              <a:rPr lang="en-US" sz="2000" dirty="0"/>
              <a:t> Fund (March 2010), FCPR MAX-JASMIN (2012), </a:t>
            </a:r>
            <a:r>
              <a:rPr lang="en-US" sz="2000" dirty="0" err="1"/>
              <a:t>Theemar</a:t>
            </a:r>
            <a:r>
              <a:rPr lang="en-US" sz="2000" dirty="0"/>
              <a:t> Investment fund (February 2013), UGFS Islamic Fund and CEA Islamic Fund (December 2014), recently  four Takaful Intuitions has been created, as well the new banking law approved in 2016 introduces a number of changes to the functioning and supervision of the bank sector in other to reorganize it through the formal legal recognition of Islamic Banking activities.</a:t>
            </a:r>
            <a:endParaRPr lang="fr-FR" sz="2000" dirty="0"/>
          </a:p>
        </p:txBody>
      </p:sp>
      <p:sp>
        <p:nvSpPr>
          <p:cNvPr id="2" name="Espace réservé du numéro de diapositive 1">
            <a:extLst>
              <a:ext uri="{FF2B5EF4-FFF2-40B4-BE49-F238E27FC236}">
                <a16:creationId xmlns:a16="http://schemas.microsoft.com/office/drawing/2014/main" xmlns="" id="{61B1097C-5674-473C-A73F-4E51974429FF}"/>
              </a:ext>
            </a:extLst>
          </p:cNvPr>
          <p:cNvSpPr>
            <a:spLocks noGrp="1"/>
          </p:cNvSpPr>
          <p:nvPr>
            <p:ph type="sldNum" sz="quarter" idx="12"/>
          </p:nvPr>
        </p:nvSpPr>
        <p:spPr/>
        <p:txBody>
          <a:bodyPr/>
          <a:lstStyle/>
          <a:p>
            <a:fld id="{DB51A5A3-38B3-4E59-AE36-84A9399D8674}" type="slidenum">
              <a:rPr lang="fr-FR" smtClean="0"/>
              <a:pPr/>
              <a:t>7</a:t>
            </a:fld>
            <a:endParaRPr lang="fr-FR"/>
          </a:p>
        </p:txBody>
      </p:sp>
    </p:spTree>
    <p:extLst>
      <p:ext uri="{BB962C8B-B14F-4D97-AF65-F5344CB8AC3E}">
        <p14:creationId xmlns:p14="http://schemas.microsoft.com/office/powerpoint/2010/main" xmlns="" val="116911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heel(1)">
                                      <p:cBhvr>
                                        <p:cTn id="24" dur="2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1)">
                                      <p:cBhvr>
                                        <p:cTn id="29" dur="20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heel(1)">
                                      <p:cBhvr>
                                        <p:cTn id="34" dur="2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500" fill="hold"/>
                                        <p:tgtEl>
                                          <p:spTgt spid="11"/>
                                        </p:tgtEl>
                                        <p:attrNameLst>
                                          <p:attrName>ppt_w</p:attrName>
                                        </p:attrNameLst>
                                      </p:cBhvr>
                                      <p:tavLst>
                                        <p:tav tm="0">
                                          <p:val>
                                            <p:fltVal val="0"/>
                                          </p:val>
                                        </p:tav>
                                        <p:tav tm="100000">
                                          <p:val>
                                            <p:strVal val="#ppt_w"/>
                                          </p:val>
                                        </p:tav>
                                      </p:tavLst>
                                    </p:anim>
                                    <p:anim calcmode="lin" valueType="num">
                                      <p:cBhvr>
                                        <p:cTn id="40" dur="500" fill="hold"/>
                                        <p:tgtEl>
                                          <p:spTgt spid="11"/>
                                        </p:tgtEl>
                                        <p:attrNameLst>
                                          <p:attrName>ppt_h</p:attrName>
                                        </p:attrNameLst>
                                      </p:cBhvr>
                                      <p:tavLst>
                                        <p:tav tm="0">
                                          <p:val>
                                            <p:fltVal val="0"/>
                                          </p:val>
                                        </p:tav>
                                        <p:tav tm="100000">
                                          <p:val>
                                            <p:strVal val="#ppt_h"/>
                                          </p:val>
                                        </p:tav>
                                      </p:tavLst>
                                    </p:anim>
                                    <p:animEffect transition="in" filter="fade">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en biseau 3">
            <a:extLst>
              <a:ext uri="{FF2B5EF4-FFF2-40B4-BE49-F238E27FC236}">
                <a16:creationId xmlns:a16="http://schemas.microsoft.com/office/drawing/2014/main" xmlns="" id="{62BB3CED-CA0C-4CB2-8DB7-77C3A7270359}"/>
              </a:ext>
            </a:extLst>
          </p:cNvPr>
          <p:cNvSpPr/>
          <p:nvPr/>
        </p:nvSpPr>
        <p:spPr>
          <a:xfrm>
            <a:off x="5161721" y="-4320"/>
            <a:ext cx="1868556"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Algeria</a:t>
            </a:r>
            <a:endParaRPr lang="fr-FR" sz="4800" dirty="0"/>
          </a:p>
        </p:txBody>
      </p:sp>
      <p:sp>
        <p:nvSpPr>
          <p:cNvPr id="5" name="Rectangle : avec coin rogné 4">
            <a:extLst>
              <a:ext uri="{FF2B5EF4-FFF2-40B4-BE49-F238E27FC236}">
                <a16:creationId xmlns:a16="http://schemas.microsoft.com/office/drawing/2014/main" xmlns="" id="{DE46365F-7DFA-447A-80CB-86E40363372D}"/>
              </a:ext>
            </a:extLst>
          </p:cNvPr>
          <p:cNvSpPr/>
          <p:nvPr/>
        </p:nvSpPr>
        <p:spPr>
          <a:xfrm>
            <a:off x="198784" y="1444487"/>
            <a:ext cx="11741426" cy="1537252"/>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a:t>The </a:t>
            </a:r>
            <a:r>
              <a:rPr lang="fr-MA" dirty="0" err="1"/>
              <a:t>Government</a:t>
            </a:r>
            <a:r>
              <a:rPr lang="fr-MA" dirty="0"/>
              <a:t> in the </a:t>
            </a:r>
            <a:r>
              <a:rPr lang="fr-MA" dirty="0" err="1"/>
              <a:t>past</a:t>
            </a:r>
            <a:r>
              <a:rPr lang="fr-MA" dirty="0"/>
              <a:t> has been at </a:t>
            </a:r>
            <a:r>
              <a:rPr lang="fr-MA" dirty="0" err="1"/>
              <a:t>odds</a:t>
            </a:r>
            <a:r>
              <a:rPr lang="fr-MA" dirty="0"/>
              <a:t> </a:t>
            </a:r>
            <a:r>
              <a:rPr lang="fr-MA" dirty="0" err="1"/>
              <a:t>with</a:t>
            </a:r>
            <a:r>
              <a:rPr lang="fr-MA" dirty="0"/>
              <a:t> </a:t>
            </a:r>
            <a:r>
              <a:rPr lang="fr-MA" dirty="0" err="1"/>
              <a:t>Shariah</a:t>
            </a:r>
            <a:r>
              <a:rPr lang="fr-MA" dirty="0"/>
              <a:t>-compliant </a:t>
            </a:r>
            <a:r>
              <a:rPr lang="fr-MA" dirty="0" err="1"/>
              <a:t>financial</a:t>
            </a:r>
            <a:r>
              <a:rPr lang="fr-MA" dirty="0"/>
              <a:t> services and </a:t>
            </a:r>
            <a:r>
              <a:rPr lang="fr-MA" dirty="0" err="1"/>
              <a:t>banks</a:t>
            </a:r>
            <a:r>
              <a:rPr lang="fr-MA" dirty="0"/>
              <a:t> for </a:t>
            </a:r>
            <a:r>
              <a:rPr lang="fr-MA" dirty="0" err="1"/>
              <a:t>political</a:t>
            </a:r>
            <a:r>
              <a:rPr lang="fr-MA" dirty="0"/>
              <a:t> </a:t>
            </a:r>
            <a:r>
              <a:rPr lang="fr-MA" dirty="0" err="1"/>
              <a:t>reasons</a:t>
            </a:r>
            <a:r>
              <a:rPr lang="fr-MA" dirty="0"/>
              <a:t> — like </a:t>
            </a:r>
            <a:r>
              <a:rPr lang="fr-MA" dirty="0" err="1"/>
              <a:t>most</a:t>
            </a:r>
            <a:r>
              <a:rPr lang="fr-MA" dirty="0"/>
              <a:t> </a:t>
            </a:r>
            <a:r>
              <a:rPr lang="fr-MA" dirty="0" err="1"/>
              <a:t>other</a:t>
            </a:r>
            <a:r>
              <a:rPr lang="fr-MA" dirty="0"/>
              <a:t> North </a:t>
            </a:r>
            <a:r>
              <a:rPr lang="fr-MA" dirty="0" err="1"/>
              <a:t>African</a:t>
            </a:r>
            <a:r>
              <a:rPr lang="fr-MA" dirty="0"/>
              <a:t> countries — and </a:t>
            </a:r>
            <a:r>
              <a:rPr lang="fr-MA" dirty="0" err="1"/>
              <a:t>still</a:t>
            </a:r>
            <a:r>
              <a:rPr lang="fr-MA" dirty="0"/>
              <a:t> </a:t>
            </a:r>
            <a:r>
              <a:rPr lang="fr-MA" dirty="0" err="1"/>
              <a:t>mostly</a:t>
            </a:r>
            <a:r>
              <a:rPr lang="fr-MA" dirty="0"/>
              <a:t> </a:t>
            </a:r>
            <a:r>
              <a:rPr lang="fr-MA" dirty="0" err="1"/>
              <a:t>refers</a:t>
            </a:r>
            <a:r>
              <a:rPr lang="fr-MA" dirty="0"/>
              <a:t> to the </a:t>
            </a:r>
            <a:r>
              <a:rPr lang="fr-MA" dirty="0" err="1"/>
              <a:t>industry</a:t>
            </a:r>
            <a:r>
              <a:rPr lang="fr-MA" dirty="0"/>
              <a:t> as “participation </a:t>
            </a:r>
            <a:r>
              <a:rPr lang="fr-MA" dirty="0" err="1"/>
              <a:t>banking</a:t>
            </a:r>
            <a:r>
              <a:rPr lang="fr-MA" dirty="0"/>
              <a:t>” </a:t>
            </a:r>
            <a:r>
              <a:rPr lang="fr-MA" dirty="0" err="1"/>
              <a:t>rather</a:t>
            </a:r>
            <a:r>
              <a:rPr lang="fr-MA" dirty="0"/>
              <a:t> </a:t>
            </a:r>
            <a:r>
              <a:rPr lang="fr-MA" dirty="0" err="1"/>
              <a:t>than</a:t>
            </a:r>
            <a:r>
              <a:rPr lang="fr-MA" dirty="0"/>
              <a:t> </a:t>
            </a:r>
            <a:r>
              <a:rPr lang="fr-MA" dirty="0" err="1"/>
              <a:t>Islamic</a:t>
            </a:r>
            <a:r>
              <a:rPr lang="fr-MA" dirty="0"/>
              <a:t> </a:t>
            </a:r>
            <a:r>
              <a:rPr lang="fr-MA" dirty="0" err="1"/>
              <a:t>banking</a:t>
            </a:r>
            <a:r>
              <a:rPr lang="fr-MA" dirty="0"/>
              <a:t> </a:t>
            </a:r>
            <a:r>
              <a:rPr lang="fr-MA" dirty="0" err="1"/>
              <a:t>owing</a:t>
            </a:r>
            <a:r>
              <a:rPr lang="fr-MA" dirty="0"/>
              <a:t> to </a:t>
            </a:r>
            <a:r>
              <a:rPr lang="fr-MA" dirty="0" err="1"/>
              <a:t>perceived</a:t>
            </a:r>
            <a:r>
              <a:rPr lang="fr-MA" dirty="0"/>
              <a:t> </a:t>
            </a:r>
            <a:r>
              <a:rPr lang="fr-MA" dirty="0" err="1"/>
              <a:t>sensitivities</a:t>
            </a:r>
            <a:r>
              <a:rPr lang="fr-MA" dirty="0"/>
              <a:t> </a:t>
            </a:r>
            <a:r>
              <a:rPr lang="fr-MA" dirty="0" err="1"/>
              <a:t>related</a:t>
            </a:r>
            <a:r>
              <a:rPr lang="fr-MA" dirty="0"/>
              <a:t> to </a:t>
            </a:r>
            <a:r>
              <a:rPr lang="fr-MA" dirty="0" err="1"/>
              <a:t>political</a:t>
            </a:r>
            <a:r>
              <a:rPr lang="fr-MA" dirty="0"/>
              <a:t> Islam. </a:t>
            </a:r>
            <a:r>
              <a:rPr lang="fr-MA" dirty="0" err="1"/>
              <a:t>Hence</a:t>
            </a:r>
            <a:r>
              <a:rPr lang="fr-MA" dirty="0"/>
              <a:t>, </a:t>
            </a:r>
            <a:r>
              <a:rPr lang="fr-MA" dirty="0" err="1"/>
              <a:t>Islamic</a:t>
            </a:r>
            <a:r>
              <a:rPr lang="fr-MA" dirty="0"/>
              <a:t> finance </a:t>
            </a:r>
            <a:r>
              <a:rPr lang="fr-MA" dirty="0" err="1"/>
              <a:t>was</a:t>
            </a:r>
            <a:r>
              <a:rPr lang="fr-MA" dirty="0"/>
              <a:t> </a:t>
            </a:r>
            <a:r>
              <a:rPr lang="fr-MA" dirty="0" err="1"/>
              <a:t>until</a:t>
            </a:r>
            <a:r>
              <a:rPr lang="fr-MA" dirty="0"/>
              <a:t> </a:t>
            </a:r>
            <a:r>
              <a:rPr lang="fr-MA" dirty="0" err="1"/>
              <a:t>now</a:t>
            </a:r>
            <a:r>
              <a:rPr lang="fr-MA" dirty="0"/>
              <a:t> more of a </a:t>
            </a:r>
            <a:r>
              <a:rPr lang="fr-MA" dirty="0" err="1"/>
              <a:t>shadow</a:t>
            </a:r>
            <a:r>
              <a:rPr lang="fr-MA" dirty="0"/>
              <a:t> </a:t>
            </a:r>
            <a:r>
              <a:rPr lang="fr-MA" dirty="0" err="1"/>
              <a:t>industry</a:t>
            </a:r>
            <a:r>
              <a:rPr lang="fr-MA" dirty="0"/>
              <a:t> in the country </a:t>
            </a:r>
            <a:r>
              <a:rPr lang="fr-MA" dirty="0" err="1"/>
              <a:t>with</a:t>
            </a:r>
            <a:r>
              <a:rPr lang="fr-MA" dirty="0"/>
              <a:t> no </a:t>
            </a:r>
            <a:r>
              <a:rPr lang="fr-MA" dirty="0" err="1"/>
              <a:t>clear-cut</a:t>
            </a:r>
            <a:r>
              <a:rPr lang="fr-MA" dirty="0"/>
              <a:t> </a:t>
            </a:r>
            <a:r>
              <a:rPr lang="fr-MA" dirty="0" err="1"/>
              <a:t>regulations</a:t>
            </a:r>
            <a:r>
              <a:rPr lang="fr-MA" dirty="0"/>
              <a:t>, and </a:t>
            </a:r>
            <a:r>
              <a:rPr lang="fr-MA" dirty="0" err="1"/>
              <a:t>existing</a:t>
            </a:r>
            <a:r>
              <a:rPr lang="fr-MA" dirty="0"/>
              <a:t> </a:t>
            </a:r>
            <a:r>
              <a:rPr lang="fr-MA" dirty="0" err="1"/>
              <a:t>Islamic</a:t>
            </a:r>
            <a:r>
              <a:rPr lang="fr-MA" dirty="0"/>
              <a:t> </a:t>
            </a:r>
            <a:r>
              <a:rPr lang="fr-MA" dirty="0" err="1"/>
              <a:t>lenders</a:t>
            </a:r>
            <a:r>
              <a:rPr lang="fr-MA" dirty="0"/>
              <a:t> </a:t>
            </a:r>
            <a:r>
              <a:rPr lang="fr-MA" dirty="0" err="1"/>
              <a:t>were</a:t>
            </a:r>
            <a:r>
              <a:rPr lang="fr-MA" dirty="0"/>
              <a:t> operating on </a:t>
            </a:r>
            <a:r>
              <a:rPr lang="fr-MA" dirty="0" err="1"/>
              <a:t>their</a:t>
            </a:r>
            <a:r>
              <a:rPr lang="fr-MA" dirty="0"/>
              <a:t> </a:t>
            </a:r>
            <a:r>
              <a:rPr lang="fr-MA" dirty="0" err="1"/>
              <a:t>own</a:t>
            </a:r>
            <a:r>
              <a:rPr lang="fr-MA" dirty="0"/>
              <a:t> </a:t>
            </a:r>
            <a:r>
              <a:rPr lang="fr-MA" dirty="0" err="1"/>
              <a:t>rules</a:t>
            </a:r>
            <a:r>
              <a:rPr lang="fr-MA" dirty="0"/>
              <a:t> and </a:t>
            </a:r>
            <a:r>
              <a:rPr lang="fr-MA" dirty="0" err="1"/>
              <a:t>each</a:t>
            </a:r>
            <a:r>
              <a:rPr lang="fr-MA" dirty="0"/>
              <a:t> </a:t>
            </a:r>
            <a:r>
              <a:rPr lang="fr-MA" dirty="0" err="1"/>
              <a:t>being</a:t>
            </a:r>
            <a:r>
              <a:rPr lang="fr-MA" dirty="0"/>
              <a:t> </a:t>
            </a:r>
            <a:r>
              <a:rPr lang="fr-MA" dirty="0" err="1"/>
              <a:t>responsible</a:t>
            </a:r>
            <a:r>
              <a:rPr lang="fr-MA" dirty="0"/>
              <a:t> for </a:t>
            </a:r>
            <a:r>
              <a:rPr lang="fr-MA" dirty="0" err="1"/>
              <a:t>Shariah</a:t>
            </a:r>
            <a:r>
              <a:rPr lang="fr-MA" dirty="0"/>
              <a:t> compliance on </a:t>
            </a:r>
            <a:r>
              <a:rPr lang="fr-MA" dirty="0" err="1"/>
              <a:t>their</a:t>
            </a:r>
            <a:r>
              <a:rPr lang="fr-MA" dirty="0"/>
              <a:t> </a:t>
            </a:r>
            <a:r>
              <a:rPr lang="fr-MA" dirty="0" err="1"/>
              <a:t>own</a:t>
            </a:r>
            <a:r>
              <a:rPr lang="fr-MA" dirty="0"/>
              <a:t> </a:t>
            </a:r>
            <a:r>
              <a:rPr lang="fr-MA" dirty="0" err="1"/>
              <a:t>accounts</a:t>
            </a:r>
            <a:r>
              <a:rPr lang="fr-MA" dirty="0"/>
              <a:t>.</a:t>
            </a:r>
            <a:endParaRPr lang="fr-FR" dirty="0"/>
          </a:p>
        </p:txBody>
      </p:sp>
      <p:sp>
        <p:nvSpPr>
          <p:cNvPr id="6" name="Rectangle : avec coin rogné 5">
            <a:extLst>
              <a:ext uri="{FF2B5EF4-FFF2-40B4-BE49-F238E27FC236}">
                <a16:creationId xmlns:a16="http://schemas.microsoft.com/office/drawing/2014/main" xmlns="" id="{8FD27078-5063-4574-A15C-E657E823C2CF}"/>
              </a:ext>
            </a:extLst>
          </p:cNvPr>
          <p:cNvSpPr/>
          <p:nvPr/>
        </p:nvSpPr>
        <p:spPr>
          <a:xfrm>
            <a:off x="198784" y="3193774"/>
            <a:ext cx="11741426" cy="1537252"/>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err="1"/>
              <a:t>However</a:t>
            </a:r>
            <a:r>
              <a:rPr lang="fr-MA" dirty="0"/>
              <a:t>, the </a:t>
            </a:r>
            <a:r>
              <a:rPr lang="fr-MA" dirty="0" err="1"/>
              <a:t>necessity</a:t>
            </a:r>
            <a:r>
              <a:rPr lang="fr-MA" dirty="0"/>
              <a:t> to </a:t>
            </a:r>
            <a:r>
              <a:rPr lang="fr-MA" dirty="0" err="1"/>
              <a:t>reform</a:t>
            </a:r>
            <a:r>
              <a:rPr lang="fr-MA" dirty="0"/>
              <a:t> and </a:t>
            </a:r>
            <a:r>
              <a:rPr lang="fr-MA" dirty="0" err="1"/>
              <a:t>diversify</a:t>
            </a:r>
            <a:r>
              <a:rPr lang="fr-MA" dirty="0"/>
              <a:t> the </a:t>
            </a:r>
            <a:r>
              <a:rPr lang="fr-MA" dirty="0" err="1"/>
              <a:t>oil-dominated</a:t>
            </a:r>
            <a:r>
              <a:rPr lang="fr-MA" dirty="0"/>
              <a:t> </a:t>
            </a:r>
            <a:r>
              <a:rPr lang="fr-MA" dirty="0" err="1"/>
              <a:t>industry</a:t>
            </a:r>
            <a:r>
              <a:rPr lang="fr-MA" dirty="0"/>
              <a:t> </a:t>
            </a:r>
            <a:r>
              <a:rPr lang="fr-MA" dirty="0" err="1"/>
              <a:t>emerged</a:t>
            </a:r>
            <a:r>
              <a:rPr lang="fr-MA" dirty="0"/>
              <a:t> </a:t>
            </a:r>
            <a:r>
              <a:rPr lang="fr-MA" dirty="0" err="1"/>
              <a:t>after</a:t>
            </a:r>
            <a:r>
              <a:rPr lang="fr-MA" dirty="0"/>
              <a:t> </a:t>
            </a:r>
            <a:r>
              <a:rPr lang="fr-MA" dirty="0" err="1"/>
              <a:t>crude</a:t>
            </a:r>
            <a:r>
              <a:rPr lang="fr-MA" dirty="0"/>
              <a:t> </a:t>
            </a:r>
            <a:r>
              <a:rPr lang="fr-MA" dirty="0" err="1"/>
              <a:t>prices</a:t>
            </a:r>
            <a:r>
              <a:rPr lang="fr-MA" dirty="0"/>
              <a:t> </a:t>
            </a:r>
            <a:r>
              <a:rPr lang="fr-MA" dirty="0" err="1"/>
              <a:t>waned</a:t>
            </a:r>
            <a:r>
              <a:rPr lang="fr-MA" dirty="0"/>
              <a:t> in the </a:t>
            </a:r>
            <a:r>
              <a:rPr lang="fr-MA" dirty="0" err="1"/>
              <a:t>past</a:t>
            </a:r>
            <a:r>
              <a:rPr lang="fr-MA" dirty="0"/>
              <a:t>, and </a:t>
            </a:r>
            <a:r>
              <a:rPr lang="fr-MA" dirty="0" err="1"/>
              <a:t>Islamic</a:t>
            </a:r>
            <a:r>
              <a:rPr lang="fr-MA" dirty="0"/>
              <a:t> </a:t>
            </a:r>
            <a:r>
              <a:rPr lang="fr-MA" dirty="0" err="1"/>
              <a:t>banking</a:t>
            </a:r>
            <a:r>
              <a:rPr lang="fr-MA" dirty="0"/>
              <a:t> has been </a:t>
            </a:r>
            <a:r>
              <a:rPr lang="fr-MA" dirty="0" err="1"/>
              <a:t>considered</a:t>
            </a:r>
            <a:r>
              <a:rPr lang="fr-MA" dirty="0"/>
              <a:t> by the </a:t>
            </a:r>
            <a:r>
              <a:rPr lang="fr-MA" dirty="0" err="1"/>
              <a:t>government</a:t>
            </a:r>
            <a:r>
              <a:rPr lang="fr-MA" dirty="0"/>
              <a:t> in Algiers as one </a:t>
            </a:r>
            <a:r>
              <a:rPr lang="fr-MA" dirty="0" err="1"/>
              <a:t>way</a:t>
            </a:r>
            <a:r>
              <a:rPr lang="fr-MA" dirty="0"/>
              <a:t> to push and expand the </a:t>
            </a:r>
            <a:r>
              <a:rPr lang="fr-MA" dirty="0" err="1"/>
              <a:t>sluggish</a:t>
            </a:r>
            <a:r>
              <a:rPr lang="fr-MA" dirty="0"/>
              <a:t> </a:t>
            </a:r>
            <a:r>
              <a:rPr lang="fr-MA" dirty="0" err="1"/>
              <a:t>financial</a:t>
            </a:r>
            <a:r>
              <a:rPr lang="fr-MA" dirty="0"/>
              <a:t> </a:t>
            </a:r>
            <a:r>
              <a:rPr lang="fr-MA" dirty="0" err="1"/>
              <a:t>industry</a:t>
            </a:r>
            <a:r>
              <a:rPr lang="fr-MA" dirty="0"/>
              <a:t> in the country. </a:t>
            </a:r>
            <a:endParaRPr lang="fr-FR" dirty="0"/>
          </a:p>
        </p:txBody>
      </p:sp>
      <p:sp>
        <p:nvSpPr>
          <p:cNvPr id="7" name="Rectangle : avec coin rogné 6">
            <a:extLst>
              <a:ext uri="{FF2B5EF4-FFF2-40B4-BE49-F238E27FC236}">
                <a16:creationId xmlns:a16="http://schemas.microsoft.com/office/drawing/2014/main" xmlns="" id="{3FAAAD90-E552-41FC-B27A-BB643B167EF8}"/>
              </a:ext>
            </a:extLst>
          </p:cNvPr>
          <p:cNvSpPr/>
          <p:nvPr/>
        </p:nvSpPr>
        <p:spPr>
          <a:xfrm>
            <a:off x="218661" y="4943061"/>
            <a:ext cx="11741426" cy="1537252"/>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a:t>The </a:t>
            </a:r>
            <a:r>
              <a:rPr lang="fr-MA" dirty="0" err="1"/>
              <a:t>Higher</a:t>
            </a:r>
            <a:r>
              <a:rPr lang="fr-MA" dirty="0"/>
              <a:t> </a:t>
            </a:r>
            <a:r>
              <a:rPr lang="fr-MA" dirty="0" err="1"/>
              <a:t>Islamic</a:t>
            </a:r>
            <a:r>
              <a:rPr lang="fr-MA" dirty="0"/>
              <a:t> Council in Algeria at the end of 2017 </a:t>
            </a:r>
            <a:r>
              <a:rPr lang="fr-MA" dirty="0" err="1"/>
              <a:t>acknowledged</a:t>
            </a:r>
            <a:r>
              <a:rPr lang="fr-MA" dirty="0"/>
              <a:t> </a:t>
            </a:r>
            <a:r>
              <a:rPr lang="fr-MA" dirty="0" err="1"/>
              <a:t>that</a:t>
            </a:r>
            <a:r>
              <a:rPr lang="fr-MA" dirty="0"/>
              <a:t> the </a:t>
            </a:r>
            <a:r>
              <a:rPr lang="fr-MA" dirty="0" err="1"/>
              <a:t>envisaged</a:t>
            </a:r>
            <a:r>
              <a:rPr lang="fr-MA" dirty="0"/>
              <a:t> </a:t>
            </a:r>
            <a:r>
              <a:rPr lang="fr-MA" dirty="0" err="1"/>
              <a:t>Islamic</a:t>
            </a:r>
            <a:r>
              <a:rPr lang="fr-MA" dirty="0"/>
              <a:t> </a:t>
            </a:r>
            <a:r>
              <a:rPr lang="fr-MA" dirty="0" err="1"/>
              <a:t>banking</a:t>
            </a:r>
            <a:r>
              <a:rPr lang="fr-MA" dirty="0"/>
              <a:t> model in Algeria, </a:t>
            </a:r>
            <a:r>
              <a:rPr lang="fr-MA" dirty="0" err="1"/>
              <a:t>based</a:t>
            </a:r>
            <a:r>
              <a:rPr lang="fr-MA" dirty="0"/>
              <a:t> on the </a:t>
            </a:r>
            <a:r>
              <a:rPr lang="fr-MA" dirty="0" err="1"/>
              <a:t>principles</a:t>
            </a:r>
            <a:r>
              <a:rPr lang="fr-MA" dirty="0"/>
              <a:t> “no </a:t>
            </a:r>
            <a:r>
              <a:rPr lang="fr-MA" dirty="0" err="1"/>
              <a:t>reward</a:t>
            </a:r>
            <a:r>
              <a:rPr lang="fr-MA" dirty="0"/>
              <a:t> </a:t>
            </a:r>
            <a:r>
              <a:rPr lang="fr-MA" dirty="0" err="1"/>
              <a:t>without</a:t>
            </a:r>
            <a:r>
              <a:rPr lang="fr-MA" dirty="0"/>
              <a:t> </a:t>
            </a:r>
            <a:r>
              <a:rPr lang="fr-MA" dirty="0" err="1"/>
              <a:t>risk</a:t>
            </a:r>
            <a:r>
              <a:rPr lang="fr-MA" dirty="0"/>
              <a:t>” and “</a:t>
            </a:r>
            <a:r>
              <a:rPr lang="fr-MA" dirty="0" err="1"/>
              <a:t>income</a:t>
            </a:r>
            <a:r>
              <a:rPr lang="fr-MA" dirty="0"/>
              <a:t> </a:t>
            </a:r>
            <a:r>
              <a:rPr lang="fr-MA" dirty="0" err="1"/>
              <a:t>bound</a:t>
            </a:r>
            <a:r>
              <a:rPr lang="fr-MA" dirty="0"/>
              <a:t> to obligation,” </a:t>
            </a:r>
            <a:r>
              <a:rPr lang="fr-MA" dirty="0" err="1"/>
              <a:t>is</a:t>
            </a:r>
            <a:r>
              <a:rPr lang="fr-MA" dirty="0"/>
              <a:t> </a:t>
            </a:r>
            <a:r>
              <a:rPr lang="fr-MA" dirty="0" err="1"/>
              <a:t>Shariah</a:t>
            </a:r>
            <a:r>
              <a:rPr lang="fr-MA" dirty="0"/>
              <a:t>-compliant. The </a:t>
            </a:r>
            <a:r>
              <a:rPr lang="fr-MA" dirty="0" err="1"/>
              <a:t>council</a:t>
            </a:r>
            <a:r>
              <a:rPr lang="fr-MA" dirty="0"/>
              <a:t> </a:t>
            </a:r>
            <a:r>
              <a:rPr lang="fr-MA" dirty="0" err="1"/>
              <a:t>also</a:t>
            </a:r>
            <a:r>
              <a:rPr lang="fr-MA" dirty="0"/>
              <a:t> </a:t>
            </a:r>
            <a:r>
              <a:rPr lang="fr-MA" dirty="0" err="1"/>
              <a:t>pushed</a:t>
            </a:r>
            <a:r>
              <a:rPr lang="fr-MA" dirty="0"/>
              <a:t> for the </a:t>
            </a:r>
            <a:r>
              <a:rPr lang="fr-MA" dirty="0" err="1"/>
              <a:t>creation</a:t>
            </a:r>
            <a:r>
              <a:rPr lang="fr-MA" dirty="0"/>
              <a:t> of a central </a:t>
            </a:r>
            <a:r>
              <a:rPr lang="fr-MA" dirty="0" err="1"/>
              <a:t>Shariah</a:t>
            </a:r>
            <a:r>
              <a:rPr lang="fr-MA" dirty="0"/>
              <a:t> </a:t>
            </a:r>
            <a:r>
              <a:rPr lang="fr-MA" dirty="0" err="1"/>
              <a:t>board</a:t>
            </a:r>
            <a:r>
              <a:rPr lang="fr-MA" dirty="0"/>
              <a:t> </a:t>
            </a:r>
            <a:r>
              <a:rPr lang="fr-MA" dirty="0" err="1"/>
              <a:t>within</a:t>
            </a:r>
            <a:r>
              <a:rPr lang="fr-MA" dirty="0"/>
              <a:t> the central </a:t>
            </a:r>
            <a:r>
              <a:rPr lang="fr-MA" dirty="0" err="1"/>
              <a:t>bank</a:t>
            </a:r>
            <a:r>
              <a:rPr lang="fr-MA" dirty="0"/>
              <a:t> to </a:t>
            </a:r>
            <a:r>
              <a:rPr lang="fr-MA" dirty="0" err="1"/>
              <a:t>overview</a:t>
            </a:r>
            <a:r>
              <a:rPr lang="fr-MA" dirty="0"/>
              <a:t> all issues </a:t>
            </a:r>
            <a:r>
              <a:rPr lang="fr-MA" dirty="0" err="1"/>
              <a:t>related</a:t>
            </a:r>
            <a:r>
              <a:rPr lang="fr-MA" dirty="0"/>
              <a:t> to </a:t>
            </a:r>
            <a:r>
              <a:rPr lang="fr-MA" dirty="0" err="1"/>
              <a:t>Islamic</a:t>
            </a:r>
            <a:r>
              <a:rPr lang="fr-MA" dirty="0"/>
              <a:t> finance and </a:t>
            </a:r>
            <a:r>
              <a:rPr lang="fr-MA" dirty="0" err="1"/>
              <a:t>Shariah</a:t>
            </a:r>
            <a:r>
              <a:rPr lang="fr-MA" dirty="0"/>
              <a:t> compliance, This </a:t>
            </a:r>
            <a:r>
              <a:rPr lang="fr-MA" dirty="0" err="1"/>
              <a:t>opened</a:t>
            </a:r>
            <a:r>
              <a:rPr lang="fr-MA" dirty="0"/>
              <a:t> the </a:t>
            </a:r>
            <a:r>
              <a:rPr lang="fr-MA" dirty="0" err="1"/>
              <a:t>way</a:t>
            </a:r>
            <a:r>
              <a:rPr lang="fr-MA" dirty="0"/>
              <a:t> to </a:t>
            </a:r>
            <a:r>
              <a:rPr lang="fr-MA" dirty="0" err="1"/>
              <a:t>draw</a:t>
            </a:r>
            <a:r>
              <a:rPr lang="fr-MA" dirty="0"/>
              <a:t> the </a:t>
            </a:r>
            <a:r>
              <a:rPr lang="fr-MA" dirty="0" err="1"/>
              <a:t>said</a:t>
            </a:r>
            <a:r>
              <a:rPr lang="fr-MA" dirty="0"/>
              <a:t> </a:t>
            </a:r>
            <a:r>
              <a:rPr lang="fr-MA" dirty="0" err="1"/>
              <a:t>Islamic</a:t>
            </a:r>
            <a:r>
              <a:rPr lang="fr-MA" dirty="0"/>
              <a:t> </a:t>
            </a:r>
            <a:r>
              <a:rPr lang="fr-MA" dirty="0" err="1"/>
              <a:t>banking</a:t>
            </a:r>
            <a:r>
              <a:rPr lang="fr-MA" dirty="0"/>
              <a:t> </a:t>
            </a:r>
            <a:r>
              <a:rPr lang="fr-MA" dirty="0" err="1"/>
              <a:t>framework</a:t>
            </a:r>
            <a:r>
              <a:rPr lang="fr-MA" dirty="0"/>
              <a:t>  </a:t>
            </a:r>
            <a:endParaRPr lang="fr-FR" dirty="0"/>
          </a:p>
        </p:txBody>
      </p:sp>
      <p:sp>
        <p:nvSpPr>
          <p:cNvPr id="2" name="Espace réservé du numéro de diapositive 1">
            <a:extLst>
              <a:ext uri="{FF2B5EF4-FFF2-40B4-BE49-F238E27FC236}">
                <a16:creationId xmlns:a16="http://schemas.microsoft.com/office/drawing/2014/main" xmlns="" id="{29B99686-771F-400D-A979-BCD22DE85F44}"/>
              </a:ext>
            </a:extLst>
          </p:cNvPr>
          <p:cNvSpPr>
            <a:spLocks noGrp="1"/>
          </p:cNvSpPr>
          <p:nvPr>
            <p:ph type="sldNum" sz="quarter" idx="12"/>
          </p:nvPr>
        </p:nvSpPr>
        <p:spPr/>
        <p:txBody>
          <a:bodyPr/>
          <a:lstStyle/>
          <a:p>
            <a:fld id="{DB51A5A3-38B3-4E59-AE36-84A9399D8674}" type="slidenum">
              <a:rPr lang="fr-FR" smtClean="0"/>
              <a:pPr/>
              <a:t>8</a:t>
            </a:fld>
            <a:endParaRPr lang="fr-FR"/>
          </a:p>
        </p:txBody>
      </p:sp>
    </p:spTree>
    <p:extLst>
      <p:ext uri="{BB962C8B-B14F-4D97-AF65-F5344CB8AC3E}">
        <p14:creationId xmlns:p14="http://schemas.microsoft.com/office/powerpoint/2010/main" xmlns="" val="20450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41C030B-2F5D-48F5-9CAC-8C40D04CB919}"/>
              </a:ext>
            </a:extLst>
          </p:cNvPr>
          <p:cNvSpPr/>
          <p:nvPr/>
        </p:nvSpPr>
        <p:spPr>
          <a:xfrm>
            <a:off x="3531704" y="0"/>
            <a:ext cx="512859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t>West Africa/French Speaking countries</a:t>
            </a:r>
            <a:endParaRPr lang="fr-FR" sz="2400" dirty="0"/>
          </a:p>
        </p:txBody>
      </p:sp>
      <p:sp>
        <p:nvSpPr>
          <p:cNvPr id="6" name="Rectangle : en biseau 5">
            <a:extLst>
              <a:ext uri="{FF2B5EF4-FFF2-40B4-BE49-F238E27FC236}">
                <a16:creationId xmlns:a16="http://schemas.microsoft.com/office/drawing/2014/main" xmlns="" id="{415839E5-D990-4AD1-945D-3C71A4E8237B}"/>
              </a:ext>
            </a:extLst>
          </p:cNvPr>
          <p:cNvSpPr/>
          <p:nvPr/>
        </p:nvSpPr>
        <p:spPr>
          <a:xfrm>
            <a:off x="8533785" y="2604983"/>
            <a:ext cx="172940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Niger</a:t>
            </a:r>
            <a:endParaRPr lang="fr-FR"/>
          </a:p>
        </p:txBody>
      </p:sp>
      <p:sp>
        <p:nvSpPr>
          <p:cNvPr id="7" name="Rectangle : en biseau 6">
            <a:extLst>
              <a:ext uri="{FF2B5EF4-FFF2-40B4-BE49-F238E27FC236}">
                <a16:creationId xmlns:a16="http://schemas.microsoft.com/office/drawing/2014/main" xmlns="" id="{7867F883-A267-4CE7-A54E-8B63BA274269}"/>
              </a:ext>
            </a:extLst>
          </p:cNvPr>
          <p:cNvSpPr/>
          <p:nvPr/>
        </p:nvSpPr>
        <p:spPr>
          <a:xfrm>
            <a:off x="5074967" y="2604983"/>
            <a:ext cx="172940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Mauritania</a:t>
            </a:r>
            <a:endParaRPr lang="fr-FR" dirty="0"/>
          </a:p>
        </p:txBody>
      </p:sp>
      <p:sp>
        <p:nvSpPr>
          <p:cNvPr id="8" name="Rectangle : en biseau 7">
            <a:extLst>
              <a:ext uri="{FF2B5EF4-FFF2-40B4-BE49-F238E27FC236}">
                <a16:creationId xmlns:a16="http://schemas.microsoft.com/office/drawing/2014/main" xmlns="" id="{35456B0B-A66E-4486-A8A8-439715B91F52}"/>
              </a:ext>
            </a:extLst>
          </p:cNvPr>
          <p:cNvSpPr/>
          <p:nvPr/>
        </p:nvSpPr>
        <p:spPr>
          <a:xfrm>
            <a:off x="1729409" y="2604983"/>
            <a:ext cx="161614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Mali</a:t>
            </a:r>
            <a:endParaRPr lang="fr-FR" dirty="0"/>
          </a:p>
        </p:txBody>
      </p:sp>
      <p:sp>
        <p:nvSpPr>
          <p:cNvPr id="9" name="Rectangle : en biseau 8">
            <a:extLst>
              <a:ext uri="{FF2B5EF4-FFF2-40B4-BE49-F238E27FC236}">
                <a16:creationId xmlns:a16="http://schemas.microsoft.com/office/drawing/2014/main" xmlns="" id="{DD7B2F52-B3D7-4BBB-B804-70B0BBF90A57}"/>
              </a:ext>
            </a:extLst>
          </p:cNvPr>
          <p:cNvSpPr/>
          <p:nvPr/>
        </p:nvSpPr>
        <p:spPr>
          <a:xfrm>
            <a:off x="0" y="1458032"/>
            <a:ext cx="172940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Benin</a:t>
            </a:r>
            <a:endParaRPr lang="fr-FR" dirty="0"/>
          </a:p>
        </p:txBody>
      </p:sp>
      <p:sp>
        <p:nvSpPr>
          <p:cNvPr id="10" name="Rectangle : en biseau 9">
            <a:extLst>
              <a:ext uri="{FF2B5EF4-FFF2-40B4-BE49-F238E27FC236}">
                <a16:creationId xmlns:a16="http://schemas.microsoft.com/office/drawing/2014/main" xmlns="" id="{35A981B2-8B79-409B-9524-7562A89265F1}"/>
              </a:ext>
            </a:extLst>
          </p:cNvPr>
          <p:cNvSpPr/>
          <p:nvPr/>
        </p:nvSpPr>
        <p:spPr>
          <a:xfrm>
            <a:off x="3345558" y="1562567"/>
            <a:ext cx="172940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Burkina Faso</a:t>
            </a:r>
            <a:endParaRPr lang="fr-FR" dirty="0"/>
          </a:p>
        </p:txBody>
      </p:sp>
      <p:sp>
        <p:nvSpPr>
          <p:cNvPr id="11" name="Rectangle : en biseau 10">
            <a:extLst>
              <a:ext uri="{FF2B5EF4-FFF2-40B4-BE49-F238E27FC236}">
                <a16:creationId xmlns:a16="http://schemas.microsoft.com/office/drawing/2014/main" xmlns="" id="{28C244E1-1108-4455-BD5D-F7D0831BECB1}"/>
              </a:ext>
            </a:extLst>
          </p:cNvPr>
          <p:cNvSpPr/>
          <p:nvPr/>
        </p:nvSpPr>
        <p:spPr>
          <a:xfrm>
            <a:off x="6804376" y="1562567"/>
            <a:ext cx="1729409"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Ivory Coast</a:t>
            </a:r>
            <a:endParaRPr lang="fr-FR" dirty="0"/>
          </a:p>
        </p:txBody>
      </p:sp>
      <p:sp>
        <p:nvSpPr>
          <p:cNvPr id="12" name="Rectangle : en biseau 11">
            <a:extLst>
              <a:ext uri="{FF2B5EF4-FFF2-40B4-BE49-F238E27FC236}">
                <a16:creationId xmlns:a16="http://schemas.microsoft.com/office/drawing/2014/main" xmlns="" id="{758412A5-7BF9-4962-9D85-B4D977335743}"/>
              </a:ext>
            </a:extLst>
          </p:cNvPr>
          <p:cNvSpPr/>
          <p:nvPr/>
        </p:nvSpPr>
        <p:spPr>
          <a:xfrm>
            <a:off x="10389705" y="1562567"/>
            <a:ext cx="1802295"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Guinea</a:t>
            </a:r>
            <a:endParaRPr lang="fr-FR"/>
          </a:p>
        </p:txBody>
      </p:sp>
      <p:sp>
        <p:nvSpPr>
          <p:cNvPr id="13" name="Rectangle : en biseau 12">
            <a:extLst>
              <a:ext uri="{FF2B5EF4-FFF2-40B4-BE49-F238E27FC236}">
                <a16:creationId xmlns:a16="http://schemas.microsoft.com/office/drawing/2014/main" xmlns="" id="{F6EBB920-50A0-4109-B4B3-8F73B8C5C41A}"/>
              </a:ext>
            </a:extLst>
          </p:cNvPr>
          <p:cNvSpPr/>
          <p:nvPr/>
        </p:nvSpPr>
        <p:spPr>
          <a:xfrm>
            <a:off x="6853340" y="3731810"/>
            <a:ext cx="1680446"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Togo</a:t>
            </a:r>
            <a:endParaRPr lang="fr-FR" dirty="0"/>
          </a:p>
        </p:txBody>
      </p:sp>
      <p:sp>
        <p:nvSpPr>
          <p:cNvPr id="14" name="Rectangle : en biseau 13">
            <a:extLst>
              <a:ext uri="{FF2B5EF4-FFF2-40B4-BE49-F238E27FC236}">
                <a16:creationId xmlns:a16="http://schemas.microsoft.com/office/drawing/2014/main" xmlns="" id="{D73736EA-0D3C-4C7C-AB12-94A35DB2FABC}"/>
              </a:ext>
            </a:extLst>
          </p:cNvPr>
          <p:cNvSpPr/>
          <p:nvPr/>
        </p:nvSpPr>
        <p:spPr>
          <a:xfrm>
            <a:off x="3309114" y="3774358"/>
            <a:ext cx="1802295" cy="104241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 Senegal </a:t>
            </a:r>
            <a:endParaRPr lang="fr-FR"/>
          </a:p>
        </p:txBody>
      </p:sp>
      <p:sp>
        <p:nvSpPr>
          <p:cNvPr id="15" name="Rectangle : coins arrondis 14">
            <a:extLst>
              <a:ext uri="{FF2B5EF4-FFF2-40B4-BE49-F238E27FC236}">
                <a16:creationId xmlns:a16="http://schemas.microsoft.com/office/drawing/2014/main" xmlns="" id="{4C2524EC-5B64-4607-997A-510675E38957}"/>
              </a:ext>
            </a:extLst>
          </p:cNvPr>
          <p:cNvSpPr/>
          <p:nvPr/>
        </p:nvSpPr>
        <p:spPr>
          <a:xfrm>
            <a:off x="66876" y="4799475"/>
            <a:ext cx="11777793" cy="19242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MA" dirty="0"/>
              <a:t>Francophone West </a:t>
            </a:r>
            <a:r>
              <a:rPr lang="fr-MA" dirty="0" err="1"/>
              <a:t>Africa</a:t>
            </a:r>
            <a:r>
              <a:rPr lang="fr-MA" dirty="0"/>
              <a:t>, </a:t>
            </a:r>
            <a:r>
              <a:rPr lang="fr-MA" dirty="0" err="1"/>
              <a:t>with</a:t>
            </a:r>
            <a:r>
              <a:rPr lang="fr-MA" dirty="0"/>
              <a:t> a high concentration of a </a:t>
            </a:r>
            <a:r>
              <a:rPr lang="fr-MA" dirty="0" err="1"/>
              <a:t>Muslim</a:t>
            </a:r>
            <a:r>
              <a:rPr lang="fr-MA" dirty="0"/>
              <a:t> population, have </a:t>
            </a:r>
            <a:r>
              <a:rPr lang="fr-MA" dirty="0" err="1"/>
              <a:t>arrived</a:t>
            </a:r>
            <a:r>
              <a:rPr lang="fr-MA" dirty="0"/>
              <a:t> </a:t>
            </a:r>
            <a:r>
              <a:rPr lang="fr-MA" dirty="0" err="1"/>
              <a:t>somewhat</a:t>
            </a:r>
            <a:r>
              <a:rPr lang="fr-MA" dirty="0"/>
              <a:t> </a:t>
            </a:r>
            <a:r>
              <a:rPr lang="fr-MA" dirty="0" err="1"/>
              <a:t>late</a:t>
            </a:r>
            <a:r>
              <a:rPr lang="fr-MA" dirty="0"/>
              <a:t> in the </a:t>
            </a:r>
            <a:r>
              <a:rPr lang="fr-MA" dirty="0" err="1"/>
              <a:t>day</a:t>
            </a:r>
            <a:r>
              <a:rPr lang="fr-MA" dirty="0"/>
              <a:t> as far as the adoption of </a:t>
            </a:r>
            <a:r>
              <a:rPr lang="fr-MA" dirty="0" err="1"/>
              <a:t>Islamic</a:t>
            </a:r>
            <a:r>
              <a:rPr lang="fr-MA" dirty="0"/>
              <a:t> </a:t>
            </a:r>
            <a:r>
              <a:rPr lang="fr-MA" dirty="0" err="1"/>
              <a:t>banking</a:t>
            </a:r>
            <a:r>
              <a:rPr lang="fr-MA" dirty="0"/>
              <a:t> </a:t>
            </a:r>
            <a:r>
              <a:rPr lang="fr-MA" dirty="0" err="1"/>
              <a:t>is</a:t>
            </a:r>
            <a:r>
              <a:rPr lang="fr-MA" dirty="0"/>
              <a:t> </a:t>
            </a:r>
            <a:r>
              <a:rPr lang="fr-MA" dirty="0" err="1"/>
              <a:t>concerned</a:t>
            </a:r>
            <a:r>
              <a:rPr lang="fr-MA" dirty="0"/>
              <a:t>; </a:t>
            </a:r>
            <a:r>
              <a:rPr lang="fr-MA" dirty="0" err="1"/>
              <a:t>it</a:t>
            </a:r>
            <a:r>
              <a:rPr lang="fr-MA" dirty="0"/>
              <a:t> </a:t>
            </a:r>
            <a:r>
              <a:rPr lang="fr-MA" dirty="0" err="1"/>
              <a:t>had</a:t>
            </a:r>
            <a:r>
              <a:rPr lang="fr-MA" dirty="0"/>
              <a:t> </a:t>
            </a:r>
            <a:r>
              <a:rPr lang="fr-MA" dirty="0" err="1"/>
              <a:t>its</a:t>
            </a:r>
            <a:r>
              <a:rPr lang="fr-MA" dirty="0"/>
              <a:t>  official inauguration  </a:t>
            </a:r>
            <a:r>
              <a:rPr lang="fr-MA" dirty="0" err="1"/>
              <a:t>only</a:t>
            </a:r>
            <a:r>
              <a:rPr lang="fr-MA" dirty="0"/>
              <a:t> in 2010 </a:t>
            </a:r>
            <a:endParaRPr lang="fr-FR" dirty="0"/>
          </a:p>
        </p:txBody>
      </p:sp>
      <p:sp>
        <p:nvSpPr>
          <p:cNvPr id="2" name="Espace réservé du numéro de diapositive 1">
            <a:extLst>
              <a:ext uri="{FF2B5EF4-FFF2-40B4-BE49-F238E27FC236}">
                <a16:creationId xmlns:a16="http://schemas.microsoft.com/office/drawing/2014/main" xmlns="" id="{A6460C2B-7FCA-4A1D-BC49-9F7632B7497A}"/>
              </a:ext>
            </a:extLst>
          </p:cNvPr>
          <p:cNvSpPr>
            <a:spLocks noGrp="1"/>
          </p:cNvSpPr>
          <p:nvPr>
            <p:ph type="sldNum" sz="quarter" idx="12"/>
          </p:nvPr>
        </p:nvSpPr>
        <p:spPr>
          <a:xfrm>
            <a:off x="9381924" y="6492875"/>
            <a:ext cx="2743200" cy="365125"/>
          </a:xfrm>
        </p:spPr>
        <p:txBody>
          <a:bodyPr/>
          <a:lstStyle/>
          <a:p>
            <a:fld id="{DB51A5A3-38B3-4E59-AE36-84A9399D8674}" type="slidenum">
              <a:rPr lang="fr-FR" smtClean="0"/>
              <a:pPr/>
              <a:t>9</a:t>
            </a:fld>
            <a:endParaRPr lang="fr-FR" dirty="0"/>
          </a:p>
        </p:txBody>
      </p:sp>
    </p:spTree>
    <p:extLst>
      <p:ext uri="{BB962C8B-B14F-4D97-AF65-F5344CB8AC3E}">
        <p14:creationId xmlns:p14="http://schemas.microsoft.com/office/powerpoint/2010/main" xmlns="" val="92259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arn(inVertical)">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arn(inVertical)">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15">
                                            <p:txEl>
                                              <p:pRg st="0" end="0"/>
                                            </p:txEl>
                                          </p:spTgt>
                                        </p:tgtEl>
                                        <p:attrNameLst>
                                          <p:attrName>style.visibility</p:attrName>
                                        </p:attrNameLst>
                                      </p:cBhvr>
                                      <p:to>
                                        <p:strVal val="visible"/>
                                      </p:to>
                                    </p:set>
                                    <p:animEffect transition="in" filter="fade">
                                      <p:cBhvr>
                                        <p:cTn id="48" dur="1000"/>
                                        <p:tgtEl>
                                          <p:spTgt spid="15">
                                            <p:txEl>
                                              <p:pRg st="0" end="0"/>
                                            </p:txEl>
                                          </p:spTgt>
                                        </p:tgtEl>
                                      </p:cBhvr>
                                    </p:animEffect>
                                    <p:anim calcmode="lin" valueType="num">
                                      <p:cBhvr>
                                        <p:cTn id="49"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1020</TotalTime>
  <Words>2504</Words>
  <Application>Microsoft Office PowerPoint</Application>
  <PresentationFormat>Custom</PresentationFormat>
  <Paragraphs>136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Thème Office</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 Islamic banking set to grow in Africa</vt:lpstr>
      <vt:lpstr>Slide 20</vt:lpstr>
      <vt:lpstr>   The Challenges facing the French Speaking Countries Toward Islamic Banking and Finance development </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Mahamadou</dc:creator>
  <cp:lastModifiedBy>lenovo</cp:lastModifiedBy>
  <cp:revision>29</cp:revision>
  <dcterms:created xsi:type="dcterms:W3CDTF">2020-07-26T19:00:04Z</dcterms:created>
  <dcterms:modified xsi:type="dcterms:W3CDTF">2020-07-28T11:04:40Z</dcterms:modified>
</cp:coreProperties>
</file>