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 id="2147483715" r:id="rId3"/>
    <p:sldMasterId id="2147483660" r:id="rId4"/>
  </p:sldMasterIdLst>
  <p:notesMasterIdLst>
    <p:notesMasterId r:id="rId32"/>
  </p:notesMasterIdLst>
  <p:handoutMasterIdLst>
    <p:handoutMasterId r:id="rId33"/>
  </p:handoutMasterIdLst>
  <p:sldIdLst>
    <p:sldId id="343" r:id="rId5"/>
    <p:sldId id="330" r:id="rId6"/>
    <p:sldId id="329" r:id="rId7"/>
    <p:sldId id="335" r:id="rId8"/>
    <p:sldId id="332" r:id="rId9"/>
    <p:sldId id="352" r:id="rId10"/>
    <p:sldId id="353" r:id="rId11"/>
    <p:sldId id="354" r:id="rId12"/>
    <p:sldId id="312" r:id="rId13"/>
    <p:sldId id="355" r:id="rId14"/>
    <p:sldId id="356" r:id="rId15"/>
    <p:sldId id="357" r:id="rId16"/>
    <p:sldId id="351" r:id="rId17"/>
    <p:sldId id="291" r:id="rId18"/>
    <p:sldId id="298" r:id="rId19"/>
    <p:sldId id="365" r:id="rId20"/>
    <p:sldId id="302" r:id="rId21"/>
    <p:sldId id="340" r:id="rId22"/>
    <p:sldId id="341" r:id="rId23"/>
    <p:sldId id="366" r:id="rId24"/>
    <p:sldId id="347" r:id="rId25"/>
    <p:sldId id="348" r:id="rId26"/>
    <p:sldId id="349" r:id="rId27"/>
    <p:sldId id="350" r:id="rId28"/>
    <p:sldId id="328" r:id="rId29"/>
    <p:sldId id="344" r:id="rId30"/>
    <p:sldId id="336" r:id="rId31"/>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51" autoAdjust="0"/>
    <p:restoredTop sz="88351" autoAdjust="0"/>
  </p:normalViewPr>
  <p:slideViewPr>
    <p:cSldViewPr>
      <p:cViewPr varScale="1">
        <p:scale>
          <a:sx n="64" d="100"/>
          <a:sy n="64" d="100"/>
        </p:scale>
        <p:origin x="-13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598" y="-108"/>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BC3344-9189-4A34-B4BB-89E587A1F81E}">
      <dsp:nvSpPr>
        <dsp:cNvPr id="0" name=""/>
        <dsp:cNvSpPr/>
      </dsp:nvSpPr>
      <dsp:spPr>
        <a:xfrm>
          <a:off x="0" y="359535"/>
          <a:ext cx="8534400" cy="9922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91592" rIns="66236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It is a contractual agreement for manufacturing goods and commodities, allowing cash payment in advance and future delivery or a future payment and future delivery. A manufacturer or builder agrees to produce or build a well described good.</a:t>
          </a:r>
          <a:endParaRPr lang="en-US" sz="1400" kern="1200" dirty="0"/>
        </a:p>
      </dsp:txBody>
      <dsp:txXfrm>
        <a:off x="0" y="359535"/>
        <a:ext cx="8534400" cy="992250"/>
      </dsp:txXfrm>
    </dsp:sp>
    <dsp:sp modelId="{6DEEE874-50A9-4528-A306-977DE80F72B8}">
      <dsp:nvSpPr>
        <dsp:cNvPr id="0" name=""/>
        <dsp:cNvSpPr/>
      </dsp:nvSpPr>
      <dsp:spPr>
        <a:xfrm>
          <a:off x="426720" y="152895"/>
          <a:ext cx="5974080"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622300">
            <a:lnSpc>
              <a:spcPct val="90000"/>
            </a:lnSpc>
            <a:spcBef>
              <a:spcPct val="0"/>
            </a:spcBef>
            <a:spcAft>
              <a:spcPct val="35000"/>
            </a:spcAft>
          </a:pPr>
          <a:r>
            <a:rPr lang="en-US" sz="1400" b="1" kern="1200" cap="none" spc="0" dirty="0" err="1" smtClean="0">
              <a:ln w="50800"/>
              <a:effectLst/>
            </a:rPr>
            <a:t>Istisna</a:t>
          </a:r>
          <a:endParaRPr lang="en-US" sz="1400" kern="1200" dirty="0"/>
        </a:p>
      </dsp:txBody>
      <dsp:txXfrm>
        <a:off x="426720" y="152895"/>
        <a:ext cx="5974080" cy="413280"/>
      </dsp:txXfrm>
    </dsp:sp>
    <dsp:sp modelId="{D840EAEA-19BA-469D-A843-21CB9CF40175}">
      <dsp:nvSpPr>
        <dsp:cNvPr id="0" name=""/>
        <dsp:cNvSpPr/>
      </dsp:nvSpPr>
      <dsp:spPr>
        <a:xfrm>
          <a:off x="0" y="1634025"/>
          <a:ext cx="8534400" cy="9922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91592" rIns="66236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Letting on lease. Sale of a definite usufruct of any asset in exchange of definite reward. It refers to a contract of land leased at a fixed rent payable in cash and also to a mode of financing adopted by Islamic banks. </a:t>
          </a:r>
          <a:endParaRPr lang="en-US" sz="1400" kern="1200" dirty="0"/>
        </a:p>
      </dsp:txBody>
      <dsp:txXfrm>
        <a:off x="0" y="1634025"/>
        <a:ext cx="8534400" cy="992250"/>
      </dsp:txXfrm>
    </dsp:sp>
    <dsp:sp modelId="{F2C9C902-B4A2-4505-9312-2CA86440079D}">
      <dsp:nvSpPr>
        <dsp:cNvPr id="0" name=""/>
        <dsp:cNvSpPr/>
      </dsp:nvSpPr>
      <dsp:spPr>
        <a:xfrm>
          <a:off x="426720" y="1427385"/>
          <a:ext cx="5974080"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622300">
            <a:lnSpc>
              <a:spcPct val="90000"/>
            </a:lnSpc>
            <a:spcBef>
              <a:spcPct val="0"/>
            </a:spcBef>
            <a:spcAft>
              <a:spcPct val="35000"/>
            </a:spcAft>
          </a:pPr>
          <a:r>
            <a:rPr lang="en-US" sz="1400" b="1" kern="1200" cap="none" spc="0" dirty="0" err="1" smtClean="0">
              <a:ln w="50800"/>
              <a:effectLst/>
            </a:rPr>
            <a:t>Ijara</a:t>
          </a:r>
          <a:endParaRPr lang="en-US" sz="1400" kern="1200" dirty="0"/>
        </a:p>
      </dsp:txBody>
      <dsp:txXfrm>
        <a:off x="426720" y="1427385"/>
        <a:ext cx="5974080" cy="413280"/>
      </dsp:txXfrm>
    </dsp:sp>
    <dsp:sp modelId="{56F3ABC5-8218-4012-8CCA-3590BC684439}">
      <dsp:nvSpPr>
        <dsp:cNvPr id="0" name=""/>
        <dsp:cNvSpPr/>
      </dsp:nvSpPr>
      <dsp:spPr>
        <a:xfrm>
          <a:off x="0" y="2908515"/>
          <a:ext cx="8534400" cy="13891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91592" rIns="662364" bIns="99568" numCol="1" spcCol="1270" anchor="t" anchorCtr="0">
          <a:noAutofit/>
        </a:bodyPr>
        <a:lstStyle/>
        <a:p>
          <a:pPr marL="114300" lvl="1" indent="-114300" algn="l" defTabSz="622300">
            <a:lnSpc>
              <a:spcPct val="90000"/>
            </a:lnSpc>
            <a:spcBef>
              <a:spcPct val="0"/>
            </a:spcBef>
            <a:spcAft>
              <a:spcPct val="15000"/>
            </a:spcAft>
            <a:buChar char="••"/>
          </a:pPr>
          <a:r>
            <a:rPr lang="en-US" sz="1400" i="0" kern="1200" dirty="0" smtClean="0"/>
            <a:t>is the combination of assets of two or more persons in a manner that creates a state of sharing in the realized profit or income or benefiting from an increase in the value of the partnership assets. This combination of assets for making profit necessitates losses, if any. This partnership is created by the wish of the partners such as when two or more parties acquire common shares in a particular asset.</a:t>
          </a:r>
          <a:endParaRPr lang="en-US" sz="1400" b="0" i="0" kern="1200" dirty="0">
            <a:effectLst/>
          </a:endParaRPr>
        </a:p>
      </dsp:txBody>
      <dsp:txXfrm>
        <a:off x="0" y="2908515"/>
        <a:ext cx="8534400" cy="1389150"/>
      </dsp:txXfrm>
    </dsp:sp>
    <dsp:sp modelId="{BEA1D1FC-13C9-49E9-9CB0-C99F03BEA840}">
      <dsp:nvSpPr>
        <dsp:cNvPr id="0" name=""/>
        <dsp:cNvSpPr/>
      </dsp:nvSpPr>
      <dsp:spPr>
        <a:xfrm>
          <a:off x="426720" y="2701875"/>
          <a:ext cx="5974080" cy="41328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5806" tIns="0" rIns="225806" bIns="0" numCol="1" spcCol="1270" anchor="ctr" anchorCtr="0">
          <a:noAutofit/>
        </a:bodyPr>
        <a:lstStyle/>
        <a:p>
          <a:pPr lvl="0" algn="l" defTabSz="622300">
            <a:lnSpc>
              <a:spcPct val="90000"/>
            </a:lnSpc>
            <a:spcBef>
              <a:spcPct val="0"/>
            </a:spcBef>
            <a:spcAft>
              <a:spcPct val="35000"/>
            </a:spcAft>
          </a:pPr>
          <a:r>
            <a:rPr lang="en-US" sz="1400" b="1" kern="1200" cap="none" spc="0" dirty="0" smtClean="0">
              <a:ln w="50800"/>
              <a:effectLst/>
            </a:rPr>
            <a:t>Diminishing </a:t>
          </a:r>
          <a:r>
            <a:rPr lang="en-US" sz="1400" b="1" kern="1200" cap="none" spc="0" dirty="0" err="1" smtClean="0">
              <a:ln w="50800"/>
              <a:effectLst/>
            </a:rPr>
            <a:t>Musharka</a:t>
          </a:r>
          <a:endParaRPr lang="en-US" sz="1400" kern="1200" dirty="0"/>
        </a:p>
      </dsp:txBody>
      <dsp:txXfrm>
        <a:off x="426720" y="2701875"/>
        <a:ext cx="5974080" cy="413280"/>
      </dsp:txXfrm>
    </dsp:sp>
    <dsp:sp modelId="{0AA32753-BD80-45BD-9546-BFFD87D64834}">
      <dsp:nvSpPr>
        <dsp:cNvPr id="0" name=""/>
        <dsp:cNvSpPr/>
      </dsp:nvSpPr>
      <dsp:spPr>
        <a:xfrm>
          <a:off x="0" y="4579905"/>
          <a:ext cx="8534400" cy="1058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91592" rIns="66236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smtClean="0"/>
            <a:t>Qard</a:t>
          </a:r>
          <a:r>
            <a:rPr lang="en-US" sz="1400" kern="1200" dirty="0" smtClean="0"/>
            <a:t>-e-</a:t>
          </a:r>
          <a:r>
            <a:rPr lang="en-US" sz="1400" kern="1200" dirty="0" err="1" smtClean="0"/>
            <a:t>Hassana</a:t>
          </a:r>
          <a:r>
            <a:rPr lang="en-US" sz="1400" kern="1200" dirty="0" smtClean="0"/>
            <a:t> Model</a:t>
          </a:r>
          <a:endParaRPr lang="en-US" sz="1400" kern="1200" dirty="0"/>
        </a:p>
        <a:p>
          <a:pPr marL="114300" lvl="1" indent="-114300" algn="l" defTabSz="622300">
            <a:lnSpc>
              <a:spcPct val="90000"/>
            </a:lnSpc>
            <a:spcBef>
              <a:spcPct val="0"/>
            </a:spcBef>
            <a:spcAft>
              <a:spcPct val="15000"/>
            </a:spcAft>
            <a:buChar char="••"/>
          </a:pPr>
          <a:r>
            <a:rPr lang="en-US" sz="1400" kern="1200" dirty="0" err="1" smtClean="0"/>
            <a:t>Waqf</a:t>
          </a:r>
          <a:r>
            <a:rPr lang="en-US" sz="1400" kern="1200" dirty="0" smtClean="0"/>
            <a:t> Model</a:t>
          </a:r>
          <a:endParaRPr lang="en-US" sz="1400" kern="1200" dirty="0"/>
        </a:p>
        <a:p>
          <a:pPr marL="114300" lvl="1" indent="-114300" algn="l" defTabSz="622300">
            <a:lnSpc>
              <a:spcPct val="90000"/>
            </a:lnSpc>
            <a:spcBef>
              <a:spcPct val="0"/>
            </a:spcBef>
            <a:spcAft>
              <a:spcPct val="15000"/>
            </a:spcAft>
            <a:buChar char="••"/>
          </a:pPr>
          <a:r>
            <a:rPr lang="en-US" sz="1400" kern="1200" dirty="0" err="1" smtClean="0"/>
            <a:t>Zakhat</a:t>
          </a:r>
          <a:r>
            <a:rPr lang="en-US" sz="1400" kern="1200" dirty="0" smtClean="0"/>
            <a:t> Model</a:t>
          </a:r>
          <a:endParaRPr lang="en-US" sz="1400" kern="1200" dirty="0"/>
        </a:p>
      </dsp:txBody>
      <dsp:txXfrm>
        <a:off x="0" y="4579905"/>
        <a:ext cx="8534400" cy="1058400"/>
      </dsp:txXfrm>
    </dsp:sp>
    <dsp:sp modelId="{8A4DED33-AA05-41E0-B106-CD6518066357}">
      <dsp:nvSpPr>
        <dsp:cNvPr id="0" name=""/>
        <dsp:cNvSpPr/>
      </dsp:nvSpPr>
      <dsp:spPr>
        <a:xfrm>
          <a:off x="426720" y="4373265"/>
          <a:ext cx="5974080"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622300">
            <a:lnSpc>
              <a:spcPct val="90000"/>
            </a:lnSpc>
            <a:spcBef>
              <a:spcPct val="0"/>
            </a:spcBef>
            <a:spcAft>
              <a:spcPct val="35000"/>
            </a:spcAft>
          </a:pPr>
          <a:r>
            <a:rPr lang="en-US" sz="1400" kern="1200" dirty="0" err="1" smtClean="0"/>
            <a:t>Qard</a:t>
          </a:r>
          <a:r>
            <a:rPr lang="en-US" sz="1400" kern="1200" dirty="0" smtClean="0"/>
            <a:t> Model</a:t>
          </a:r>
          <a:endParaRPr lang="en-US" sz="1400" kern="1200" dirty="0"/>
        </a:p>
      </dsp:txBody>
      <dsp:txXfrm>
        <a:off x="426720" y="4373265"/>
        <a:ext cx="5974080" cy="413280"/>
      </dsp:txXfrm>
    </dsp:sp>
  </dsp:spTree>
</dsp:drawing>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5773"/>
          </a:xfrm>
          <a:prstGeom prst="rect">
            <a:avLst/>
          </a:prstGeom>
        </p:spPr>
        <p:txBody>
          <a:bodyPr vert="horz" lIns="93494" tIns="46747" rIns="93494" bIns="4674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94614" y="0"/>
            <a:ext cx="3057053" cy="465773"/>
          </a:xfrm>
          <a:prstGeom prst="rect">
            <a:avLst/>
          </a:prstGeom>
        </p:spPr>
        <p:txBody>
          <a:bodyPr vert="horz" lIns="93494" tIns="46747" rIns="93494" bIns="46747" rtlCol="0"/>
          <a:lstStyle>
            <a:lvl1pPr algn="r" fontAlgn="auto">
              <a:spcBef>
                <a:spcPts val="0"/>
              </a:spcBef>
              <a:spcAft>
                <a:spcPts val="0"/>
              </a:spcAft>
              <a:defRPr sz="1200">
                <a:latin typeface="+mn-lt"/>
              </a:defRPr>
            </a:lvl1pPr>
          </a:lstStyle>
          <a:p>
            <a:pPr>
              <a:defRPr/>
            </a:pPr>
            <a:fld id="{B5EF8DC1-D583-4FC8-ABCC-12D03511732F}" type="datetimeFigureOut">
              <a:rPr lang="en-US"/>
              <a:pPr>
                <a:defRPr/>
              </a:pPr>
              <a:t>1/18/2014</a:t>
            </a:fld>
            <a:endParaRPr lang="en-US"/>
          </a:p>
        </p:txBody>
      </p:sp>
      <p:sp>
        <p:nvSpPr>
          <p:cNvPr id="4" name="Footer Placeholder 3"/>
          <p:cNvSpPr>
            <a:spLocks noGrp="1"/>
          </p:cNvSpPr>
          <p:nvPr>
            <p:ph type="ftr" sz="quarter" idx="2"/>
          </p:nvPr>
        </p:nvSpPr>
        <p:spPr>
          <a:xfrm>
            <a:off x="0" y="8841738"/>
            <a:ext cx="3057053" cy="465773"/>
          </a:xfrm>
          <a:prstGeom prst="rect">
            <a:avLst/>
          </a:prstGeom>
        </p:spPr>
        <p:txBody>
          <a:bodyPr vert="horz" lIns="93494" tIns="46747" rIns="93494" bIns="46747"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94614" y="8841738"/>
            <a:ext cx="3057053" cy="465773"/>
          </a:xfrm>
          <a:prstGeom prst="rect">
            <a:avLst/>
          </a:prstGeom>
        </p:spPr>
        <p:txBody>
          <a:bodyPr vert="horz" lIns="93494" tIns="46747" rIns="93494" bIns="46747" rtlCol="0" anchor="b"/>
          <a:lstStyle>
            <a:lvl1pPr algn="r" fontAlgn="auto">
              <a:spcBef>
                <a:spcPts val="0"/>
              </a:spcBef>
              <a:spcAft>
                <a:spcPts val="0"/>
              </a:spcAft>
              <a:defRPr sz="1200">
                <a:latin typeface="+mn-lt"/>
              </a:defRPr>
            </a:lvl1pPr>
          </a:lstStyle>
          <a:p>
            <a:pPr>
              <a:defRPr/>
            </a:pPr>
            <a:fld id="{E52537DB-EFB8-4DB1-951D-629638633D6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5773"/>
          </a:xfrm>
          <a:prstGeom prst="rect">
            <a:avLst/>
          </a:prstGeom>
        </p:spPr>
        <p:txBody>
          <a:bodyPr vert="horz" lIns="93494" tIns="46747" rIns="93494" bIns="4674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94614" y="0"/>
            <a:ext cx="3057053" cy="465773"/>
          </a:xfrm>
          <a:prstGeom prst="rect">
            <a:avLst/>
          </a:prstGeom>
        </p:spPr>
        <p:txBody>
          <a:bodyPr vert="horz" lIns="93494" tIns="46747" rIns="93494" bIns="46747" rtlCol="0"/>
          <a:lstStyle>
            <a:lvl1pPr algn="r" fontAlgn="auto">
              <a:spcBef>
                <a:spcPts val="0"/>
              </a:spcBef>
              <a:spcAft>
                <a:spcPts val="0"/>
              </a:spcAft>
              <a:defRPr sz="1200">
                <a:latin typeface="+mn-lt"/>
              </a:defRPr>
            </a:lvl1pPr>
          </a:lstStyle>
          <a:p>
            <a:pPr>
              <a:defRPr/>
            </a:pPr>
            <a:fld id="{FDE832A4-64F3-4F92-A3C4-B1BEB34037DA}" type="datetimeFigureOut">
              <a:rPr lang="en-US"/>
              <a:pPr>
                <a:defRPr/>
              </a:pPr>
              <a:t>1/18/2014</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3494" tIns="46747" rIns="93494" bIns="46747" rtlCol="0" anchor="ctr"/>
          <a:lstStyle/>
          <a:p>
            <a:pPr lvl="0"/>
            <a:endParaRPr lang="en-US" noProof="0"/>
          </a:p>
        </p:txBody>
      </p:sp>
      <p:sp>
        <p:nvSpPr>
          <p:cNvPr id="5" name="Notes Placeholder 4"/>
          <p:cNvSpPr>
            <a:spLocks noGrp="1"/>
          </p:cNvSpPr>
          <p:nvPr>
            <p:ph type="body" sz="quarter" idx="3"/>
          </p:nvPr>
        </p:nvSpPr>
        <p:spPr>
          <a:xfrm>
            <a:off x="705965" y="4422459"/>
            <a:ext cx="5641333" cy="4188778"/>
          </a:xfrm>
          <a:prstGeom prst="rect">
            <a:avLst/>
          </a:prstGeom>
        </p:spPr>
        <p:txBody>
          <a:bodyPr vert="horz" lIns="93494" tIns="46747" rIns="93494" bIns="4674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1738"/>
            <a:ext cx="3057053" cy="465773"/>
          </a:xfrm>
          <a:prstGeom prst="rect">
            <a:avLst/>
          </a:prstGeom>
        </p:spPr>
        <p:txBody>
          <a:bodyPr vert="horz" lIns="93494" tIns="46747" rIns="93494" bIns="4674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94614" y="8841738"/>
            <a:ext cx="3057053" cy="465773"/>
          </a:xfrm>
          <a:prstGeom prst="rect">
            <a:avLst/>
          </a:prstGeom>
        </p:spPr>
        <p:txBody>
          <a:bodyPr vert="horz" lIns="93494" tIns="46747" rIns="93494" bIns="46747" rtlCol="0" anchor="b"/>
          <a:lstStyle>
            <a:lvl1pPr algn="r" fontAlgn="auto">
              <a:spcBef>
                <a:spcPts val="0"/>
              </a:spcBef>
              <a:spcAft>
                <a:spcPts val="0"/>
              </a:spcAft>
              <a:defRPr sz="1200">
                <a:latin typeface="+mn-lt"/>
              </a:defRPr>
            </a:lvl1pPr>
          </a:lstStyle>
          <a:p>
            <a:pPr>
              <a:defRPr/>
            </a:pPr>
            <a:fld id="{7515CECB-0091-4C5B-9353-CEDA54ED7B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774990-13DB-41E9-ADE6-0A7BA1693877}"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Ijarah</a:t>
            </a:r>
            <a:r>
              <a:rPr lang="en-US" baseline="0" dirty="0" smtClean="0"/>
              <a:t> mean Islamic lease,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DM is hybrid product, it is combination</a:t>
            </a:r>
            <a:r>
              <a:rPr lang="en-US" baseline="0" dirty="0" smtClean="0"/>
              <a:t> of </a:t>
            </a:r>
            <a:r>
              <a:rPr lang="en-US" baseline="0" dirty="0" err="1" smtClean="0"/>
              <a:t>Ijarah</a:t>
            </a:r>
            <a:r>
              <a:rPr lang="en-US" baseline="0" dirty="0" smtClean="0"/>
              <a:t> and </a:t>
            </a:r>
            <a:r>
              <a:rPr lang="en-US" baseline="0" dirty="0" err="1" smtClean="0"/>
              <a:t>Musharakah</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some other models and products which are being utilize for the strengthening the Islamic Microfinance Industry.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lstStyle/>
          <a:p>
            <a:pPr marL="233735" indent="-233735" eaLnBrk="1" hangingPunct="1">
              <a:spcBef>
                <a:spcPct val="0"/>
              </a:spcBef>
              <a:defRPr/>
            </a:pPr>
            <a:r>
              <a:rPr lang="en-GB" dirty="0" smtClean="0"/>
              <a:t>In this slide we will</a:t>
            </a:r>
            <a:r>
              <a:rPr lang="en-GB" baseline="0" dirty="0" smtClean="0"/>
              <a:t> learn that what </a:t>
            </a:r>
            <a:r>
              <a:rPr lang="en-GB" baseline="0" dirty="0" err="1" smtClean="0"/>
              <a:t>islamic</a:t>
            </a:r>
            <a:r>
              <a:rPr lang="en-GB" baseline="0" dirty="0" smtClean="0"/>
              <a:t> Microfinance Product will be ideal for what sector, </a:t>
            </a:r>
            <a:r>
              <a:rPr lang="en-GB" dirty="0" smtClean="0"/>
              <a:t>We can categories</a:t>
            </a:r>
            <a:r>
              <a:rPr lang="en-GB" baseline="0" dirty="0" smtClean="0"/>
              <a:t> poverty into Six level</a:t>
            </a:r>
            <a:endParaRPr lang="en-GB" dirty="0" smtClean="0"/>
          </a:p>
        </p:txBody>
      </p:sp>
      <p:sp>
        <p:nvSpPr>
          <p:cNvPr id="19460" name="Slide Number Placeholder 3"/>
          <p:cNvSpPr txBox="1">
            <a:spLocks noGrp="1"/>
          </p:cNvSpPr>
          <p:nvPr/>
        </p:nvSpPr>
        <p:spPr bwMode="auto">
          <a:xfrm>
            <a:off x="3995217" y="8842030"/>
            <a:ext cx="3056414" cy="465455"/>
          </a:xfrm>
          <a:prstGeom prst="rect">
            <a:avLst/>
          </a:prstGeom>
          <a:noFill/>
          <a:ln>
            <a:miter lim="800000"/>
            <a:headEnd/>
            <a:tailEnd/>
          </a:ln>
        </p:spPr>
        <p:txBody>
          <a:bodyPr lIns="93494" tIns="46747" rIns="93494" bIns="46747" anchor="b"/>
          <a:lstStyle/>
          <a:p>
            <a:pPr algn="r">
              <a:defRPr/>
            </a:pPr>
            <a:fld id="{0BC91F28-DD87-49F5-AC53-3A61989BC746}" type="slidenum">
              <a:rPr lang="en-CA" sz="1200">
                <a:latin typeface="+mn-lt"/>
              </a:rPr>
              <a:pPr algn="r">
                <a:defRPr/>
              </a:pPr>
              <a:t>13</a:t>
            </a:fld>
            <a:endParaRPr lang="en-CA"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certain factors to be considered while doing Islamic Microfinance…………….</a:t>
            </a:r>
          </a:p>
          <a:p>
            <a:r>
              <a:rPr lang="en-US" dirty="0" smtClean="0"/>
              <a:t>But at</a:t>
            </a:r>
            <a:r>
              <a:rPr lang="en-US" baseline="0" dirty="0" smtClean="0"/>
              <a:t> this stage,</a:t>
            </a:r>
            <a:r>
              <a:rPr lang="en-US" dirty="0" smtClean="0"/>
              <a:t> I would like to rectify one misconception</a:t>
            </a:r>
            <a:r>
              <a:rPr lang="en-US" baseline="0" dirty="0" smtClean="0"/>
              <a:t> that </a:t>
            </a:r>
            <a:r>
              <a:rPr lang="en-US" baseline="0" dirty="0" err="1" smtClean="0"/>
              <a:t>islamic</a:t>
            </a:r>
            <a:r>
              <a:rPr lang="en-US" baseline="0" dirty="0" smtClean="0"/>
              <a:t> Microfinance is for Muslims, Basically …….. So Islamic Microfinance is not only Muslim worlds but also for whole world. </a:t>
            </a:r>
            <a:endParaRPr lang="en-US" dirty="0" smtClean="0"/>
          </a:p>
          <a:p>
            <a:endParaRPr lang="en-US" dirty="0" smtClean="0"/>
          </a:p>
          <a:p>
            <a:r>
              <a:rPr lang="en-US" dirty="0" smtClean="0"/>
              <a:t>Shariah</a:t>
            </a:r>
            <a:r>
              <a:rPr lang="en-US" baseline="0" dirty="0" smtClean="0"/>
              <a:t> Complaints funds: it is necessary for Islamic Microfinance Institution to have </a:t>
            </a:r>
            <a:r>
              <a:rPr lang="en-US" baseline="0" dirty="0" err="1" smtClean="0"/>
              <a:t>shariah</a:t>
            </a:r>
            <a:r>
              <a:rPr lang="en-US" baseline="0" dirty="0" smtClean="0"/>
              <a:t> complaint fund in Asset side &amp; liability side. </a:t>
            </a:r>
          </a:p>
          <a:p>
            <a:endParaRPr lang="en-US" baseline="0" dirty="0" smtClean="0"/>
          </a:p>
          <a:p>
            <a:r>
              <a:rPr lang="en-US" baseline="0" dirty="0" smtClean="0"/>
              <a:t>Shariah vetted products according to AAOIFI guidelines. </a:t>
            </a:r>
          </a:p>
          <a:p>
            <a:endParaRPr lang="en-US" baseline="0" dirty="0" smtClean="0"/>
          </a:p>
          <a:p>
            <a:r>
              <a:rPr lang="en-US" baseline="0" dirty="0" smtClean="0"/>
              <a:t>Trainings &amp; Quality HR: This is very important element for Islamic Microfinance Institutions. </a:t>
            </a:r>
          </a:p>
          <a:p>
            <a:endParaRPr lang="en-US" baseline="0" dirty="0" smtClean="0"/>
          </a:p>
          <a:p>
            <a:r>
              <a:rPr lang="en-US" baseline="0" dirty="0" smtClean="0"/>
              <a:t>Ensure Shariah Audit: There should be qualified Shariah Advisor, Shariah Review etc.</a:t>
            </a:r>
          </a:p>
          <a:p>
            <a:endParaRPr lang="en-US" baseline="0" dirty="0" smtClean="0"/>
          </a:p>
          <a:p>
            <a:r>
              <a:rPr lang="en-US" baseline="0" dirty="0" smtClean="0"/>
              <a:t>All the Financing should be free of interest. </a:t>
            </a:r>
          </a:p>
          <a:p>
            <a:endParaRPr lang="en-US" baseline="0" dirty="0" smtClean="0"/>
          </a:p>
          <a:p>
            <a:r>
              <a:rPr lang="en-US" baseline="0" dirty="0" smtClean="0"/>
              <a:t>Micro Takaful: which is the mechanism of </a:t>
            </a:r>
            <a:r>
              <a:rPr lang="en-US" baseline="0" dirty="0" err="1" smtClean="0"/>
              <a:t>of</a:t>
            </a:r>
            <a:r>
              <a:rPr lang="en-US" baseline="0" dirty="0" smtClean="0"/>
              <a:t> Shariah compliant insurance.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509">
              <a:defRPr/>
            </a:pPr>
            <a:r>
              <a:rPr lang="en-US" dirty="0" smtClean="0"/>
              <a:t>Here are some research studies which are conducted by International Institutions which shown an appetite</a:t>
            </a:r>
            <a:r>
              <a:rPr lang="en-US" baseline="0" dirty="0" smtClean="0"/>
              <a:t> of Islamic Microfinance Products especially in Muslim Majority countries.  According to CGAP Survey in 2008 in Jordan, Algeria and Syria, the 20 – 40% respondents gave preference to Islamic Microfinance, in 2007 the </a:t>
            </a:r>
            <a:r>
              <a:rPr lang="en-US" baseline="0" dirty="0" err="1" smtClean="0"/>
              <a:t>PlaNet</a:t>
            </a:r>
            <a:r>
              <a:rPr lang="en-US" baseline="0" dirty="0" smtClean="0"/>
              <a:t> Finance Survey in West bank and Gaza, the 35-60%  respondents Preferred Islamic Microfinance. The same situation resulted from other surveys which were conducted by IFC, USAID, Frankfurt School, IFC in </a:t>
            </a:r>
            <a:r>
              <a:rPr lang="en-US" baseline="0" dirty="0" err="1" smtClean="0"/>
              <a:t>Jorden</a:t>
            </a:r>
            <a:r>
              <a:rPr lang="en-US" baseline="0" dirty="0" smtClean="0"/>
              <a:t>, </a:t>
            </a:r>
            <a:r>
              <a:rPr lang="en-US" baseline="0" dirty="0" err="1" smtClean="0"/>
              <a:t>Ageria</a:t>
            </a:r>
            <a:r>
              <a:rPr lang="en-US" baseline="0" dirty="0" smtClean="0"/>
              <a:t> and Yemen etc.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00150" y="698500"/>
            <a:ext cx="4656138" cy="3490913"/>
          </a:xfrm>
          <a:ln/>
        </p:spPr>
      </p:sp>
      <p:sp>
        <p:nvSpPr>
          <p:cNvPr id="39939" name="Rectangle 3"/>
          <p:cNvSpPr>
            <a:spLocks noGrp="1" noChangeArrowheads="1"/>
          </p:cNvSpPr>
          <p:nvPr>
            <p:ph type="body" idx="1"/>
          </p:nvPr>
        </p:nvSpPr>
        <p:spPr>
          <a:noFill/>
          <a:ln/>
        </p:spPr>
        <p:txBody>
          <a:bodyPr/>
          <a:lstStyle/>
          <a:p>
            <a:pPr defTabSz="917509">
              <a:defRPr/>
            </a:pPr>
            <a:r>
              <a:rPr lang="en-US" dirty="0" smtClean="0">
                <a:latin typeface="Arial" pitchFamily="34" charset="0"/>
                <a:cs typeface="Arial" pitchFamily="34" charset="0"/>
              </a:rPr>
              <a:t>Right now near about 300 Islamic Microfinance Institution</a:t>
            </a:r>
            <a:r>
              <a:rPr lang="en-US" baseline="0" dirty="0" smtClean="0">
                <a:latin typeface="Arial" pitchFamily="34" charset="0"/>
                <a:cs typeface="Arial" pitchFamily="34" charset="0"/>
              </a:rPr>
              <a:t> are working globally in 32 countries. There are 14 IMFI working in Pakistan, </a:t>
            </a:r>
            <a:r>
              <a:rPr lang="en-US" baseline="0" dirty="0" err="1" smtClean="0">
                <a:latin typeface="Arial" pitchFamily="34" charset="0"/>
                <a:cs typeface="Arial" pitchFamily="34" charset="0"/>
              </a:rPr>
              <a:t>yemen</a:t>
            </a:r>
            <a:r>
              <a:rPr lang="en-US" baseline="0" dirty="0" smtClean="0">
                <a:latin typeface="Arial" pitchFamily="34" charset="0"/>
                <a:cs typeface="Arial" pitchFamily="34" charset="0"/>
              </a:rPr>
              <a:t> have .. Etc.  Glimpse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we have the country wise detail of some Islamic Microfinance Institutions worldwide.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E24EA92D-4A88-4456-934D-152F296F9A67}" type="slidenum">
              <a:rPr lang="en-GB">
                <a:solidFill>
                  <a:prstClr val="black"/>
                </a:solidFill>
              </a:rPr>
              <a:pPr>
                <a:defRPr/>
              </a:pPr>
              <a:t>2</a:t>
            </a:fld>
            <a:endParaRPr lang="en-GB">
              <a:solidFill>
                <a:prstClr val="black"/>
              </a:solidFill>
            </a:endParaRPr>
          </a:p>
        </p:txBody>
      </p:sp>
      <p:sp>
        <p:nvSpPr>
          <p:cNvPr id="12291" name="Rectangle 2"/>
          <p:cNvSpPr>
            <a:spLocks noGrp="1" noRot="1" noChangeAspect="1" noChangeArrowheads="1" noTextEdit="1"/>
          </p:cNvSpPr>
          <p:nvPr>
            <p:ph type="sldImg"/>
          </p:nvPr>
        </p:nvSpPr>
        <p:spPr bwMode="auto">
          <a:xfrm>
            <a:off x="1208088" y="703263"/>
            <a:ext cx="4641850" cy="3481387"/>
          </a:xfrm>
          <a:noFill/>
          <a:ln>
            <a:solidFill>
              <a:srgbClr val="000000"/>
            </a:solidFill>
            <a:miter lim="800000"/>
            <a:headEnd/>
            <a:tailEnd/>
          </a:ln>
        </p:spPr>
      </p:sp>
      <p:sp>
        <p:nvSpPr>
          <p:cNvPr id="12292" name="Rectangle 3"/>
          <p:cNvSpPr>
            <a:spLocks noGrp="1" noChangeArrowheads="1"/>
          </p:cNvSpPr>
          <p:nvPr>
            <p:ph type="body" idx="1"/>
          </p:nvPr>
        </p:nvSpPr>
        <p:spPr bwMode="auto">
          <a:xfrm>
            <a:off x="940756" y="4419279"/>
            <a:ext cx="5171754" cy="4190367"/>
          </a:xfrm>
          <a:noFill/>
        </p:spPr>
        <p:txBody>
          <a:bodyPr wrap="square" numCol="1" anchor="t" anchorCtr="0" compatLnSpc="1">
            <a:prstTxWarp prst="textNoShape">
              <a:avLst/>
            </a:prstTxWarp>
          </a:bodyPr>
          <a:lstStyle/>
          <a:p>
            <a:r>
              <a:rPr lang="en-US" dirty="0" smtClean="0"/>
              <a:t>My presentation will cover following Area’s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glimp</a:t>
            </a:r>
            <a:r>
              <a:rPr lang="en-US" baseline="0" dirty="0" smtClean="0"/>
              <a:t>se of Need Assessment of Islamic Microfinance for Central Asia, the </a:t>
            </a:r>
            <a:r>
              <a:rPr lang="en-US" baseline="0" dirty="0" err="1" smtClean="0"/>
              <a:t>caucasus</a:t>
            </a:r>
            <a:r>
              <a:rPr lang="en-US" baseline="0" dirty="0" smtClean="0"/>
              <a:t> and South Asia. In Central Asia we are seeing a big Muslim </a:t>
            </a:r>
            <a:r>
              <a:rPr lang="en-US" baseline="0" dirty="0" err="1" smtClean="0"/>
              <a:t>Popoultaion</a:t>
            </a:r>
            <a:r>
              <a:rPr lang="en-US" baseline="0" dirty="0" smtClean="0"/>
              <a:t>. In Central Asia………….</a:t>
            </a:r>
            <a:endParaRPr lang="en-US" dirty="0" smtClean="0"/>
          </a:p>
          <a:p>
            <a:endParaRPr lang="en-US" dirty="0" smtClean="0"/>
          </a:p>
          <a:p>
            <a:r>
              <a:rPr lang="en-US" dirty="0" smtClean="0"/>
              <a:t>This concludes a great potential</a:t>
            </a:r>
            <a:r>
              <a:rPr lang="en-US" baseline="0" dirty="0" smtClean="0"/>
              <a:t> and requirement for Islamic Microfinance in these regions </a:t>
            </a:r>
            <a:endParaRPr lang="en-US" dirty="0" smtClean="0"/>
          </a:p>
          <a:p>
            <a:endParaRPr lang="en-US" dirty="0" smtClean="0"/>
          </a:p>
          <a:p>
            <a:endParaRPr lang="en-US" dirty="0" smtClean="0"/>
          </a:p>
          <a:p>
            <a:endParaRPr lang="en-US" dirty="0" smtClean="0"/>
          </a:p>
          <a:p>
            <a:r>
              <a:rPr lang="en-US" dirty="0" smtClean="0"/>
              <a:t>http://en.wikipedia.org/wiki/South_asia</a:t>
            </a:r>
          </a:p>
          <a:p>
            <a:r>
              <a:rPr lang="en-US" dirty="0" smtClean="0"/>
              <a:t>http://en.wikipedia.org/wiki/Central_Asia</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 latinLnBrk="0" hangingPunct="1"/>
            <a:endParaRPr lang="en-US" b="1"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509">
              <a:defRPr/>
            </a:pPr>
            <a:r>
              <a:rPr lang="en-US" dirty="0" smtClean="0"/>
              <a:t>Recently, IMFI’s</a:t>
            </a:r>
            <a:r>
              <a:rPr lang="en-US" baseline="0" dirty="0" smtClean="0"/>
              <a:t> are facing some challenges which need the to address.  1) This is the biggest challenge which is now faced by IMF Industry, this is also the hurdle in the way of its scaling up.  3) due to limited IMFI, we are also facing the shortage of quality HR in this sector. 4) if we see the product mix of Islamic Microfinance industry, we discovered that only </a:t>
            </a:r>
            <a:r>
              <a:rPr lang="en-US" baseline="0" dirty="0" err="1" smtClean="0"/>
              <a:t>Murabahah</a:t>
            </a:r>
            <a:r>
              <a:rPr lang="en-US" baseline="0" dirty="0" smtClean="0"/>
              <a:t> is covering almost 80% Microfinance Industry, so there is an immediate need of research on other Islamic Microfinance Products as well for products diversification.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IMFN </a:t>
            </a:r>
            <a:r>
              <a:rPr lang="en-US" baseline="0" dirty="0" smtClean="0"/>
              <a:t>was established in 2009 by Islamic Microfinance institutions to strengthened &amp; support the Islamic Microfinance institutions and to bring them to a common platform.  </a:t>
            </a:r>
          </a:p>
          <a:p>
            <a:r>
              <a:rPr lang="en-US" baseline="0" dirty="0" smtClean="0"/>
              <a:t>My Institution, AlHuda-Centre of Islamic Banking  and Economics has also set up since 2008 a Help Desk for Advisory and Trainings and Capacity Building for Microfinance Institutions. We provide complete solutions in Islamic Microfinance covering………..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E24EA92D-4A88-4456-934D-152F296F9A67}" type="slidenum">
              <a:rPr lang="en-GB">
                <a:solidFill>
                  <a:prstClr val="black"/>
                </a:solidFill>
              </a:rPr>
              <a:pPr>
                <a:defRPr/>
              </a:pPr>
              <a:t>3</a:t>
            </a:fld>
            <a:endParaRPr lang="en-GB">
              <a:solidFill>
                <a:prstClr val="black"/>
              </a:solidFill>
            </a:endParaRPr>
          </a:p>
        </p:txBody>
      </p:sp>
      <p:sp>
        <p:nvSpPr>
          <p:cNvPr id="12291" name="Rectangle 2"/>
          <p:cNvSpPr>
            <a:spLocks noGrp="1" noRot="1" noChangeAspect="1" noChangeArrowheads="1" noTextEdit="1"/>
          </p:cNvSpPr>
          <p:nvPr>
            <p:ph type="sldImg"/>
          </p:nvPr>
        </p:nvSpPr>
        <p:spPr bwMode="auto">
          <a:xfrm>
            <a:off x="1208088" y="703263"/>
            <a:ext cx="4641850" cy="3481387"/>
          </a:xfrm>
          <a:noFill/>
          <a:ln>
            <a:solidFill>
              <a:srgbClr val="000000"/>
            </a:solidFill>
            <a:miter lim="800000"/>
            <a:headEnd/>
            <a:tailEnd/>
          </a:ln>
        </p:spPr>
      </p:sp>
      <p:sp>
        <p:nvSpPr>
          <p:cNvPr id="12292" name="Rectangle 3"/>
          <p:cNvSpPr>
            <a:spLocks noGrp="1" noChangeArrowheads="1"/>
          </p:cNvSpPr>
          <p:nvPr>
            <p:ph type="body" idx="1"/>
          </p:nvPr>
        </p:nvSpPr>
        <p:spPr bwMode="auto">
          <a:xfrm>
            <a:off x="940756" y="4419279"/>
            <a:ext cx="5171754" cy="4190367"/>
          </a:xfrm>
          <a:noFill/>
        </p:spPr>
        <p:txBody>
          <a:bodyPr wrap="square" numCol="1" anchor="t" anchorCtr="0" compatLnSpc="1">
            <a:prstTxWarp prst="textNoShape">
              <a:avLst/>
            </a:prstTxWarp>
            <a:normAutofit lnSpcReduction="10000"/>
          </a:bodyPr>
          <a:lstStyle/>
          <a:p>
            <a:pPr defTabSz="917509">
              <a:defRPr/>
            </a:pPr>
            <a:r>
              <a:rPr lang="en-US" dirty="0" smtClean="0"/>
              <a:t>This is an important principle</a:t>
            </a:r>
            <a:r>
              <a:rPr lang="en-US" baseline="0" dirty="0" smtClean="0"/>
              <a:t> of Islamic Microfinance, </a:t>
            </a:r>
            <a:r>
              <a:rPr lang="en-US" dirty="0" smtClean="0"/>
              <a:t>Actually, </a:t>
            </a:r>
            <a:r>
              <a:rPr lang="en-US" baseline="0" dirty="0" smtClean="0"/>
              <a:t>interest is forbidden in all the divine religion but Islam have strict verdict on it. </a:t>
            </a:r>
            <a:r>
              <a:rPr lang="en-US" dirty="0" smtClean="0"/>
              <a:t>Therefore Muslim hesitant to unutilized Conventional financial system and remains exclude from financial access.</a:t>
            </a:r>
          </a:p>
          <a:p>
            <a:pPr defTabSz="917509">
              <a:defRPr/>
            </a:pPr>
            <a:endParaRPr lang="en-US" dirty="0" smtClean="0"/>
          </a:p>
          <a:p>
            <a:pPr defTabSz="917509">
              <a:defRPr/>
            </a:pPr>
            <a:r>
              <a:rPr lang="en-US" dirty="0" smtClean="0"/>
              <a:t>It is Necessary that all contracts should be free from </a:t>
            </a:r>
            <a:r>
              <a:rPr lang="en-US" dirty="0" err="1" smtClean="0"/>
              <a:t>Gharar</a:t>
            </a:r>
            <a:r>
              <a:rPr lang="en-US" dirty="0" smtClean="0"/>
              <a:t>.</a:t>
            </a:r>
          </a:p>
          <a:p>
            <a:pPr defTabSz="917509">
              <a:defRPr/>
            </a:pPr>
            <a:endParaRPr lang="en-US" dirty="0" smtClean="0"/>
          </a:p>
          <a:p>
            <a:pPr defTabSz="917509">
              <a:defRPr/>
            </a:pPr>
            <a:r>
              <a:rPr lang="en-US" dirty="0" err="1" smtClean="0"/>
              <a:t>Infact</a:t>
            </a:r>
            <a:r>
              <a:rPr lang="en-US" dirty="0" smtClean="0"/>
              <a:t>, poverty alleviation is the religious obligation in </a:t>
            </a:r>
            <a:r>
              <a:rPr lang="en-US" dirty="0" err="1" smtClean="0"/>
              <a:t>Islam.e.g</a:t>
            </a:r>
            <a:r>
              <a:rPr lang="en-US" dirty="0" smtClean="0"/>
              <a:t>. </a:t>
            </a:r>
            <a:r>
              <a:rPr lang="en-US" dirty="0" err="1" smtClean="0"/>
              <a:t>Zakhat</a:t>
            </a:r>
            <a:r>
              <a:rPr lang="en-US" dirty="0" smtClean="0"/>
              <a:t>, </a:t>
            </a:r>
            <a:r>
              <a:rPr lang="en-US" dirty="0" err="1" smtClean="0"/>
              <a:t>Sadqa</a:t>
            </a:r>
            <a:r>
              <a:rPr lang="en-US" dirty="0" smtClean="0"/>
              <a:t> ( Donation ) , </a:t>
            </a:r>
            <a:r>
              <a:rPr lang="en-US" dirty="0" err="1" smtClean="0"/>
              <a:t>Tabbrumm</a:t>
            </a:r>
            <a:r>
              <a:rPr lang="en-US" dirty="0" smtClean="0"/>
              <a:t>, </a:t>
            </a:r>
            <a:r>
              <a:rPr lang="en-US" dirty="0" err="1" smtClean="0"/>
              <a:t>Fitrana</a:t>
            </a:r>
            <a:r>
              <a:rPr lang="en-US" dirty="0" smtClean="0"/>
              <a:t> , </a:t>
            </a:r>
            <a:r>
              <a:rPr lang="en-US" dirty="0" err="1" smtClean="0"/>
              <a:t>Ushre</a:t>
            </a:r>
            <a:r>
              <a:rPr lang="en-US" dirty="0" smtClean="0"/>
              <a:t> etc, which are dedicated for financial well being of Poor peoples. </a:t>
            </a:r>
          </a:p>
          <a:p>
            <a:endParaRPr lang="en-US" baseline="0" dirty="0" smtClean="0"/>
          </a:p>
          <a:p>
            <a:r>
              <a:rPr lang="en-US" baseline="0" dirty="0" smtClean="0"/>
              <a:t>Islam always encourages Asset based Financing, we have seen the recent international financial crises, and learned a lesson that financing without the backing of assets  is always risky. </a:t>
            </a:r>
          </a:p>
          <a:p>
            <a:endParaRPr lang="en-US" baseline="0" dirty="0" smtClean="0"/>
          </a:p>
          <a:p>
            <a:r>
              <a:rPr lang="en-US" baseline="0" dirty="0" smtClean="0"/>
              <a:t>Risk Sharing is one of the fundamental principle of Islamic Microfinance. </a:t>
            </a:r>
          </a:p>
          <a:p>
            <a:endParaRPr lang="en-US" baseline="0" dirty="0" smtClean="0"/>
          </a:p>
          <a:p>
            <a:r>
              <a:rPr lang="en-US" baseline="0" dirty="0" smtClean="0"/>
              <a:t>Islamic Microfinance Emphasizes the Sanctity of Contracts.</a:t>
            </a:r>
          </a:p>
          <a:p>
            <a:endParaRPr lang="en-US" baseline="0" dirty="0" smtClean="0"/>
          </a:p>
          <a:p>
            <a:r>
              <a:rPr lang="en-US" baseline="0" dirty="0" smtClean="0"/>
              <a:t>Micro Takaful is a Shariah Compliant System of Risk Mitigation.</a:t>
            </a:r>
            <a:endParaRPr lang="en-US" dirty="0" smtClean="0"/>
          </a:p>
          <a:p>
            <a:pPr defTabSz="917509">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E24EA92D-4A88-4456-934D-152F296F9A67}" type="slidenum">
              <a:rPr lang="en-GB"/>
              <a:pPr>
                <a:defRPr/>
              </a:pPr>
              <a:t>4</a:t>
            </a:fld>
            <a:endParaRPr lang="en-GB"/>
          </a:p>
        </p:txBody>
      </p:sp>
      <p:sp>
        <p:nvSpPr>
          <p:cNvPr id="12291" name="Rectangle 2"/>
          <p:cNvSpPr>
            <a:spLocks noGrp="1" noRot="1" noChangeAspect="1" noChangeArrowheads="1" noTextEdit="1"/>
          </p:cNvSpPr>
          <p:nvPr>
            <p:ph type="sldImg"/>
          </p:nvPr>
        </p:nvSpPr>
        <p:spPr bwMode="auto">
          <a:xfrm>
            <a:off x="1208088" y="703263"/>
            <a:ext cx="4641850" cy="3481387"/>
          </a:xfrm>
          <a:noFill/>
          <a:ln>
            <a:solidFill>
              <a:srgbClr val="000000"/>
            </a:solidFill>
            <a:miter lim="800000"/>
            <a:headEnd/>
            <a:tailEnd/>
          </a:ln>
        </p:spPr>
      </p:sp>
      <p:sp>
        <p:nvSpPr>
          <p:cNvPr id="12292" name="Rectangle 3"/>
          <p:cNvSpPr>
            <a:spLocks noGrp="1" noChangeArrowheads="1"/>
          </p:cNvSpPr>
          <p:nvPr>
            <p:ph type="body" idx="1"/>
          </p:nvPr>
        </p:nvSpPr>
        <p:spPr bwMode="auto">
          <a:xfrm>
            <a:off x="940756" y="4419279"/>
            <a:ext cx="5171754" cy="4190367"/>
          </a:xfrm>
          <a:noFill/>
        </p:spPr>
        <p:txBody>
          <a:bodyPr wrap="square" numCol="1" anchor="t" anchorCtr="0" compatLnSpc="1">
            <a:prstTxWarp prst="textNoShape">
              <a:avLst/>
            </a:prstTxWarp>
          </a:bodyPr>
          <a:lstStyle/>
          <a:p>
            <a:r>
              <a:rPr lang="en-US" dirty="0" smtClean="0"/>
              <a:t>Lets</a:t>
            </a:r>
            <a:r>
              <a:rPr lang="en-US" baseline="0" dirty="0" smtClean="0"/>
              <a:t> examine how Islamic Microfinance Products originated, Basically there are Four </a:t>
            </a:r>
            <a:r>
              <a:rPr lang="en-US" dirty="0" smtClean="0"/>
              <a:t>Main</a:t>
            </a:r>
            <a:r>
              <a:rPr lang="en-US" baseline="0" dirty="0" smtClean="0"/>
              <a:t> sources of Islamic Microfinance product, 1) Quran-e- Pak, the holy book of Muslims, we have derived many Islamic Microfinance product from Quran-e-Pak </a:t>
            </a:r>
            <a:r>
              <a:rPr lang="en-US" baseline="0" dirty="0" err="1" smtClean="0"/>
              <a:t>e.g</a:t>
            </a:r>
            <a:r>
              <a:rPr lang="en-US" baseline="0" dirty="0" smtClean="0"/>
              <a:t> </a:t>
            </a:r>
            <a:r>
              <a:rPr lang="en-US" baseline="0" dirty="0" err="1" smtClean="0"/>
              <a:t>Ijarah</a:t>
            </a:r>
            <a:r>
              <a:rPr lang="en-US" baseline="0" dirty="0" smtClean="0"/>
              <a:t>, </a:t>
            </a:r>
            <a:r>
              <a:rPr lang="en-US" baseline="0" dirty="0" err="1" smtClean="0"/>
              <a:t>Bai</a:t>
            </a:r>
            <a:r>
              <a:rPr lang="en-US" baseline="0" dirty="0" smtClean="0"/>
              <a:t> etc, the Second source of Islamic Microfinance is </a:t>
            </a:r>
            <a:r>
              <a:rPr lang="en-US" baseline="0" dirty="0" err="1" smtClean="0"/>
              <a:t>Sunnah</a:t>
            </a:r>
            <a:r>
              <a:rPr lang="en-US" baseline="0" dirty="0" smtClean="0"/>
              <a:t>, its mean the sayings &amp; Practiced by the Holy Prophet </a:t>
            </a:r>
            <a:r>
              <a:rPr lang="en-US" baseline="0" dirty="0" err="1" smtClean="0"/>
              <a:t>Hazrat</a:t>
            </a:r>
            <a:r>
              <a:rPr lang="en-US" baseline="0" dirty="0" smtClean="0"/>
              <a:t> Muhammad </a:t>
            </a:r>
            <a:r>
              <a:rPr lang="en-US" baseline="0" dirty="0" err="1" smtClean="0"/>
              <a:t>Salalah</a:t>
            </a:r>
            <a:r>
              <a:rPr lang="en-US" baseline="0" dirty="0" smtClean="0"/>
              <a:t> </a:t>
            </a:r>
            <a:r>
              <a:rPr lang="en-US" baseline="0" dirty="0" err="1" smtClean="0"/>
              <a:t>wa</a:t>
            </a:r>
            <a:r>
              <a:rPr lang="en-US" baseline="0" dirty="0" smtClean="0"/>
              <a:t> all he </a:t>
            </a:r>
            <a:r>
              <a:rPr lang="en-US" baseline="0" dirty="0" err="1" smtClean="0"/>
              <a:t>walis</a:t>
            </a:r>
            <a:r>
              <a:rPr lang="en-US" baseline="0" dirty="0" smtClean="0"/>
              <a:t>, Many Islamic Microfinance Product have been derived from </a:t>
            </a:r>
            <a:r>
              <a:rPr lang="en-US" baseline="0" dirty="0" err="1" smtClean="0"/>
              <a:t>Sunnah</a:t>
            </a:r>
            <a:r>
              <a:rPr lang="en-US" baseline="0" dirty="0" smtClean="0"/>
              <a:t> such as </a:t>
            </a:r>
            <a:r>
              <a:rPr lang="en-US" baseline="0" dirty="0" err="1" smtClean="0"/>
              <a:t>Mudarabah</a:t>
            </a:r>
            <a:r>
              <a:rPr lang="en-US" baseline="0" dirty="0" smtClean="0"/>
              <a:t>, </a:t>
            </a:r>
            <a:r>
              <a:rPr lang="en-US" baseline="0" dirty="0" err="1" smtClean="0"/>
              <a:t>Wakala</a:t>
            </a:r>
            <a:r>
              <a:rPr lang="en-US" baseline="0" dirty="0" smtClean="0"/>
              <a:t>, </a:t>
            </a:r>
            <a:r>
              <a:rPr lang="en-US" baseline="0" dirty="0" err="1" smtClean="0"/>
              <a:t>Intisna</a:t>
            </a:r>
            <a:r>
              <a:rPr lang="en-US" baseline="0" dirty="0" smtClean="0"/>
              <a:t> etc , </a:t>
            </a:r>
            <a:r>
              <a:rPr lang="en-US" baseline="0" dirty="0" err="1" smtClean="0"/>
              <a:t>Ijma’a</a:t>
            </a:r>
            <a:r>
              <a:rPr lang="en-US" baseline="0" dirty="0" smtClean="0"/>
              <a:t> , the consensus among Jurists, some Microfinance Product derived from </a:t>
            </a:r>
            <a:r>
              <a:rPr lang="en-US" baseline="0" dirty="0" err="1" smtClean="0"/>
              <a:t>Ijma’a</a:t>
            </a:r>
            <a:r>
              <a:rPr lang="en-US" baseline="0" dirty="0" smtClean="0"/>
              <a:t> Like Late payments charity mechanism which is being utilized in Islamic Microfinance Sector, and the last source is </a:t>
            </a:r>
            <a:r>
              <a:rPr lang="en-US" baseline="0" dirty="0" err="1" smtClean="0"/>
              <a:t>Ijtihad</a:t>
            </a:r>
            <a:r>
              <a:rPr lang="en-US" baseline="0" dirty="0" smtClean="0"/>
              <a:t> &amp; </a:t>
            </a:r>
            <a:r>
              <a:rPr lang="en-US" baseline="0" dirty="0" err="1" smtClean="0"/>
              <a:t>Qiyas</a:t>
            </a:r>
            <a:r>
              <a:rPr lang="en-US" baseline="0" dirty="0" smtClean="0"/>
              <a:t> ( Analogy ) , Takaful or Micro Takaful is example of </a:t>
            </a:r>
            <a:r>
              <a:rPr lang="en-US" baseline="0" dirty="0" err="1" smtClean="0"/>
              <a:t>Ijtihad</a:t>
            </a:r>
            <a:r>
              <a:rPr lang="en-US" baseline="0" dirty="0" smtClean="0"/>
              <a:t>. </a:t>
            </a:r>
          </a:p>
          <a:p>
            <a:endParaRPr lang="en-US" baseline="0" dirty="0" smtClean="0"/>
          </a:p>
          <a:p>
            <a:r>
              <a:rPr lang="en-US" baseline="0" dirty="0" smtClean="0"/>
              <a:t>As per concern about Islamic Microfinance Product, I have segregated them into 4 categories for broader understanding about their mechanism. In partnership Mode, MFI’s &amp; their clients enter into Partnership agreement for a business venture on profit and Lose sharing Mechanism. we have two Product in Partnership based mode, </a:t>
            </a:r>
            <a:r>
              <a:rPr lang="en-US" baseline="0" dirty="0" err="1" smtClean="0"/>
              <a:t>Musharakah</a:t>
            </a:r>
            <a:r>
              <a:rPr lang="en-US" baseline="0" dirty="0" smtClean="0"/>
              <a:t> &amp; </a:t>
            </a:r>
            <a:r>
              <a:rPr lang="en-US" baseline="0" dirty="0" err="1" smtClean="0"/>
              <a:t>Mudarabah</a:t>
            </a:r>
            <a:r>
              <a:rPr lang="en-US" baseline="0" dirty="0" smtClean="0"/>
              <a:t>. In Trade based Mode, MFI’s &amp; their Clients enter into trading agreements, the products of Trade based Modes are </a:t>
            </a:r>
            <a:r>
              <a:rPr lang="en-US" baseline="0" dirty="0" err="1" smtClean="0"/>
              <a:t>Murabahah</a:t>
            </a:r>
            <a:r>
              <a:rPr lang="en-US" baseline="0" dirty="0" smtClean="0"/>
              <a:t>, </a:t>
            </a:r>
            <a:r>
              <a:rPr lang="en-US" baseline="0" dirty="0" err="1" smtClean="0"/>
              <a:t>Musawamah</a:t>
            </a:r>
            <a:r>
              <a:rPr lang="en-US" baseline="0" dirty="0" smtClean="0"/>
              <a:t>, Salam and </a:t>
            </a:r>
            <a:r>
              <a:rPr lang="en-US" baseline="0" dirty="0" err="1" smtClean="0"/>
              <a:t>Instisna</a:t>
            </a:r>
            <a:r>
              <a:rPr lang="en-US" baseline="0" dirty="0" smtClean="0"/>
              <a:t>. There are two products in Rental based mechanism, </a:t>
            </a:r>
            <a:r>
              <a:rPr lang="en-US" baseline="0" dirty="0" err="1" smtClean="0"/>
              <a:t>Ijarah</a:t>
            </a:r>
            <a:r>
              <a:rPr lang="en-US" baseline="0" dirty="0" smtClean="0"/>
              <a:t> is Shariah Compliant mode of leasing and Diminishing </a:t>
            </a:r>
            <a:r>
              <a:rPr lang="en-US" baseline="0" dirty="0" err="1" smtClean="0"/>
              <a:t>Musharakah</a:t>
            </a:r>
            <a:r>
              <a:rPr lang="en-US" baseline="0" dirty="0" smtClean="0"/>
              <a:t>. There are some other Modes in Islamic Microfinance available, like, </a:t>
            </a:r>
            <a:r>
              <a:rPr lang="en-US" baseline="0" dirty="0" err="1" smtClean="0"/>
              <a:t>Qard</a:t>
            </a:r>
            <a:r>
              <a:rPr lang="en-US" baseline="0" dirty="0" smtClean="0"/>
              <a:t>-e-Hasan, </a:t>
            </a:r>
            <a:r>
              <a:rPr lang="en-US" baseline="0" dirty="0" err="1" smtClean="0"/>
              <a:t>Waqf</a:t>
            </a:r>
            <a:r>
              <a:rPr lang="en-US" baseline="0" dirty="0" smtClean="0"/>
              <a:t> &amp; </a:t>
            </a:r>
            <a:r>
              <a:rPr lang="en-US" baseline="0" dirty="0" err="1" smtClean="0"/>
              <a:t>Zakhat</a:t>
            </a:r>
            <a:r>
              <a:rPr lang="en-US" baseline="0" dirty="0" smtClean="0"/>
              <a:t>, Islamic Cooperatives etc.  We will discuss about these products latter on</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Murabahah</a:t>
            </a:r>
            <a:r>
              <a:rPr lang="en-US" dirty="0" smtClean="0"/>
              <a:t> is widely used modes</a:t>
            </a:r>
            <a:r>
              <a:rPr lang="en-US" baseline="0" dirty="0" smtClean="0"/>
              <a:t> of Islamic Microfinance, if we have look at Islamic Microfinance Product profile, then we have come to know that only 80% </a:t>
            </a:r>
            <a:r>
              <a:rPr lang="en-US" baseline="0" dirty="0" err="1" smtClean="0"/>
              <a:t>Murabahah</a:t>
            </a:r>
            <a:r>
              <a:rPr lang="en-US" baseline="0" dirty="0" smtClean="0"/>
              <a:t> is being utilized in Islamic Microfinance industry.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Musharakah</a:t>
            </a:r>
            <a:r>
              <a:rPr lang="en-US" dirty="0" smtClean="0"/>
              <a:t> is Partnership mode</a:t>
            </a:r>
            <a:r>
              <a:rPr lang="en-US" baseline="0" dirty="0" smtClean="0"/>
              <a:t> of Financing.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Mudarabah</a:t>
            </a:r>
            <a:r>
              <a:rPr lang="en-US" dirty="0" smtClean="0"/>
              <a:t> is also Partnership mode</a:t>
            </a:r>
            <a:r>
              <a:rPr lang="en-US" baseline="0" dirty="0" smtClean="0"/>
              <a:t> of Islamic Microfinance.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Bai</a:t>
            </a:r>
            <a:r>
              <a:rPr lang="en-US" baseline="0" dirty="0" smtClean="0"/>
              <a:t> Salam is an ideal product for Agricultural financing, in which MF1 gives 100% payments in advance to their clients while the deliver of products will be in future agreed dates. Clients may utilize that payment for </a:t>
            </a:r>
            <a:r>
              <a:rPr lang="en-US" baseline="0" dirty="0" err="1" smtClean="0"/>
              <a:t>Agri</a:t>
            </a:r>
            <a:r>
              <a:rPr lang="en-US" baseline="0" dirty="0" smtClean="0"/>
              <a:t> input, seeds, pesticides, harvesting instruments, irrigation instruments etc.</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Istisna</a:t>
            </a:r>
            <a:r>
              <a:rPr lang="en-US" baseline="0" dirty="0" smtClean="0"/>
              <a:t> is also same like salam, but in </a:t>
            </a:r>
            <a:r>
              <a:rPr lang="en-US" baseline="0" dirty="0" err="1" smtClean="0"/>
              <a:t>Instisna</a:t>
            </a:r>
            <a:r>
              <a:rPr lang="en-US" baseline="0" dirty="0" smtClean="0"/>
              <a:t>, it is not necessary to give 100% payment in advance to their client. </a:t>
            </a:r>
            <a:r>
              <a:rPr lang="en-US" baseline="0" dirty="0" err="1" smtClean="0"/>
              <a:t>Istina</a:t>
            </a:r>
            <a:r>
              <a:rPr lang="en-US" baseline="0" dirty="0" smtClean="0"/>
              <a:t> is an ideal products for manufacturing financing.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79BDAA4-FD01-48C4-89BA-FCB31936BEAA}" type="datetimeFigureOut">
              <a:rPr lang="en-US"/>
              <a:pPr>
                <a:defRPr/>
              </a:pPr>
              <a:t>1/18/2014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EA6DA0-8E6E-4581-A1C5-D308622CB0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AD3A18-F760-406F-8F18-454AFB93A524}" type="datetimeFigureOut">
              <a:rPr lang="en-US"/>
              <a:pPr>
                <a:defRPr/>
              </a:pPr>
              <a:t>1/18/2014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96884C-D53D-4383-9E24-966259905E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A4373-999B-4D93-AF37-79A128D9111C}" type="datetimeFigureOut">
              <a:rPr lang="en-US"/>
              <a:pPr>
                <a:defRPr/>
              </a:pPr>
              <a:t>1/18/2014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CBBD4-0F87-49D7-97EC-9A6C6E58DE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540BA7-B572-4EE8-89BA-EFF952BC98A3}"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40BA7-B572-4EE8-89BA-EFF952BC98A3}"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540BA7-B572-4EE8-89BA-EFF952BC98A3}"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540BA7-B572-4EE8-89BA-EFF952BC98A3}"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540BA7-B572-4EE8-89BA-EFF952BC98A3}" type="datetimeFigureOut">
              <a:rPr lang="en-US" smtClean="0"/>
              <a:pPr/>
              <a:t>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40BA7-B572-4EE8-89BA-EFF952BC98A3}"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40BA7-B572-4EE8-89BA-EFF952BC98A3}" type="datetimeFigureOut">
              <a:rPr lang="en-US" smtClean="0"/>
              <a:pPr/>
              <a:t>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40BA7-B572-4EE8-89BA-EFF952BC98A3}"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0045A7-CB7E-4B36-A69C-59B8E352E3A8}" type="datetimeFigureOut">
              <a:rPr lang="en-US"/>
              <a:pPr>
                <a:defRPr/>
              </a:pPr>
              <a:t>1/18/2014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D72669-0243-4612-9DCD-E4E30855B02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40BA7-B572-4EE8-89BA-EFF952BC98A3}"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40BA7-B572-4EE8-89BA-EFF952BC98A3}"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40BA7-B572-4EE8-89BA-EFF952BC98A3}"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40BA7-B572-4EE8-89BA-EFF952BC98A3}"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6E22A-FB4B-41F2-A4DB-D322DC35CA6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642935-1C4F-491F-A28E-5CF6A02992D3}"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42935-1C4F-491F-A28E-5CF6A02992D3}"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42935-1C4F-491F-A28E-5CF6A02992D3}"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642935-1C4F-491F-A28E-5CF6A02992D3}"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642935-1C4F-491F-A28E-5CF6A02992D3}" type="datetimeFigureOut">
              <a:rPr lang="en-US" smtClean="0"/>
              <a:pPr/>
              <a:t>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42935-1C4F-491F-A28E-5CF6A02992D3}"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EF06AD-C4A7-45E7-8A51-08DB5E78277E}" type="datetimeFigureOut">
              <a:rPr lang="en-US"/>
              <a:pPr>
                <a:defRPr/>
              </a:pPr>
              <a:t>1/18/2014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BB5F0C-A7E3-4182-8828-AB86A21AE1B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42935-1C4F-491F-A28E-5CF6A02992D3}" type="datetimeFigureOut">
              <a:rPr lang="en-US" smtClean="0"/>
              <a:pPr/>
              <a:t>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42935-1C4F-491F-A28E-5CF6A02992D3}"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42935-1C4F-491F-A28E-5CF6A02992D3}"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42935-1C4F-491F-A28E-5CF6A02992D3}"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42935-1C4F-491F-A28E-5CF6A02992D3}"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7EE12-6850-4715-A7CE-A079A07ED27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GB">
              <a:solidFill>
                <a:srgbClr val="000000"/>
              </a:solidFill>
              <a:latin typeface="Arial" pitchFamily="34"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GB">
              <a:solidFill>
                <a:srgbClr val="000000"/>
              </a:solidFill>
              <a:latin typeface="Arial" pitchFamily="34" charset="0"/>
            </a:endParaRPr>
          </a:p>
        </p:txBody>
      </p:sp>
      <p:sp>
        <p:nvSpPr>
          <p:cNvPr id="26214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262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F8FA9530-797E-4BEA-8CE4-75DCA2A93D49}" type="slidenum">
              <a:rPr lang="en-US" altLang="en-US"/>
              <a:pPr>
                <a:defRPr/>
              </a:pPr>
              <a:t>‹#›</a:t>
            </a:fld>
            <a:endParaRPr lang="en-US" altLang="en-US"/>
          </a:p>
        </p:txBody>
      </p:sp>
    </p:spTree>
  </p:cSld>
  <p:clrMapOvr>
    <a:masterClrMapping/>
  </p:clrMapOvr>
  <p:transition>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1CDFE4-21B5-4381-808E-B18FCE4E2820}" type="slidenum">
              <a:rPr lang="en-US" altLang="en-US"/>
              <a:pPr>
                <a:defRPr/>
              </a:pPr>
              <a:t>‹#›</a:t>
            </a:fld>
            <a:endParaRPr lang="en-US" altLang="en-US"/>
          </a:p>
        </p:txBody>
      </p:sp>
    </p:spTree>
  </p:cSld>
  <p:clrMapOvr>
    <a:masterClrMapping/>
  </p:clrMapOvr>
  <p:transition>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CA2570-3998-409A-B351-BB5F9801EB8E}" type="slidenum">
              <a:rPr lang="en-US" altLang="en-US"/>
              <a:pPr>
                <a:defRPr/>
              </a:pPr>
              <a:t>‹#›</a:t>
            </a:fld>
            <a:endParaRPr lang="en-US" altLang="en-US"/>
          </a:p>
        </p:txBody>
      </p:sp>
    </p:spTree>
  </p:cSld>
  <p:clrMapOvr>
    <a:masterClrMapping/>
  </p:clrMapOvr>
  <p:transition>
    <p:check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B6EBC-B48F-4122-839D-B750B9BEDCE8}" type="slidenum">
              <a:rPr lang="en-US" altLang="en-US"/>
              <a:pPr>
                <a:defRPr/>
              </a:pPr>
              <a:t>‹#›</a:t>
            </a:fld>
            <a:endParaRPr lang="en-US" altLang="en-US"/>
          </a:p>
        </p:txBody>
      </p:sp>
    </p:spTree>
  </p:cSld>
  <p:clrMapOvr>
    <a:masterClrMapping/>
  </p:clrMapOvr>
  <p:transition>
    <p:check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93D54A6-55DE-424F-B0D0-5A8A5D746A73}" type="slidenum">
              <a:rPr lang="en-US" altLang="en-US"/>
              <a:pPr>
                <a:defRPr/>
              </a:pPr>
              <a:t>‹#›</a:t>
            </a:fld>
            <a:endParaRPr lang="en-US" altLang="en-US"/>
          </a:p>
        </p:txBody>
      </p:sp>
    </p:spTree>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71FA41-221F-4DE8-BC79-E2F73C473B4F}" type="datetimeFigureOut">
              <a:rPr lang="en-US"/>
              <a:pPr>
                <a:defRPr/>
              </a:pPr>
              <a:t>1/18/2014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3D4C09-ECD6-4609-B42D-63BC502F6A1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12BEFE9-0A6D-4A28-8B6E-BD53EC71AA81}" type="slidenum">
              <a:rPr lang="en-US" altLang="en-US"/>
              <a:pPr>
                <a:defRPr/>
              </a:pPr>
              <a:t>‹#›</a:t>
            </a:fld>
            <a:endParaRPr lang="en-US" altLang="en-US"/>
          </a:p>
        </p:txBody>
      </p:sp>
    </p:spTree>
  </p:cSld>
  <p:clrMapOvr>
    <a:masterClrMapping/>
  </p:clrMapOvr>
  <p:transition>
    <p:check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2CA8F6F-05BD-4395-93FB-440E840FCC1E}" type="slidenum">
              <a:rPr lang="en-US" altLang="en-US"/>
              <a:pPr>
                <a:defRPr/>
              </a:pPr>
              <a:t>‹#›</a:t>
            </a:fld>
            <a:endParaRPr lang="en-US" altLang="en-US"/>
          </a:p>
        </p:txBody>
      </p:sp>
    </p:spTree>
  </p:cSld>
  <p:clrMapOvr>
    <a:masterClrMapping/>
  </p:clrMapOvr>
  <p:transition>
    <p:check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57E77A-BEB8-4FD4-A9DC-8C733B696FF8}" type="slidenum">
              <a:rPr lang="en-US" altLang="en-US"/>
              <a:pPr>
                <a:defRPr/>
              </a:pPr>
              <a:t>‹#›</a:t>
            </a:fld>
            <a:endParaRPr lang="en-US" altLang="en-US"/>
          </a:p>
        </p:txBody>
      </p:sp>
    </p:spTree>
  </p:cSld>
  <p:clrMapOvr>
    <a:masterClrMapping/>
  </p:clrMapOvr>
  <p:transition>
    <p:check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3E07D48-3095-4BD0-8E8A-1741A59353E7}" type="slidenum">
              <a:rPr lang="en-US" altLang="en-US"/>
              <a:pPr>
                <a:defRPr/>
              </a:pPr>
              <a:t>‹#›</a:t>
            </a:fld>
            <a:endParaRPr lang="en-US" altLang="en-US"/>
          </a:p>
        </p:txBody>
      </p:sp>
    </p:spTree>
  </p:cSld>
  <p:clrMapOvr>
    <a:masterClrMapping/>
  </p:clrMapOvr>
  <p:transition>
    <p:check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601483-DA69-471C-9197-09EE9ABA301E}" type="slidenum">
              <a:rPr lang="en-US" altLang="en-US"/>
              <a:pPr>
                <a:defRPr/>
              </a:pPr>
              <a:t>‹#›</a:t>
            </a:fld>
            <a:endParaRPr lang="en-US" altLang="en-US"/>
          </a:p>
        </p:txBody>
      </p:sp>
    </p:spTree>
  </p:cSld>
  <p:clrMapOvr>
    <a:masterClrMapping/>
  </p:clrMapOvr>
  <p:transition>
    <p:check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7E672CF-C01E-47B1-A820-E7847AC999B4}" type="slidenum">
              <a:rPr lang="en-US" altLang="en-US"/>
              <a:pPr>
                <a:defRPr/>
              </a:pPr>
              <a:t>‹#›</a:t>
            </a:fld>
            <a:endParaRPr lang="en-US" altLang="en-US"/>
          </a:p>
        </p:txBody>
      </p:sp>
    </p:spTree>
  </p:cSld>
  <p:clrMapOvr>
    <a:masterClrMapping/>
  </p:clrMapOvr>
  <p:transition>
    <p:check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AA7494-0B08-4CE2-8ACE-5762350DCD84}" type="slidenum">
              <a:rPr lang="en-US" altLang="en-US"/>
              <a:pPr>
                <a:defRPr/>
              </a:pPr>
              <a:t>‹#›</a:t>
            </a:fld>
            <a:endParaRPr lang="en-US" altLang="en-US"/>
          </a:p>
        </p:txBody>
      </p:sp>
    </p:spTree>
  </p:cSld>
  <p:clrMapOvr>
    <a:masterClrMapping/>
  </p:clrMapOvr>
  <p:transition>
    <p:check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0B45D4-D782-485E-9470-94556F92BFD9}" type="slidenum">
              <a:rPr lang="en-US" altLang="en-US"/>
              <a:pPr>
                <a:defRPr/>
              </a:pPr>
              <a:t>‹#›</a:t>
            </a:fld>
            <a:endParaRPr lang="en-US" altLang="en-US"/>
          </a:p>
        </p:txBody>
      </p:sp>
    </p:spTree>
  </p:cSld>
  <p:clrMapOvr>
    <a:masterClrMapping/>
  </p:clrMapOvr>
  <p:transition>
    <p:check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02894FED-192B-4178-BAA6-31C9523965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E7873C-1619-46B9-9910-F5B17604B03C}" type="datetimeFigureOut">
              <a:rPr lang="en-US"/>
              <a:pPr>
                <a:defRPr/>
              </a:pPr>
              <a:t>1/18/2014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CB434C4-C0E8-4D2F-905C-F42E36B62F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8B3B89-A5C2-49D9-9F6D-C8F0E00EFBB3}" type="datetimeFigureOut">
              <a:rPr lang="en-US"/>
              <a:pPr>
                <a:defRPr/>
              </a:pPr>
              <a:t>1/18/2014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EC2BC4-71B1-4613-8292-37903B47F5A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7049A1-EB58-4557-885A-45E58A7EA216}" type="datetimeFigureOut">
              <a:rPr lang="en-US"/>
              <a:pPr>
                <a:defRPr/>
              </a:pPr>
              <a:t>1/18/2014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F9C25A-8B5F-4353-BA69-0CA56ED139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AEF028-4C76-4C82-9F53-0A7FD8B9F0E0}" type="datetimeFigureOut">
              <a:rPr lang="en-US"/>
              <a:pPr>
                <a:defRPr/>
              </a:pPr>
              <a:t>1/18/2014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192FD0-D8DF-4550-8B07-7D00B5632E9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F1CDC5-EDB8-4362-9BA1-88AC68316C22}" type="datetimeFigureOut">
              <a:rPr lang="en-US"/>
              <a:pPr>
                <a:defRPr/>
              </a:pPr>
              <a:t>1/18/2014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5FD14B-9998-46D0-BA2E-E315E81407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950635C-A32A-4C7D-BF4B-F3519DD1077B}" type="datetimeFigureOut">
              <a:rPr lang="en-US"/>
              <a:pPr>
                <a:defRPr/>
              </a:pPr>
              <a:t>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9C515B0-D231-4012-AA5F-549B866A24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40BA7-B572-4EE8-89BA-EFF952BC98A3}" type="datetimeFigureOut">
              <a:rPr lang="en-US" smtClean="0"/>
              <a:pPr/>
              <a:t>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6E22A-FB4B-41F2-A4DB-D322DC35CA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42935-1C4F-491F-A28E-5CF6A02992D3}" type="datetimeFigureOut">
              <a:rPr lang="en-US" smtClean="0"/>
              <a:pPr/>
              <a:t>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7EE12-6850-4715-A7CE-A079A07ED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112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rgbClr val="000000"/>
                </a:solidFill>
                <a:latin typeface="+mj-lt"/>
              </a:defRPr>
            </a:lvl1pPr>
          </a:lstStyle>
          <a:p>
            <a:pPr>
              <a:defRPr/>
            </a:pPr>
            <a:endParaRPr lang="en-US" altLang="en-US"/>
          </a:p>
        </p:txBody>
      </p:sp>
      <p:sp>
        <p:nvSpPr>
          <p:cNvPr id="261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solidFill>
                  <a:srgbClr val="000000"/>
                </a:solidFill>
                <a:latin typeface="+mj-lt"/>
              </a:defRPr>
            </a:lvl1pPr>
          </a:lstStyle>
          <a:p>
            <a:pPr>
              <a:defRPr/>
            </a:pPr>
            <a:endParaRPr lang="en-US" altLang="en-US"/>
          </a:p>
        </p:txBody>
      </p:sp>
      <p:sp>
        <p:nvSpPr>
          <p:cNvPr id="26112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rgbClr val="000000"/>
                </a:solidFill>
                <a:latin typeface="+mj-lt"/>
              </a:defRPr>
            </a:lvl1pPr>
          </a:lstStyle>
          <a:p>
            <a:pPr>
              <a:defRPr/>
            </a:pPr>
            <a:fld id="{EB57AFD5-7EBA-4E6B-9D6E-72789596E3A9}" type="slidenum">
              <a:rPr lang="en-US" altLang="en-US"/>
              <a:pPr>
                <a:defRPr/>
              </a:pPr>
              <a:t>‹#›</a:t>
            </a:fld>
            <a:endParaRPr lang="en-US" altLang="en-US"/>
          </a:p>
        </p:txBody>
      </p:sp>
      <p:sp>
        <p:nvSpPr>
          <p:cNvPr id="26112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GB">
              <a:solidFill>
                <a:srgbClr val="000000"/>
              </a:solidFill>
              <a:latin typeface="Arial" pitchFamily="34" charset="0"/>
            </a:endParaRPr>
          </a:p>
        </p:txBody>
      </p:sp>
      <p:sp>
        <p:nvSpPr>
          <p:cNvPr id="2611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GB">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700"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1" r:id="rId14"/>
  </p:sldLayoutIdLst>
  <p:transition>
    <p:checker/>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hudacib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Zubair.mughal@alhudacibe.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www.alhudacib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
          <p:cNvSpPr txBox="1">
            <a:spLocks noChangeArrowheads="1"/>
          </p:cNvSpPr>
          <p:nvPr/>
        </p:nvSpPr>
        <p:spPr bwMode="auto">
          <a:xfrm>
            <a:off x="0" y="228600"/>
            <a:ext cx="8915400" cy="6093976"/>
          </a:xfrm>
          <a:prstGeom prst="rect">
            <a:avLst/>
          </a:prstGeom>
          <a:noFill/>
          <a:ln w="9525">
            <a:noFill/>
            <a:miter lim="800000"/>
            <a:headEnd/>
            <a:tailEnd/>
          </a:ln>
        </p:spPr>
        <p:txBody>
          <a:bodyPr wrap="square">
            <a:spAutoFit/>
          </a:bodyPr>
          <a:lstStyle/>
          <a:p>
            <a:pPr algn="ctr"/>
            <a:endParaRPr lang="en-US" sz="3600" dirty="0" smtClean="0">
              <a:latin typeface="Copperplate Gothic Bold" pitchFamily="34" charset="0"/>
            </a:endParaRPr>
          </a:p>
          <a:p>
            <a:pPr algn="ctr"/>
            <a:endParaRPr lang="en-US" sz="2000" dirty="0" smtClean="0"/>
          </a:p>
          <a:p>
            <a:pPr algn="ctr"/>
            <a:endParaRPr lang="en-US" sz="2000" dirty="0" smtClean="0"/>
          </a:p>
          <a:p>
            <a:pPr algn="ctr"/>
            <a:endParaRPr lang="en-US" sz="5400" b="1" dirty="0" smtClean="0">
              <a:solidFill>
                <a:schemeClr val="accent3">
                  <a:lumMod val="75000"/>
                </a:schemeClr>
              </a:solidFill>
            </a:endParaRPr>
          </a:p>
          <a:p>
            <a:pPr algn="r"/>
            <a:endParaRPr lang="en-US" sz="2000" dirty="0" smtClean="0">
              <a:latin typeface="Baskerville Old Face" pitchFamily="18" charset="0"/>
            </a:endParaRPr>
          </a:p>
          <a:p>
            <a:pPr algn="r"/>
            <a:endParaRPr lang="en-US" sz="2000" dirty="0" smtClean="0">
              <a:latin typeface="Baskerville Old Face" pitchFamily="18" charset="0"/>
            </a:endParaRPr>
          </a:p>
          <a:p>
            <a:pPr algn="r"/>
            <a:endParaRPr lang="en-US" sz="2000" b="1" dirty="0" smtClean="0">
              <a:latin typeface="Baskerville Old Face" pitchFamily="18" charset="0"/>
            </a:endParaRPr>
          </a:p>
          <a:p>
            <a:pPr algn="r"/>
            <a:endParaRPr lang="en-US" sz="2000" b="1" dirty="0" smtClean="0">
              <a:latin typeface="Baskerville Old Face" pitchFamily="18" charset="0"/>
            </a:endParaRPr>
          </a:p>
          <a:p>
            <a:pPr algn="r"/>
            <a:endParaRPr lang="en-US" sz="2000" b="1" dirty="0" smtClean="0">
              <a:latin typeface="Baskerville Old Face" pitchFamily="18" charset="0"/>
            </a:endParaRPr>
          </a:p>
          <a:p>
            <a:pPr algn="r"/>
            <a:endParaRPr lang="en-US" sz="2000" b="1" dirty="0" smtClean="0">
              <a:latin typeface="Copperplate Gothic Bold" pitchFamily="34" charset="0"/>
            </a:endParaRPr>
          </a:p>
          <a:p>
            <a:pPr algn="r"/>
            <a:endParaRPr lang="en-US" sz="2000" b="1" dirty="0" smtClean="0">
              <a:latin typeface="Copperplate Gothic Bold" pitchFamily="34" charset="0"/>
            </a:endParaRPr>
          </a:p>
          <a:p>
            <a:pPr algn="r"/>
            <a:endParaRPr lang="en-US" sz="2000" b="1" dirty="0" smtClean="0">
              <a:latin typeface="Copperplate Gothic Bold" pitchFamily="34" charset="0"/>
            </a:endParaRPr>
          </a:p>
          <a:p>
            <a:pPr algn="r"/>
            <a:endParaRPr lang="en-US" sz="2000" b="1" dirty="0" smtClean="0">
              <a:latin typeface="Copperplate Gothic Bold" pitchFamily="34" charset="0"/>
            </a:endParaRPr>
          </a:p>
          <a:p>
            <a:pPr algn="r"/>
            <a:r>
              <a:rPr lang="en-US" sz="2000" b="1" dirty="0" smtClean="0">
                <a:latin typeface="Copperplate Gothic Bold" pitchFamily="34" charset="0"/>
              </a:rPr>
              <a:t>Muhammad Zubair Mughal</a:t>
            </a:r>
          </a:p>
          <a:p>
            <a:pPr algn="r"/>
            <a:r>
              <a:rPr lang="en-US" sz="1400" b="1" dirty="0" smtClean="0">
                <a:latin typeface="Copperplate Gothic Bold" pitchFamily="34" charset="0"/>
              </a:rPr>
              <a:t>Chief Executive Officer</a:t>
            </a:r>
          </a:p>
          <a:p>
            <a:pPr algn="r"/>
            <a:r>
              <a:rPr lang="en-US" sz="1400" b="1" dirty="0" smtClean="0">
                <a:latin typeface="Copperplate Gothic Bold" pitchFamily="34" charset="0"/>
              </a:rPr>
              <a:t>Alhuda centre of Islamic banking and economics</a:t>
            </a:r>
          </a:p>
          <a:p>
            <a:pPr algn="r"/>
            <a:r>
              <a:rPr lang="en-US" sz="1400" b="1" dirty="0" smtClean="0">
                <a:latin typeface="Copperplate Gothic Bold" pitchFamily="34" charset="0"/>
                <a:hlinkClick r:id="rId3"/>
              </a:rPr>
              <a:t>www.alhudacibe.com</a:t>
            </a:r>
            <a:r>
              <a:rPr lang="en-US" sz="1400" b="1" dirty="0" smtClean="0">
                <a:latin typeface="Copperplate Gothic Bold" pitchFamily="34" charset="0"/>
              </a:rPr>
              <a:t> </a:t>
            </a:r>
          </a:p>
          <a:p>
            <a:pPr algn="ctr"/>
            <a:endParaRPr lang="en-US" dirty="0">
              <a:latin typeface="Copperplate Gothic Bold" pitchFamily="34" charset="0"/>
            </a:endParaRPr>
          </a:p>
        </p:txBody>
      </p:sp>
      <p:pic>
        <p:nvPicPr>
          <p:cNvPr id="2" name="Picture 1"/>
          <p:cNvPicPr>
            <a:picLocks noChangeAspect="1" noChangeArrowheads="1"/>
          </p:cNvPicPr>
          <p:nvPr/>
        </p:nvPicPr>
        <p:blipFill>
          <a:blip r:embed="rId4"/>
          <a:srcRect/>
          <a:stretch>
            <a:fillRect/>
          </a:stretch>
        </p:blipFill>
        <p:spPr bwMode="auto">
          <a:xfrm>
            <a:off x="0" y="3733800"/>
            <a:ext cx="3581400" cy="3124199"/>
          </a:xfrm>
          <a:prstGeom prst="rect">
            <a:avLst/>
          </a:prstGeom>
          <a:noFill/>
          <a:ln w="9525">
            <a:noFill/>
            <a:miter lim="800000"/>
            <a:headEnd/>
            <a:tailEnd/>
          </a:ln>
          <a:effectLst/>
        </p:spPr>
      </p:pic>
      <p:sp>
        <p:nvSpPr>
          <p:cNvPr id="4" name="Rounded Rectangle 3"/>
          <p:cNvSpPr/>
          <p:nvPr/>
        </p:nvSpPr>
        <p:spPr bwMode="auto">
          <a:xfrm>
            <a:off x="381000" y="685800"/>
            <a:ext cx="8001000" cy="3048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marL="342900" indent="-342900" algn="ctr">
              <a:defRPr/>
            </a:pPr>
            <a:r>
              <a:rPr lang="en-US" sz="4400" b="1" dirty="0" smtClean="0">
                <a:solidFill>
                  <a:schemeClr val="bg2"/>
                </a:solidFill>
              </a:rPr>
              <a:t>Islamic Microfinance</a:t>
            </a:r>
          </a:p>
          <a:p>
            <a:pPr marL="342900" indent="-342900" algn="ctr">
              <a:defRPr/>
            </a:pPr>
            <a:endParaRPr lang="en-US" sz="2400" b="1" dirty="0" smtClean="0">
              <a:solidFill>
                <a:schemeClr val="bg2"/>
              </a:solidFill>
            </a:endParaRPr>
          </a:p>
          <a:p>
            <a:pPr marL="342900" indent="-342900" algn="ctr">
              <a:defRPr/>
            </a:pPr>
            <a:r>
              <a:rPr lang="en-US" sz="2400" b="1" i="1" dirty="0" smtClean="0">
                <a:solidFill>
                  <a:schemeClr val="bg2"/>
                </a:solidFill>
              </a:rPr>
              <a:t>An Effective Tool of Poverty Alleviation &amp; Social Development</a:t>
            </a:r>
            <a:endParaRPr lang="en-US" sz="4400" b="1" i="1" dirty="0">
              <a:solidFill>
                <a:schemeClr val="bg2"/>
              </a:solidFill>
            </a:endParaRPr>
          </a:p>
          <a:p>
            <a:pPr marL="342900" indent="-342900" algn="ctr">
              <a:defRPr/>
            </a:pPr>
            <a:endParaRPr lang="en-US" sz="2400" b="1" dirty="0" smtClean="0">
              <a:solidFill>
                <a:schemeClr val="bg2"/>
              </a:solidFill>
            </a:endParaRPr>
          </a:p>
          <a:p>
            <a:pPr marL="342900" indent="-342900" algn="ctr">
              <a:defRPr/>
            </a:pPr>
            <a:endParaRPr lang="en-US" sz="2400" b="1" dirty="0" smtClean="0">
              <a:solidFill>
                <a:schemeClr val="bg2"/>
              </a:solidFill>
            </a:endParaRPr>
          </a:p>
          <a:p>
            <a:pPr marL="342900" indent="-342900" algn="ctr">
              <a:defRPr/>
            </a:pPr>
            <a:r>
              <a:rPr lang="en-US" sz="2400" b="1" dirty="0" smtClean="0">
                <a:solidFill>
                  <a:schemeClr val="bg2"/>
                </a:solidFill>
              </a:rPr>
              <a:t>Specialized Training Workshop on Islamic Microfinance</a:t>
            </a:r>
            <a:endParaRPr lang="en-US" sz="2400" b="1" dirty="0" smtClean="0">
              <a:solidFill>
                <a:schemeClr val="bg2"/>
              </a:solidFill>
            </a:endParaRPr>
          </a:p>
          <a:p>
            <a:pPr marL="342900" indent="-342900" algn="ctr">
              <a:defRPr/>
            </a:pPr>
            <a:r>
              <a:rPr lang="en-US" sz="2400" b="1" dirty="0" smtClean="0">
                <a:solidFill>
                  <a:schemeClr val="bg2"/>
                </a:solidFill>
              </a:rPr>
              <a:t>19</a:t>
            </a:r>
            <a:r>
              <a:rPr lang="en-US" sz="2400" b="1" baseline="30000" dirty="0" smtClean="0">
                <a:solidFill>
                  <a:schemeClr val="bg2"/>
                </a:solidFill>
              </a:rPr>
              <a:t>th</a:t>
            </a:r>
            <a:r>
              <a:rPr lang="en-US" sz="2400" b="1" dirty="0" smtClean="0">
                <a:solidFill>
                  <a:schemeClr val="bg2"/>
                </a:solidFill>
              </a:rPr>
              <a:t>  </a:t>
            </a:r>
            <a:r>
              <a:rPr lang="en-US" sz="2400" b="1" dirty="0" smtClean="0">
                <a:solidFill>
                  <a:schemeClr val="bg2"/>
                </a:solidFill>
              </a:rPr>
              <a:t>– </a:t>
            </a:r>
            <a:r>
              <a:rPr lang="en-US" sz="2400" b="1" dirty="0" smtClean="0">
                <a:solidFill>
                  <a:schemeClr val="bg2"/>
                </a:solidFill>
              </a:rPr>
              <a:t>20</a:t>
            </a:r>
            <a:r>
              <a:rPr lang="en-US" sz="2400" b="1" baseline="30000" dirty="0" smtClean="0">
                <a:solidFill>
                  <a:schemeClr val="bg2"/>
                </a:solidFill>
              </a:rPr>
              <a:t>th</a:t>
            </a:r>
            <a:r>
              <a:rPr lang="en-US" sz="2400" b="1" dirty="0" smtClean="0">
                <a:solidFill>
                  <a:schemeClr val="bg2"/>
                </a:solidFill>
              </a:rPr>
              <a:t> Jan, 14 at Amman - Jordan</a:t>
            </a:r>
            <a:endParaRPr lang="en-US" dirty="0">
              <a:solidFill>
                <a:schemeClr val="bg2"/>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962400" y="5410200"/>
            <a:ext cx="4724400" cy="715963"/>
          </a:xfrm>
        </p:spPr>
        <p:txBody>
          <a:bodyPr/>
          <a:lstStyle/>
          <a:p>
            <a:pPr>
              <a:buNone/>
            </a:pPr>
            <a:r>
              <a:rPr lang="en-US" dirty="0" smtClean="0"/>
              <a:t> </a:t>
            </a:r>
            <a:endParaRPr lang="en-US" dirty="0"/>
          </a:p>
        </p:txBody>
      </p:sp>
      <p:sp>
        <p:nvSpPr>
          <p:cNvPr id="4" name="Rounded Rectangle 3"/>
          <p:cNvSpPr/>
          <p:nvPr/>
        </p:nvSpPr>
        <p:spPr>
          <a:xfrm>
            <a:off x="609600" y="1143000"/>
            <a:ext cx="4648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lvl="0"/>
            <a:r>
              <a:rPr lang="en-US" sz="2400" b="1" dirty="0" err="1" smtClean="0"/>
              <a:t>Ijara</a:t>
            </a:r>
            <a:r>
              <a:rPr lang="en-US" sz="2400" b="1" dirty="0" smtClean="0"/>
              <a:t> – Islamic Lease</a:t>
            </a:r>
          </a:p>
          <a:p>
            <a:pPr algn="ctr"/>
            <a:endParaRPr lang="en-US" dirty="0"/>
          </a:p>
        </p:txBody>
      </p:sp>
      <p:sp>
        <p:nvSpPr>
          <p:cNvPr id="5" name="Rectangle 4"/>
          <p:cNvSpPr/>
          <p:nvPr/>
        </p:nvSpPr>
        <p:spPr>
          <a:xfrm>
            <a:off x="533400" y="2057400"/>
            <a:ext cx="79248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smtClean="0">
              <a:solidFill>
                <a:schemeClr val="tx1"/>
              </a:solidFill>
            </a:endParaRPr>
          </a:p>
          <a:p>
            <a:pPr lvl="0"/>
            <a:r>
              <a:rPr lang="en-US" dirty="0" err="1" smtClean="0">
                <a:solidFill>
                  <a:schemeClr val="tx1"/>
                </a:solidFill>
              </a:rPr>
              <a:t>Ijarah</a:t>
            </a:r>
            <a:r>
              <a:rPr lang="en-US" dirty="0" smtClean="0">
                <a:solidFill>
                  <a:schemeClr val="tx1"/>
                </a:solidFill>
              </a:rPr>
              <a:t> Means Operating lease. It is an arrangement under which the Islamic Micro Finance Institution lease equipments,  light Vehicles, Instruments, buildings or other facilities to a client, against an agreed rental.</a:t>
            </a:r>
          </a:p>
          <a:p>
            <a:pPr marL="0" lvl="1"/>
            <a:endParaRPr lang="en-US" b="1" dirty="0" smtClean="0">
              <a:solidFill>
                <a:schemeClr val="tx1"/>
              </a:solidFill>
            </a:endParaRPr>
          </a:p>
          <a:p>
            <a:pPr marL="0" lvl="1"/>
            <a:r>
              <a:rPr lang="en-US" b="1" dirty="0" smtClean="0">
                <a:solidFill>
                  <a:schemeClr val="tx1"/>
                </a:solidFill>
              </a:rPr>
              <a:t>Utilization:</a:t>
            </a:r>
          </a:p>
          <a:p>
            <a:pPr marL="0" lvl="1"/>
            <a:r>
              <a:rPr lang="en-US" b="1" dirty="0" smtClean="0">
                <a:solidFill>
                  <a:schemeClr val="tx1"/>
                </a:solidFill>
              </a:rPr>
              <a:t>Auto Financing, Equipment Financing, House lease etc. </a:t>
            </a:r>
          </a:p>
          <a:p>
            <a:pPr marL="0" lvl="1"/>
            <a:endParaRPr lang="en-US" b="1" dirty="0" smtClean="0">
              <a:solidFill>
                <a:schemeClr val="tx1"/>
              </a:solidFill>
            </a:endParaRPr>
          </a:p>
          <a:p>
            <a:pPr marL="0" lvl="1"/>
            <a:r>
              <a:rPr lang="en-US" b="1" dirty="0" smtClean="0">
                <a:solidFill>
                  <a:schemeClr val="tx1"/>
                </a:solidFill>
              </a:rPr>
              <a:t>Currently Practiced:</a:t>
            </a:r>
          </a:p>
          <a:p>
            <a:pPr marL="0" lvl="1"/>
            <a:r>
              <a:rPr lang="en-US" dirty="0" smtClean="0">
                <a:solidFill>
                  <a:schemeClr val="tx1"/>
                </a:solidFill>
              </a:rPr>
              <a:t>Al-Amal Microfinance Bank, NRDP,  CWCD</a:t>
            </a:r>
          </a:p>
          <a:p>
            <a:pPr marL="0" lvl="1"/>
            <a:endParaRPr lang="en-US" b="1" dirty="0" smtClean="0">
              <a:solidFill>
                <a:schemeClr val="tx1"/>
              </a:solidFill>
            </a:endParaRPr>
          </a:p>
          <a:p>
            <a:pPr marL="0" lvl="1"/>
            <a:endParaRPr lang="en-US" b="1"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endParaRPr lang="en-US" dirty="0" smtClean="0">
              <a:solidFill>
                <a:schemeClr val="tx1"/>
              </a:solidFill>
            </a:endParaRPr>
          </a:p>
          <a:p>
            <a:endParaRPr lang="en-US" dirty="0"/>
          </a:p>
        </p:txBody>
      </p:sp>
      <p:sp>
        <p:nvSpPr>
          <p:cNvPr id="6"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Microfinance</a:t>
            </a:r>
            <a:endParaRPr lang="en-GB" sz="3600" b="1" dirty="0">
              <a:solidFill>
                <a:srgbClr val="FFFFFF"/>
              </a:solidFill>
              <a:cs typeface="Arial" charset="0"/>
            </a:endParaRPr>
          </a:p>
        </p:txBody>
      </p:sp>
      <p:pic>
        <p:nvPicPr>
          <p:cNvPr id="7" name="Picture 6" descr="5046081785_a802df2483_z.jpg"/>
          <p:cNvPicPr>
            <a:picLocks noChangeAspect="1"/>
          </p:cNvPicPr>
          <p:nvPr/>
        </p:nvPicPr>
        <p:blipFill>
          <a:blip r:embed="rId3" cstate="print"/>
          <a:stretch>
            <a:fillRect/>
          </a:stretch>
        </p:blipFill>
        <p:spPr>
          <a:xfrm>
            <a:off x="6096000" y="4555927"/>
            <a:ext cx="2285245" cy="1803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419600" y="5715000"/>
            <a:ext cx="4267200" cy="411163"/>
          </a:xfrm>
        </p:spPr>
        <p:txBody>
          <a:bodyPr/>
          <a:lstStyle/>
          <a:p>
            <a:pPr>
              <a:buNone/>
            </a:pPr>
            <a:r>
              <a:rPr lang="en-US" dirty="0" smtClean="0"/>
              <a:t> </a:t>
            </a:r>
            <a:endParaRPr lang="en-US" dirty="0"/>
          </a:p>
        </p:txBody>
      </p:sp>
      <p:sp>
        <p:nvSpPr>
          <p:cNvPr id="4" name="Rounded Rectangle 3"/>
          <p:cNvSpPr/>
          <p:nvPr/>
        </p:nvSpPr>
        <p:spPr>
          <a:xfrm>
            <a:off x="381000" y="1219200"/>
            <a:ext cx="4648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lvl="0"/>
            <a:r>
              <a:rPr lang="en-US" sz="2400" b="1" dirty="0" smtClean="0"/>
              <a:t> </a:t>
            </a:r>
          </a:p>
          <a:p>
            <a:pPr lvl="0"/>
            <a:r>
              <a:rPr lang="en-US" sz="2400" b="1" dirty="0" smtClean="0"/>
              <a:t>Diminishing </a:t>
            </a:r>
            <a:r>
              <a:rPr lang="en-US" sz="2400" b="1" dirty="0" err="1" smtClean="0"/>
              <a:t>Musharkah</a:t>
            </a:r>
            <a:endParaRPr lang="en-US" sz="2400" b="1" dirty="0" smtClean="0"/>
          </a:p>
          <a:p>
            <a:pPr algn="ctr"/>
            <a:endParaRPr lang="en-US" dirty="0"/>
          </a:p>
        </p:txBody>
      </p:sp>
      <p:sp>
        <p:nvSpPr>
          <p:cNvPr id="5" name="Rectangle 4"/>
          <p:cNvSpPr/>
          <p:nvPr/>
        </p:nvSpPr>
        <p:spPr>
          <a:xfrm>
            <a:off x="533400" y="2057400"/>
            <a:ext cx="79248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r>
              <a:rPr lang="en-US" dirty="0" smtClean="0">
                <a:solidFill>
                  <a:schemeClr val="tx1"/>
                </a:solidFill>
              </a:rPr>
              <a:t>Diminishing Musharkah is a form of Musharakah where the MFI and his client participate in a joint commercial enterprise or property. This attains the form of undivided ownership of both the financier and the client. Over certain period the equity of financier is purchased by the client</a:t>
            </a:r>
          </a:p>
          <a:p>
            <a:pPr marL="0" lvl="1"/>
            <a:endParaRPr lang="en-US" b="1" dirty="0" smtClean="0">
              <a:solidFill>
                <a:schemeClr val="tx1"/>
              </a:solidFill>
            </a:endParaRPr>
          </a:p>
          <a:p>
            <a:pPr marL="0" lvl="1"/>
            <a:r>
              <a:rPr lang="en-US" b="1" dirty="0" smtClean="0">
                <a:solidFill>
                  <a:schemeClr val="tx1"/>
                </a:solidFill>
              </a:rPr>
              <a:t>Utilization</a:t>
            </a:r>
          </a:p>
          <a:p>
            <a:pPr marL="0" lvl="1"/>
            <a:r>
              <a:rPr lang="en-US" dirty="0" smtClean="0">
                <a:solidFill>
                  <a:schemeClr val="tx1"/>
                </a:solidFill>
              </a:rPr>
              <a:t>This is an ideal product for Housing Finance sector, but also utilize for other ventures as well. </a:t>
            </a:r>
          </a:p>
          <a:p>
            <a:pPr marL="0" lvl="1"/>
            <a:endParaRPr lang="en-US" b="1" dirty="0" smtClean="0">
              <a:solidFill>
                <a:schemeClr val="tx1"/>
              </a:solidFill>
            </a:endParaRPr>
          </a:p>
          <a:p>
            <a:pPr marL="0" lvl="1"/>
            <a:r>
              <a:rPr lang="en-US" b="1" dirty="0" smtClean="0">
                <a:solidFill>
                  <a:schemeClr val="tx1"/>
                </a:solidFill>
              </a:rPr>
              <a:t>Currently Practiced:</a:t>
            </a:r>
          </a:p>
          <a:p>
            <a:pPr marL="0" lvl="1"/>
            <a:r>
              <a:rPr lang="en-US" dirty="0" smtClean="0">
                <a:solidFill>
                  <a:schemeClr val="tx1"/>
                </a:solidFill>
              </a:rPr>
              <a:t>CWCD, </a:t>
            </a:r>
            <a:r>
              <a:rPr lang="en-US" dirty="0" err="1" smtClean="0">
                <a:solidFill>
                  <a:schemeClr val="tx1"/>
                </a:solidFill>
              </a:rPr>
              <a:t>Ariana</a:t>
            </a:r>
            <a:r>
              <a:rPr lang="en-US" dirty="0" smtClean="0">
                <a:solidFill>
                  <a:schemeClr val="tx1"/>
                </a:solidFill>
              </a:rPr>
              <a:t> Financial Services,  Helping hands etc</a:t>
            </a:r>
          </a:p>
          <a:p>
            <a:pPr marL="0" lvl="1"/>
            <a:endParaRPr lang="en-US" b="1" dirty="0" smtClean="0">
              <a:solidFill>
                <a:schemeClr val="tx1"/>
              </a:solidFill>
            </a:endParaRPr>
          </a:p>
          <a:p>
            <a:pPr marL="0" lvl="1"/>
            <a:endParaRPr lang="en-US" b="1" dirty="0" smtClean="0">
              <a:solidFill>
                <a:schemeClr val="tx1"/>
              </a:solidFill>
            </a:endParaRPr>
          </a:p>
          <a:p>
            <a:pPr marL="0" lvl="1"/>
            <a:endParaRPr lang="en-US" b="1"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endParaRPr lang="en-US" dirty="0" smtClean="0">
              <a:solidFill>
                <a:schemeClr val="tx1"/>
              </a:solidFill>
            </a:endParaRPr>
          </a:p>
          <a:p>
            <a:endParaRPr lang="en-US" dirty="0"/>
          </a:p>
        </p:txBody>
      </p:sp>
      <p:sp>
        <p:nvSpPr>
          <p:cNvPr id="6"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Microfinance</a:t>
            </a:r>
            <a:endParaRPr lang="en-GB" sz="3600" b="1" dirty="0">
              <a:solidFill>
                <a:srgbClr val="FFFFFF"/>
              </a:solidFill>
              <a:cs typeface="Arial" charset="0"/>
            </a:endParaRPr>
          </a:p>
        </p:txBody>
      </p:sp>
      <p:pic>
        <p:nvPicPr>
          <p:cNvPr id="12290" name="Picture 2" descr="http://legionfive.com/wp-content/uploads/microhouse_2-300x225.png"/>
          <p:cNvPicPr>
            <a:picLocks noChangeAspect="1" noChangeArrowheads="1"/>
          </p:cNvPicPr>
          <p:nvPr/>
        </p:nvPicPr>
        <p:blipFill>
          <a:blip r:embed="rId3"/>
          <a:srcRect/>
          <a:stretch>
            <a:fillRect/>
          </a:stretch>
        </p:blipFill>
        <p:spPr bwMode="auto">
          <a:xfrm>
            <a:off x="5715000" y="4419600"/>
            <a:ext cx="2552700" cy="19145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Rounded Rectangle 3"/>
          <p:cNvSpPr/>
          <p:nvPr/>
        </p:nvSpPr>
        <p:spPr>
          <a:xfrm>
            <a:off x="609600" y="1143000"/>
            <a:ext cx="4648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lvl="0"/>
            <a:r>
              <a:rPr lang="en-US" sz="2400" b="1" dirty="0" smtClean="0"/>
              <a:t>Other Products </a:t>
            </a:r>
          </a:p>
          <a:p>
            <a:pPr algn="ctr"/>
            <a:endParaRPr lang="en-US" dirty="0"/>
          </a:p>
        </p:txBody>
      </p:sp>
      <p:sp>
        <p:nvSpPr>
          <p:cNvPr id="5" name="Rectangle 4"/>
          <p:cNvSpPr/>
          <p:nvPr/>
        </p:nvSpPr>
        <p:spPr>
          <a:xfrm>
            <a:off x="533400" y="2057400"/>
            <a:ext cx="79248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smtClean="0">
              <a:solidFill>
                <a:schemeClr val="tx1"/>
              </a:solidFill>
            </a:endParaRPr>
          </a:p>
          <a:p>
            <a:pPr lvl="0"/>
            <a:endParaRPr lang="en-US" dirty="0" smtClean="0">
              <a:solidFill>
                <a:schemeClr val="tx1"/>
              </a:solidFill>
            </a:endParaRPr>
          </a:p>
          <a:p>
            <a:pPr lvl="0"/>
            <a:endParaRPr lang="en-US" dirty="0" smtClean="0">
              <a:solidFill>
                <a:schemeClr val="tx1"/>
              </a:solidFill>
            </a:endParaRPr>
          </a:p>
          <a:p>
            <a:pPr lvl="0"/>
            <a:r>
              <a:rPr lang="en-US" dirty="0" err="1" smtClean="0">
                <a:solidFill>
                  <a:schemeClr val="tx1"/>
                </a:solidFill>
              </a:rPr>
              <a:t>Qard</a:t>
            </a:r>
            <a:r>
              <a:rPr lang="en-US" dirty="0" smtClean="0">
                <a:solidFill>
                  <a:schemeClr val="tx1"/>
                </a:solidFill>
              </a:rPr>
              <a:t>-e-</a:t>
            </a:r>
            <a:r>
              <a:rPr lang="en-US" dirty="0" err="1" smtClean="0">
                <a:solidFill>
                  <a:schemeClr val="tx1"/>
                </a:solidFill>
              </a:rPr>
              <a:t>Hassana</a:t>
            </a:r>
            <a:r>
              <a:rPr lang="en-US" dirty="0" smtClean="0">
                <a:solidFill>
                  <a:schemeClr val="tx1"/>
                </a:solidFill>
              </a:rPr>
              <a:t> Model,  Waqf Model, Zakhat Model, Cooperative Model, Micro Takaful ( Islamic Micro insurance )</a:t>
            </a:r>
          </a:p>
          <a:p>
            <a:pPr marL="0" lvl="1"/>
            <a:endParaRPr lang="en-US" b="1" dirty="0" smtClean="0">
              <a:solidFill>
                <a:schemeClr val="tx1"/>
              </a:solidFill>
            </a:endParaRPr>
          </a:p>
          <a:p>
            <a:pPr marL="0" lvl="1"/>
            <a:r>
              <a:rPr lang="en-US" b="1" dirty="0" smtClean="0">
                <a:solidFill>
                  <a:schemeClr val="tx1"/>
                </a:solidFill>
              </a:rPr>
              <a:t>Utilization:</a:t>
            </a:r>
          </a:p>
          <a:p>
            <a:pPr marL="0" lvl="1"/>
            <a:endParaRPr lang="en-US" b="1" dirty="0" smtClean="0">
              <a:solidFill>
                <a:schemeClr val="tx1"/>
              </a:solidFill>
            </a:endParaRPr>
          </a:p>
          <a:p>
            <a:pPr marL="0" lvl="1"/>
            <a:r>
              <a:rPr lang="en-US" dirty="0" err="1" smtClean="0">
                <a:solidFill>
                  <a:schemeClr val="tx1"/>
                </a:solidFill>
              </a:rPr>
              <a:t>Qard</a:t>
            </a:r>
            <a:r>
              <a:rPr lang="en-US" dirty="0" smtClean="0">
                <a:solidFill>
                  <a:schemeClr val="tx1"/>
                </a:solidFill>
              </a:rPr>
              <a:t>-e-</a:t>
            </a:r>
            <a:r>
              <a:rPr lang="en-US" dirty="0" err="1" smtClean="0">
                <a:solidFill>
                  <a:schemeClr val="tx1"/>
                </a:solidFill>
              </a:rPr>
              <a:t>Hassana</a:t>
            </a:r>
            <a:r>
              <a:rPr lang="en-US" dirty="0" smtClean="0">
                <a:solidFill>
                  <a:schemeClr val="tx1"/>
                </a:solidFill>
              </a:rPr>
              <a:t> : for Emergency Loan, benevolence loan, Student, Maternity etc</a:t>
            </a:r>
          </a:p>
          <a:p>
            <a:pPr marL="0" lvl="1"/>
            <a:r>
              <a:rPr lang="en-US" dirty="0" err="1" smtClean="0">
                <a:solidFill>
                  <a:schemeClr val="tx1"/>
                </a:solidFill>
              </a:rPr>
              <a:t>Zakat</a:t>
            </a:r>
            <a:r>
              <a:rPr lang="en-US" dirty="0" smtClean="0">
                <a:solidFill>
                  <a:schemeClr val="tx1"/>
                </a:solidFill>
              </a:rPr>
              <a:t> : Health, Shelter, Safety net programs, Education and where </a:t>
            </a:r>
            <a:r>
              <a:rPr lang="en-US" dirty="0" err="1" smtClean="0">
                <a:solidFill>
                  <a:schemeClr val="tx1"/>
                </a:solidFill>
              </a:rPr>
              <a:t>Zakat</a:t>
            </a:r>
            <a:r>
              <a:rPr lang="en-US" dirty="0" smtClean="0">
                <a:solidFill>
                  <a:schemeClr val="tx1"/>
                </a:solidFill>
              </a:rPr>
              <a:t> applicable. </a:t>
            </a:r>
          </a:p>
          <a:p>
            <a:pPr marL="0" lvl="1"/>
            <a:r>
              <a:rPr lang="en-US" dirty="0" err="1" smtClean="0">
                <a:solidFill>
                  <a:schemeClr val="tx1"/>
                </a:solidFill>
              </a:rPr>
              <a:t>MicroTakaful</a:t>
            </a:r>
            <a:r>
              <a:rPr lang="en-US" b="1" dirty="0" smtClean="0">
                <a:solidFill>
                  <a:schemeClr val="tx1"/>
                </a:solidFill>
              </a:rPr>
              <a:t>: </a:t>
            </a:r>
            <a:r>
              <a:rPr lang="en-US" dirty="0" smtClean="0">
                <a:solidFill>
                  <a:schemeClr val="tx1"/>
                </a:solidFill>
              </a:rPr>
              <a:t>Micro Risk Management, Crop &amp; Livestock Insurance etc.</a:t>
            </a:r>
          </a:p>
          <a:p>
            <a:pPr marL="0" lvl="1"/>
            <a:endParaRPr lang="en-US" b="1" dirty="0" smtClean="0">
              <a:solidFill>
                <a:schemeClr val="tx1"/>
              </a:solidFill>
            </a:endParaRPr>
          </a:p>
          <a:p>
            <a:pPr marL="0" lvl="1"/>
            <a:r>
              <a:rPr lang="en-US" b="1" dirty="0" smtClean="0">
                <a:solidFill>
                  <a:schemeClr val="tx1"/>
                </a:solidFill>
              </a:rPr>
              <a:t>Currently Practiced</a:t>
            </a:r>
          </a:p>
          <a:p>
            <a:pPr marL="0" lvl="1"/>
            <a:endParaRPr lang="en-US" b="1" dirty="0" smtClean="0">
              <a:solidFill>
                <a:schemeClr val="tx1"/>
              </a:solidFill>
            </a:endParaRPr>
          </a:p>
          <a:p>
            <a:pPr marL="0" lvl="1"/>
            <a:r>
              <a:rPr lang="en-US" dirty="0" smtClean="0">
                <a:solidFill>
                  <a:schemeClr val="tx1"/>
                </a:solidFill>
              </a:rPr>
              <a:t>AIMS- Malaysia,  </a:t>
            </a:r>
            <a:r>
              <a:rPr lang="en-US" dirty="0" err="1" smtClean="0">
                <a:solidFill>
                  <a:schemeClr val="tx1"/>
                </a:solidFill>
              </a:rPr>
              <a:t>Akhuwat</a:t>
            </a:r>
            <a:r>
              <a:rPr lang="en-US" dirty="0" smtClean="0">
                <a:solidFill>
                  <a:schemeClr val="tx1"/>
                </a:solidFill>
              </a:rPr>
              <a:t>, </a:t>
            </a:r>
            <a:r>
              <a:rPr lang="en-US" dirty="0" err="1" smtClean="0">
                <a:solidFill>
                  <a:schemeClr val="tx1"/>
                </a:solidFill>
              </a:rPr>
              <a:t>Awqaf</a:t>
            </a:r>
            <a:r>
              <a:rPr lang="en-US" dirty="0" smtClean="0">
                <a:solidFill>
                  <a:schemeClr val="tx1"/>
                </a:solidFill>
              </a:rPr>
              <a:t> South Africa , Al-Amal</a:t>
            </a:r>
          </a:p>
          <a:p>
            <a:pPr marL="0" lvl="1"/>
            <a:r>
              <a:rPr lang="en-US" dirty="0" smtClean="0">
                <a:solidFill>
                  <a:schemeClr val="tx1"/>
                </a:solidFill>
              </a:rPr>
              <a:t>Microfinance bank etc</a:t>
            </a:r>
          </a:p>
          <a:p>
            <a:pPr marL="0" lvl="1"/>
            <a:endParaRPr lang="en-US" dirty="0" smtClean="0">
              <a:solidFill>
                <a:schemeClr val="tx1"/>
              </a:solidFill>
            </a:endParaRPr>
          </a:p>
          <a:p>
            <a:pPr marL="0" lvl="1"/>
            <a:endParaRPr lang="en-US" dirty="0" smtClean="0">
              <a:solidFill>
                <a:schemeClr val="tx1"/>
              </a:solidFill>
            </a:endParaRPr>
          </a:p>
          <a:p>
            <a:endParaRPr lang="en-US" dirty="0" smtClean="0">
              <a:solidFill>
                <a:schemeClr val="tx1"/>
              </a:solidFill>
            </a:endParaRPr>
          </a:p>
          <a:p>
            <a:endParaRPr lang="en-US" dirty="0"/>
          </a:p>
        </p:txBody>
      </p:sp>
      <p:sp>
        <p:nvSpPr>
          <p:cNvPr id="6"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Microfinance</a:t>
            </a:r>
            <a:endParaRPr lang="en-GB" sz="3600" b="1" dirty="0">
              <a:solidFill>
                <a:srgbClr val="FFFFFF"/>
              </a:solidFill>
              <a:cs typeface="Arial" charset="0"/>
            </a:endParaRPr>
          </a:p>
        </p:txBody>
      </p:sp>
      <p:pic>
        <p:nvPicPr>
          <p:cNvPr id="7" name="Picture 6" descr="2989588964_9824c1d1a7.jpg"/>
          <p:cNvPicPr>
            <a:picLocks noChangeAspect="1"/>
          </p:cNvPicPr>
          <p:nvPr/>
        </p:nvPicPr>
        <p:blipFill>
          <a:blip r:embed="rId3"/>
          <a:stretch>
            <a:fillRect/>
          </a:stretch>
        </p:blipFill>
        <p:spPr>
          <a:xfrm>
            <a:off x="6019800" y="4724400"/>
            <a:ext cx="2376495" cy="15874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p:cNvSpPr/>
          <p:nvPr/>
        </p:nvSpPr>
        <p:spPr>
          <a:xfrm>
            <a:off x="928130" y="1600822"/>
            <a:ext cx="5168348" cy="4189964"/>
          </a:xfrm>
          <a:prstGeom prst="triangle">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9" name="Isosceles Triangle 28"/>
          <p:cNvSpPr/>
          <p:nvPr/>
        </p:nvSpPr>
        <p:spPr>
          <a:xfrm>
            <a:off x="1447252" y="1600822"/>
            <a:ext cx="4115801" cy="3352258"/>
          </a:xfrm>
          <a:prstGeom prst="triangle">
            <a:avLst>
              <a:gd name="adj" fmla="val 50915"/>
            </a:avLst>
          </a:prstGeom>
          <a:solidFill>
            <a:schemeClr val="tx2">
              <a:lumMod val="60000"/>
              <a:lumOff val="40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0484" name="Rectangle 2"/>
          <p:cNvSpPr>
            <a:spLocks noGrp="1" noChangeArrowheads="1"/>
          </p:cNvSpPr>
          <p:nvPr>
            <p:ph type="title"/>
          </p:nvPr>
        </p:nvSpPr>
        <p:spPr>
          <a:xfrm>
            <a:off x="457629" y="304099"/>
            <a:ext cx="8228742" cy="533607"/>
          </a:xfrm>
        </p:spPr>
        <p:txBody>
          <a:bodyPr rtlCol="0">
            <a:noAutofit/>
          </a:bodyPr>
          <a:lstStyle/>
          <a:p>
            <a:pPr defTabSz="914361" eaLnBrk="1" fontAlgn="auto" hangingPunct="1">
              <a:spcAft>
                <a:spcPts val="0"/>
              </a:spcAft>
              <a:defRPr/>
            </a:pPr>
            <a:r>
              <a:rPr lang="en-US" sz="3200" b="1" dirty="0" smtClean="0">
                <a:solidFill>
                  <a:srgbClr val="000045"/>
                </a:solidFill>
              </a:rPr>
              <a:t>Market for Islamic Microfinance Products</a:t>
            </a:r>
          </a:p>
        </p:txBody>
      </p:sp>
      <p:sp>
        <p:nvSpPr>
          <p:cNvPr id="20508" name="Slide Number Placeholder 31"/>
          <p:cNvSpPr>
            <a:spLocks noGrp="1"/>
          </p:cNvSpPr>
          <p:nvPr>
            <p:ph type="sldNum" sz="quarter" idx="12"/>
          </p:nvPr>
        </p:nvSpPr>
        <p:spPr>
          <a:xfrm>
            <a:off x="457629" y="6245499"/>
            <a:ext cx="2133695" cy="476230"/>
          </a:xfrm>
        </p:spPr>
        <p:txBody>
          <a:bodyPr/>
          <a:lstStyle/>
          <a:p>
            <a:pPr algn="l">
              <a:defRPr/>
            </a:pPr>
            <a:fld id="{4B4409E4-B7C3-43ED-B6C9-A04B8087D5F6}" type="slidenum">
              <a:rPr lang="en-US" smtClean="0"/>
              <a:pPr algn="l">
                <a:defRPr/>
              </a:pPr>
              <a:t>13</a:t>
            </a:fld>
            <a:endParaRPr lang="en-US" smtClean="0"/>
          </a:p>
        </p:txBody>
      </p:sp>
      <p:sp>
        <p:nvSpPr>
          <p:cNvPr id="16390" name="Rectangle 7"/>
          <p:cNvSpPr>
            <a:spLocks noChangeArrowheads="1"/>
          </p:cNvSpPr>
          <p:nvPr/>
        </p:nvSpPr>
        <p:spPr bwMode="auto">
          <a:xfrm>
            <a:off x="6631331" y="3636275"/>
            <a:ext cx="2002127" cy="11704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chemeClr val="bg1"/>
                </a:solidFill>
              </a:rPr>
              <a:t>Qarz</a:t>
            </a:r>
            <a:r>
              <a:rPr lang="en-US" b="1" dirty="0" smtClean="0">
                <a:solidFill>
                  <a:schemeClr val="bg1"/>
                </a:solidFill>
              </a:rPr>
              <a:t>-e-Hasan, </a:t>
            </a:r>
            <a:r>
              <a:rPr lang="en-US" b="1" dirty="0" err="1" smtClean="0">
                <a:solidFill>
                  <a:schemeClr val="bg1"/>
                </a:solidFill>
              </a:rPr>
              <a:t>Murabahah</a:t>
            </a:r>
            <a:r>
              <a:rPr lang="en-US" b="1" dirty="0" smtClean="0">
                <a:solidFill>
                  <a:schemeClr val="bg1"/>
                </a:solidFill>
              </a:rPr>
              <a:t>, </a:t>
            </a:r>
            <a:r>
              <a:rPr lang="en-US" b="1" dirty="0" err="1" smtClean="0">
                <a:solidFill>
                  <a:schemeClr val="bg1"/>
                </a:solidFill>
              </a:rPr>
              <a:t>Ijarah</a:t>
            </a:r>
            <a:r>
              <a:rPr lang="en-US" b="1" dirty="0" smtClean="0">
                <a:solidFill>
                  <a:schemeClr val="bg1"/>
                </a:solidFill>
              </a:rPr>
              <a:t>, </a:t>
            </a:r>
            <a:r>
              <a:rPr lang="en-US" b="1" dirty="0" err="1" smtClean="0">
                <a:solidFill>
                  <a:schemeClr val="bg1"/>
                </a:solidFill>
              </a:rPr>
              <a:t>Mudarabah</a:t>
            </a:r>
            <a:endParaRPr lang="en-US" sz="1400" b="1" dirty="0">
              <a:solidFill>
                <a:schemeClr val="bg1"/>
              </a:solidFill>
            </a:endParaRPr>
          </a:p>
        </p:txBody>
      </p:sp>
      <p:cxnSp>
        <p:nvCxnSpPr>
          <p:cNvPr id="21" name="Straight Connector 20"/>
          <p:cNvCxnSpPr/>
          <p:nvPr/>
        </p:nvCxnSpPr>
        <p:spPr>
          <a:xfrm rot="10800000">
            <a:off x="802281" y="4267424"/>
            <a:ext cx="5485828" cy="143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10800000">
            <a:off x="1142643" y="4953080"/>
            <a:ext cx="5029629"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2" name="TextBox 24"/>
          <p:cNvSpPr txBox="1">
            <a:spLocks noChangeArrowheads="1"/>
          </p:cNvSpPr>
          <p:nvPr/>
        </p:nvSpPr>
        <p:spPr bwMode="auto">
          <a:xfrm>
            <a:off x="2057902" y="3692218"/>
            <a:ext cx="2971728"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Vulnerable</a:t>
            </a:r>
            <a:endParaRPr lang="en-US" sz="1400" b="1" dirty="0">
              <a:solidFill>
                <a:schemeClr val="bg1"/>
              </a:solidFill>
              <a:latin typeface="Calibri" pitchFamily="34" charset="0"/>
            </a:endParaRPr>
          </a:p>
        </p:txBody>
      </p:sp>
      <p:sp>
        <p:nvSpPr>
          <p:cNvPr id="23563" name="TextBox 25"/>
          <p:cNvSpPr txBox="1">
            <a:spLocks noChangeArrowheads="1"/>
          </p:cNvSpPr>
          <p:nvPr/>
        </p:nvSpPr>
        <p:spPr bwMode="auto">
          <a:xfrm>
            <a:off x="1371457" y="4343448"/>
            <a:ext cx="4420410"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Poor</a:t>
            </a:r>
            <a:endParaRPr lang="en-US" sz="1400" b="1" dirty="0">
              <a:solidFill>
                <a:schemeClr val="bg1"/>
              </a:solidFill>
              <a:latin typeface="Calibri" pitchFamily="34" charset="0"/>
            </a:endParaRPr>
          </a:p>
        </p:txBody>
      </p:sp>
      <p:sp>
        <p:nvSpPr>
          <p:cNvPr id="23564" name="TextBox 27"/>
          <p:cNvSpPr txBox="1">
            <a:spLocks noChangeArrowheads="1"/>
          </p:cNvSpPr>
          <p:nvPr/>
        </p:nvSpPr>
        <p:spPr bwMode="auto">
          <a:xfrm>
            <a:off x="1066848" y="5105130"/>
            <a:ext cx="5029629"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Chronic Poor </a:t>
            </a:r>
          </a:p>
        </p:txBody>
      </p:sp>
      <p:cxnSp>
        <p:nvCxnSpPr>
          <p:cNvPr id="18" name="Straight Connector 17"/>
          <p:cNvCxnSpPr/>
          <p:nvPr/>
        </p:nvCxnSpPr>
        <p:spPr>
          <a:xfrm rot="10800000">
            <a:off x="1142643" y="5410662"/>
            <a:ext cx="5105424" cy="143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6" name="TextBox 27"/>
          <p:cNvSpPr txBox="1">
            <a:spLocks noChangeArrowheads="1"/>
          </p:cNvSpPr>
          <p:nvPr/>
        </p:nvSpPr>
        <p:spPr bwMode="auto">
          <a:xfrm>
            <a:off x="1600272" y="5437917"/>
            <a:ext cx="4038576"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Extremely Poor </a:t>
            </a:r>
          </a:p>
        </p:txBody>
      </p:sp>
      <p:sp>
        <p:nvSpPr>
          <p:cNvPr id="25" name="Right Brace 24"/>
          <p:cNvSpPr/>
          <p:nvPr/>
        </p:nvSpPr>
        <p:spPr>
          <a:xfrm>
            <a:off x="6219465" y="2810045"/>
            <a:ext cx="257416" cy="2143035"/>
          </a:xfrm>
          <a:prstGeom prst="rightBrace">
            <a:avLst/>
          </a:prstGeom>
          <a:ln/>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16404" name="Rectangle 7"/>
          <p:cNvSpPr>
            <a:spLocks noChangeArrowheads="1"/>
          </p:cNvSpPr>
          <p:nvPr/>
        </p:nvSpPr>
        <p:spPr bwMode="auto">
          <a:xfrm>
            <a:off x="6705600" y="5105400"/>
            <a:ext cx="1916322" cy="68573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rgbClr val="3366CC"/>
                </a:solidFill>
              </a:rPr>
              <a:t>Zakat</a:t>
            </a:r>
            <a:r>
              <a:rPr lang="en-US" b="1" dirty="0" smtClean="0">
                <a:solidFill>
                  <a:srgbClr val="3366CC"/>
                </a:solidFill>
              </a:rPr>
              <a:t>, </a:t>
            </a:r>
            <a:r>
              <a:rPr lang="en-US" b="1" dirty="0" err="1" smtClean="0">
                <a:solidFill>
                  <a:srgbClr val="3366CC"/>
                </a:solidFill>
              </a:rPr>
              <a:t>Sadqa</a:t>
            </a:r>
            <a:r>
              <a:rPr lang="en-US" b="1" dirty="0" smtClean="0">
                <a:solidFill>
                  <a:srgbClr val="3366CC"/>
                </a:solidFill>
              </a:rPr>
              <a:t>, </a:t>
            </a:r>
            <a:r>
              <a:rPr lang="en-US" b="1" dirty="0" err="1" smtClean="0">
                <a:solidFill>
                  <a:srgbClr val="3366CC"/>
                </a:solidFill>
              </a:rPr>
              <a:t>Ushar</a:t>
            </a:r>
            <a:endParaRPr lang="en-US" b="1" dirty="0" smtClean="0">
              <a:solidFill>
                <a:srgbClr val="3366CC"/>
              </a:solidFill>
            </a:endParaRPr>
          </a:p>
          <a:p>
            <a:pPr algn="ctr">
              <a:spcBef>
                <a:spcPct val="20000"/>
              </a:spcBef>
              <a:buClr>
                <a:schemeClr val="bg1"/>
              </a:buClr>
              <a:buSzPct val="80000"/>
              <a:buFont typeface="Wingdings" pitchFamily="2" charset="2"/>
              <a:buNone/>
              <a:defRPr/>
            </a:pPr>
            <a:r>
              <a:rPr lang="en-US" b="1" dirty="0" smtClean="0">
                <a:solidFill>
                  <a:srgbClr val="3366CC"/>
                </a:solidFill>
              </a:rPr>
              <a:t> </a:t>
            </a:r>
            <a:endParaRPr lang="en-US" b="1" dirty="0">
              <a:solidFill>
                <a:srgbClr val="3366CC"/>
              </a:solidFill>
            </a:endParaRPr>
          </a:p>
        </p:txBody>
      </p:sp>
      <p:sp>
        <p:nvSpPr>
          <p:cNvPr id="27" name="Right Brace 26"/>
          <p:cNvSpPr/>
          <p:nvPr/>
        </p:nvSpPr>
        <p:spPr>
          <a:xfrm>
            <a:off x="6172271" y="4953080"/>
            <a:ext cx="304610" cy="837706"/>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13341" name="Text Box 43"/>
          <p:cNvSpPr txBox="1">
            <a:spLocks noChangeArrowheads="1"/>
          </p:cNvSpPr>
          <p:nvPr/>
        </p:nvSpPr>
        <p:spPr bwMode="auto">
          <a:xfrm>
            <a:off x="5105424" y="991190"/>
            <a:ext cx="3733967" cy="307773"/>
          </a:xfrm>
          <a:prstGeom prst="rect">
            <a:avLst/>
          </a:prstGeom>
          <a:solidFill>
            <a:srgbClr val="FFFFFF"/>
          </a:solidFill>
          <a:ln w="25400">
            <a:noFill/>
            <a:prstDash val="sysDot"/>
            <a:miter lim="800000"/>
            <a:headEnd/>
            <a:tailEnd/>
          </a:ln>
        </p:spPr>
        <p:txBody>
          <a:bodyPr lIns="91436" tIns="45718" rIns="91436" bIns="45718">
            <a:spAutoFit/>
          </a:bodyPr>
          <a:lstStyle/>
          <a:p>
            <a:pPr>
              <a:defRPr/>
            </a:pPr>
            <a:endParaRPr lang="en-US" sz="1400" b="1" dirty="0">
              <a:solidFill>
                <a:srgbClr val="FF0000"/>
              </a:solidFill>
              <a:latin typeface="+mn-lt"/>
            </a:endParaRPr>
          </a:p>
        </p:txBody>
      </p:sp>
      <p:sp>
        <p:nvSpPr>
          <p:cNvPr id="28" name="Text Box 6"/>
          <p:cNvSpPr txBox="1">
            <a:spLocks noChangeArrowheads="1"/>
          </p:cNvSpPr>
          <p:nvPr/>
        </p:nvSpPr>
        <p:spPr bwMode="auto">
          <a:xfrm>
            <a:off x="609600" y="1981200"/>
            <a:ext cx="1398432" cy="1292658"/>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91436" tIns="45718" rIns="91436" bIns="45718">
            <a:spAutoFit/>
          </a:bodyPr>
          <a:lstStyle/>
          <a:p>
            <a:pPr algn="ctr">
              <a:defRPr/>
            </a:pPr>
            <a:r>
              <a:rPr lang="en-US" b="1" u="sng" dirty="0" smtClean="0">
                <a:cs typeface="Arial" charset="0"/>
              </a:rPr>
              <a:t>Salam, </a:t>
            </a:r>
            <a:r>
              <a:rPr lang="en-US" b="1" u="sng" dirty="0" err="1" smtClean="0">
                <a:cs typeface="Arial" charset="0"/>
              </a:rPr>
              <a:t>Istisna</a:t>
            </a:r>
            <a:r>
              <a:rPr lang="en-US" b="1" u="sng" dirty="0" smtClean="0">
                <a:cs typeface="Arial" charset="0"/>
              </a:rPr>
              <a:t> and other products </a:t>
            </a:r>
          </a:p>
          <a:p>
            <a:pPr algn="ctr">
              <a:defRPr/>
            </a:pPr>
            <a:endParaRPr lang="en-US" sz="600" dirty="0">
              <a:cs typeface="Arial" charset="0"/>
            </a:endParaRPr>
          </a:p>
        </p:txBody>
      </p:sp>
      <p:sp>
        <p:nvSpPr>
          <p:cNvPr id="26" name="Isosceles Triangle 25"/>
          <p:cNvSpPr/>
          <p:nvPr/>
        </p:nvSpPr>
        <p:spPr>
          <a:xfrm>
            <a:off x="2286716" y="1600822"/>
            <a:ext cx="2456896" cy="1980945"/>
          </a:xfrm>
          <a:prstGeom prst="triangle">
            <a:avLst>
              <a:gd name="adj" fmla="val 51331"/>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cxnSp>
        <p:nvCxnSpPr>
          <p:cNvPr id="19" name="Straight Connector 18"/>
          <p:cNvCxnSpPr/>
          <p:nvPr/>
        </p:nvCxnSpPr>
        <p:spPr>
          <a:xfrm rot="10800000">
            <a:off x="686444" y="2666602"/>
            <a:ext cx="5485828"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609218" y="3581767"/>
            <a:ext cx="5487259"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77" name="TextBox 23"/>
          <p:cNvSpPr txBox="1">
            <a:spLocks noChangeArrowheads="1"/>
          </p:cNvSpPr>
          <p:nvPr/>
        </p:nvSpPr>
        <p:spPr bwMode="auto">
          <a:xfrm>
            <a:off x="2971729" y="2132995"/>
            <a:ext cx="1142643" cy="517061"/>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Non-Poor </a:t>
            </a:r>
          </a:p>
          <a:p>
            <a:pPr algn="ctr">
              <a:spcBef>
                <a:spcPct val="20000"/>
              </a:spcBef>
              <a:buClr>
                <a:srgbClr val="FA8900"/>
              </a:buClr>
              <a:buSzPct val="80000"/>
              <a:buFont typeface="Wingdings" pitchFamily="2" charset="2"/>
              <a:buNone/>
            </a:pPr>
            <a:endParaRPr lang="en-US" sz="1200" b="1" dirty="0">
              <a:solidFill>
                <a:schemeClr val="hlink"/>
              </a:solidFill>
              <a:latin typeface="Calibri" pitchFamily="34" charset="0"/>
            </a:endParaRPr>
          </a:p>
        </p:txBody>
      </p:sp>
      <p:sp>
        <p:nvSpPr>
          <p:cNvPr id="23578" name="TextBox 26"/>
          <p:cNvSpPr txBox="1">
            <a:spLocks noChangeArrowheads="1"/>
          </p:cNvSpPr>
          <p:nvPr/>
        </p:nvSpPr>
        <p:spPr bwMode="auto">
          <a:xfrm>
            <a:off x="2667119" y="2972135"/>
            <a:ext cx="1829086" cy="276995"/>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Transitory </a:t>
            </a:r>
            <a:r>
              <a:rPr lang="en-US" sz="1200" b="1" dirty="0" smtClean="0">
                <a:solidFill>
                  <a:schemeClr val="hlink"/>
                </a:solidFill>
                <a:latin typeface="Calibri" pitchFamily="34" charset="0"/>
              </a:rPr>
              <a:t>Non-Poor</a:t>
            </a:r>
            <a:endParaRPr lang="en-US" sz="1200" b="1" dirty="0">
              <a:solidFill>
                <a:schemeClr val="hlink"/>
              </a:solidFill>
              <a:latin typeface="Calibri" pitchFamily="34" charset="0"/>
            </a:endParaRPr>
          </a:p>
        </p:txBody>
      </p:sp>
      <p:sp>
        <p:nvSpPr>
          <p:cNvPr id="32" name="Right Brace 31"/>
          <p:cNvSpPr/>
          <p:nvPr/>
        </p:nvSpPr>
        <p:spPr>
          <a:xfrm rot="10800000">
            <a:off x="2133600" y="2819400"/>
            <a:ext cx="304609" cy="1141805"/>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8020" y="1905000"/>
            <a:ext cx="5807981" cy="4190382"/>
            <a:chOff x="228" y="1548"/>
            <a:chExt cx="4638" cy="2662"/>
          </a:xfrm>
        </p:grpSpPr>
        <p:sp>
          <p:nvSpPr>
            <p:cNvPr id="87043" name="Rectangle 3"/>
            <p:cNvSpPr>
              <a:spLocks noChangeArrowheads="1"/>
            </p:cNvSpPr>
            <p:nvPr/>
          </p:nvSpPr>
          <p:spPr bwMode="auto">
            <a:xfrm>
              <a:off x="344" y="3459"/>
              <a:ext cx="1179" cy="281"/>
            </a:xfrm>
            <a:prstGeom prst="rect">
              <a:avLst/>
            </a:prstGeom>
            <a:noFill/>
            <a:ln w="9525" algn="ctr">
              <a:noFill/>
              <a:miter lim="800000"/>
              <a:headEnd/>
              <a:tailEnd/>
            </a:ln>
            <a:effectLst/>
          </p:spPr>
          <p:txBody>
            <a:bodyPr lIns="45720" rIns="45720" anchor="ctr"/>
            <a:lstStyle/>
            <a:p>
              <a:pPr algn="r"/>
              <a:r>
                <a:rPr lang="en-GB" sz="1600" b="1" i="1" dirty="0" smtClean="0">
                  <a:solidFill>
                    <a:srgbClr val="000000"/>
                  </a:solidFill>
                  <a:cs typeface="Arial" charset="0"/>
                </a:rPr>
                <a:t>Trainings &amp; Quality HR</a:t>
              </a:r>
            </a:p>
          </p:txBody>
        </p:sp>
        <p:sp>
          <p:nvSpPr>
            <p:cNvPr id="87045" name="Rectangle 5"/>
            <p:cNvSpPr>
              <a:spLocks noChangeArrowheads="1"/>
            </p:cNvSpPr>
            <p:nvPr/>
          </p:nvSpPr>
          <p:spPr bwMode="auto">
            <a:xfrm>
              <a:off x="3460" y="2696"/>
              <a:ext cx="1406" cy="281"/>
            </a:xfrm>
            <a:prstGeom prst="rect">
              <a:avLst/>
            </a:prstGeom>
            <a:noFill/>
            <a:ln w="9525" algn="ctr">
              <a:noFill/>
              <a:miter lim="800000"/>
              <a:headEnd/>
              <a:tailEnd/>
            </a:ln>
            <a:effectLst/>
          </p:spPr>
          <p:txBody>
            <a:bodyPr lIns="45720" rIns="45720" anchor="ctr"/>
            <a:lstStyle/>
            <a:p>
              <a:r>
                <a:rPr lang="en-GB" sz="1600" b="1" i="1" dirty="0" err="1" smtClean="0">
                  <a:solidFill>
                    <a:srgbClr val="000000"/>
                  </a:solidFill>
                  <a:cs typeface="Arial" charset="0"/>
                </a:rPr>
                <a:t>Shariah</a:t>
              </a:r>
              <a:r>
                <a:rPr lang="en-GB" sz="1600" b="1" i="1" dirty="0" smtClean="0">
                  <a:solidFill>
                    <a:srgbClr val="000000"/>
                  </a:solidFill>
                  <a:cs typeface="Arial" charset="0"/>
                </a:rPr>
                <a:t> Complaints Funds</a:t>
              </a:r>
            </a:p>
          </p:txBody>
        </p:sp>
        <p:sp>
          <p:nvSpPr>
            <p:cNvPr id="87046" name="Rectangle 6"/>
            <p:cNvSpPr>
              <a:spLocks noChangeArrowheads="1"/>
            </p:cNvSpPr>
            <p:nvPr/>
          </p:nvSpPr>
          <p:spPr bwMode="auto">
            <a:xfrm>
              <a:off x="3319" y="1965"/>
              <a:ext cx="1179" cy="281"/>
            </a:xfrm>
            <a:prstGeom prst="rect">
              <a:avLst/>
            </a:prstGeom>
            <a:noFill/>
            <a:ln w="9525" algn="ctr">
              <a:noFill/>
              <a:miter lim="800000"/>
              <a:headEnd/>
              <a:tailEnd/>
            </a:ln>
            <a:effectLst/>
          </p:spPr>
          <p:txBody>
            <a:bodyPr lIns="45720" rIns="45720" anchor="ctr"/>
            <a:lstStyle/>
            <a:p>
              <a:r>
                <a:rPr lang="en-GB" sz="1600" b="1" i="1" dirty="0" smtClean="0">
                  <a:solidFill>
                    <a:srgbClr val="000000"/>
                  </a:solidFill>
                  <a:cs typeface="Arial" charset="0"/>
                </a:rPr>
                <a:t>Free from </a:t>
              </a:r>
              <a:r>
                <a:rPr lang="en-GB" sz="1600" b="1" i="1" dirty="0" err="1" smtClean="0">
                  <a:solidFill>
                    <a:srgbClr val="000000"/>
                  </a:solidFill>
                  <a:cs typeface="Arial" charset="0"/>
                </a:rPr>
                <a:t>Gharar</a:t>
              </a:r>
              <a:r>
                <a:rPr lang="en-GB" sz="1600" b="1" i="1" dirty="0" smtClean="0">
                  <a:solidFill>
                    <a:srgbClr val="000000"/>
                  </a:solidFill>
                  <a:cs typeface="Arial" charset="0"/>
                </a:rPr>
                <a:t> </a:t>
              </a:r>
            </a:p>
          </p:txBody>
        </p:sp>
        <p:sp>
          <p:nvSpPr>
            <p:cNvPr id="87047" name="Rectangle 7"/>
            <p:cNvSpPr>
              <a:spLocks noChangeArrowheads="1"/>
            </p:cNvSpPr>
            <p:nvPr/>
          </p:nvSpPr>
          <p:spPr bwMode="auto">
            <a:xfrm>
              <a:off x="1791" y="1548"/>
              <a:ext cx="1179" cy="281"/>
            </a:xfrm>
            <a:prstGeom prst="rect">
              <a:avLst/>
            </a:prstGeom>
            <a:noFill/>
            <a:ln w="9525" algn="ctr">
              <a:noFill/>
              <a:miter lim="800000"/>
              <a:headEnd/>
              <a:tailEnd/>
            </a:ln>
            <a:effectLst/>
          </p:spPr>
          <p:txBody>
            <a:bodyPr lIns="45720" rIns="45720" anchor="ctr"/>
            <a:lstStyle/>
            <a:p>
              <a:pPr algn="ctr"/>
              <a:r>
                <a:rPr lang="en-GB" sz="1600" b="1" i="1" dirty="0" smtClean="0">
                  <a:solidFill>
                    <a:srgbClr val="000000"/>
                  </a:solidFill>
                  <a:cs typeface="Arial" charset="0"/>
                </a:rPr>
                <a:t>Micro Takaful</a:t>
              </a:r>
            </a:p>
          </p:txBody>
        </p:sp>
        <p:sp>
          <p:nvSpPr>
            <p:cNvPr id="87048" name="Rectangle 8"/>
            <p:cNvSpPr>
              <a:spLocks noChangeArrowheads="1"/>
            </p:cNvSpPr>
            <p:nvPr/>
          </p:nvSpPr>
          <p:spPr bwMode="auto">
            <a:xfrm>
              <a:off x="228" y="1913"/>
              <a:ext cx="1179" cy="281"/>
            </a:xfrm>
            <a:prstGeom prst="rect">
              <a:avLst/>
            </a:prstGeom>
            <a:noFill/>
            <a:ln w="9525" algn="ctr">
              <a:noFill/>
              <a:miter lim="800000"/>
              <a:headEnd/>
              <a:tailEnd/>
            </a:ln>
            <a:effectLst/>
          </p:spPr>
          <p:txBody>
            <a:bodyPr lIns="45720" rIns="45720" anchor="ctr"/>
            <a:lstStyle/>
            <a:p>
              <a:pPr algn="r"/>
              <a:r>
                <a:rPr lang="en-GB" sz="1600" b="1" i="1" dirty="0" smtClean="0">
                  <a:solidFill>
                    <a:srgbClr val="000000"/>
                  </a:solidFill>
                  <a:cs typeface="Arial" charset="0"/>
                </a:rPr>
                <a:t>Free from Interest</a:t>
              </a:r>
            </a:p>
            <a:p>
              <a:pPr algn="r"/>
              <a:r>
                <a:rPr lang="en-GB" sz="1600" b="1" i="1" dirty="0" smtClean="0">
                  <a:solidFill>
                    <a:srgbClr val="000000"/>
                  </a:solidFill>
                  <a:cs typeface="Arial" charset="0"/>
                </a:rPr>
                <a:t>Financing</a:t>
              </a:r>
            </a:p>
          </p:txBody>
        </p:sp>
        <p:sp>
          <p:nvSpPr>
            <p:cNvPr id="87049" name="Rectangle 9"/>
            <p:cNvSpPr>
              <a:spLocks noChangeArrowheads="1"/>
            </p:cNvSpPr>
            <p:nvPr/>
          </p:nvSpPr>
          <p:spPr bwMode="auto">
            <a:xfrm>
              <a:off x="3101" y="3194"/>
              <a:ext cx="1455" cy="651"/>
            </a:xfrm>
            <a:prstGeom prst="rect">
              <a:avLst/>
            </a:prstGeom>
            <a:noFill/>
            <a:ln w="9525" algn="ctr">
              <a:noFill/>
              <a:miter lim="800000"/>
              <a:headEnd/>
              <a:tailEnd/>
            </a:ln>
            <a:effectLst/>
          </p:spPr>
          <p:txBody>
            <a:bodyPr lIns="45720" rIns="45720" anchor="ctr"/>
            <a:lstStyle/>
            <a:p>
              <a:pPr marL="320040" indent="-320040">
                <a:lnSpc>
                  <a:spcPct val="80000"/>
                </a:lnSpc>
                <a:buClr>
                  <a:schemeClr val="accent2"/>
                </a:buClr>
                <a:buSzPct val="60000"/>
                <a:defRPr/>
              </a:pPr>
              <a:r>
                <a:rPr lang="en-GB" sz="1600" b="1" i="1" dirty="0" err="1" smtClean="0">
                  <a:solidFill>
                    <a:srgbClr val="000000"/>
                  </a:solidFill>
                  <a:cs typeface="Arial" charset="0"/>
                </a:rPr>
                <a:t>Shariah</a:t>
              </a:r>
              <a:r>
                <a:rPr lang="en-GB" sz="1600" b="1" i="1" dirty="0" smtClean="0">
                  <a:solidFill>
                    <a:srgbClr val="000000"/>
                  </a:solidFill>
                  <a:cs typeface="Arial" charset="0"/>
                </a:rPr>
                <a:t> Vetted Products</a:t>
              </a:r>
            </a:p>
          </p:txBody>
        </p:sp>
        <p:sp>
          <p:nvSpPr>
            <p:cNvPr id="87050" name="Rectangle 10"/>
            <p:cNvSpPr>
              <a:spLocks noChangeArrowheads="1"/>
            </p:cNvSpPr>
            <p:nvPr/>
          </p:nvSpPr>
          <p:spPr bwMode="auto">
            <a:xfrm>
              <a:off x="1791" y="3929"/>
              <a:ext cx="1179" cy="281"/>
            </a:xfrm>
            <a:prstGeom prst="rect">
              <a:avLst/>
            </a:prstGeom>
            <a:noFill/>
            <a:ln w="9525" algn="ctr">
              <a:noFill/>
              <a:miter lim="800000"/>
              <a:headEnd/>
              <a:tailEnd/>
            </a:ln>
            <a:effectLst/>
          </p:spPr>
          <p:txBody>
            <a:bodyPr lIns="45720" rIns="45720" anchor="ctr"/>
            <a:lstStyle/>
            <a:p>
              <a:pPr algn="ctr"/>
              <a:r>
                <a:rPr lang="en-GB" sz="1600" b="1" i="1" dirty="0" err="1" smtClean="0">
                  <a:solidFill>
                    <a:srgbClr val="000000"/>
                  </a:solidFill>
                  <a:cs typeface="Arial" charset="0"/>
                </a:rPr>
                <a:t>Shariah</a:t>
              </a:r>
              <a:r>
                <a:rPr lang="en-GB" sz="1600" b="1" i="1" dirty="0" smtClean="0">
                  <a:solidFill>
                    <a:srgbClr val="000000"/>
                  </a:solidFill>
                  <a:cs typeface="Arial" charset="0"/>
                </a:rPr>
                <a:t> Complaints Investments</a:t>
              </a:r>
            </a:p>
          </p:txBody>
        </p:sp>
        <p:sp>
          <p:nvSpPr>
            <p:cNvPr id="87051" name="AutoShape 11"/>
            <p:cNvSpPr>
              <a:spLocks noChangeArrowheads="1"/>
            </p:cNvSpPr>
            <p:nvPr/>
          </p:nvSpPr>
          <p:spPr bwMode="auto">
            <a:xfrm>
              <a:off x="1267" y="1861"/>
              <a:ext cx="2135" cy="1932"/>
            </a:xfrm>
            <a:prstGeom prst="sun">
              <a:avLst>
                <a:gd name="adj" fmla="val 25000"/>
              </a:avLst>
            </a:prstGeom>
            <a:gradFill rotWithShape="1">
              <a:gsLst>
                <a:gs pos="0">
                  <a:srgbClr val="008000"/>
                </a:gs>
                <a:gs pos="100000">
                  <a:srgbClr val="F5530B"/>
                </a:gs>
              </a:gsLst>
              <a:lin ang="2700000" scaled="1"/>
            </a:gradFill>
            <a:ln w="9525" algn="ctr">
              <a:solidFill>
                <a:srgbClr val="008000"/>
              </a:solidFill>
              <a:miter lim="800000"/>
              <a:headEnd/>
              <a:tailEnd/>
            </a:ln>
            <a:effectLst/>
          </p:spPr>
          <p:txBody>
            <a:bodyPr wrap="none" anchor="ctr"/>
            <a:lstStyle/>
            <a:p>
              <a:pPr algn="ctr" eaLnBrk="0" fontAlgn="base" hangingPunct="0">
                <a:spcBef>
                  <a:spcPct val="0"/>
                </a:spcBef>
                <a:spcAft>
                  <a:spcPct val="0"/>
                </a:spcAft>
              </a:pPr>
              <a:endParaRPr lang="en-GB" b="1" smtClean="0">
                <a:solidFill>
                  <a:srgbClr val="FFFFFF"/>
                </a:solidFill>
                <a:cs typeface="Arial" charset="0"/>
              </a:endParaRPr>
            </a:p>
          </p:txBody>
        </p:sp>
        <p:sp>
          <p:nvSpPr>
            <p:cNvPr id="87052" name="Oval 12"/>
            <p:cNvSpPr>
              <a:spLocks noChangeArrowheads="1"/>
            </p:cNvSpPr>
            <p:nvPr/>
          </p:nvSpPr>
          <p:spPr bwMode="auto">
            <a:xfrm>
              <a:off x="1837" y="2387"/>
              <a:ext cx="1043" cy="907"/>
            </a:xfrm>
            <a:prstGeom prst="ellipse">
              <a:avLst/>
            </a:prstGeom>
            <a:solidFill>
              <a:schemeClr val="bg1"/>
            </a:solidFill>
            <a:ln w="12700">
              <a:noFill/>
              <a:round/>
              <a:headEnd/>
              <a:tailEnd/>
            </a:ln>
            <a:effectLst/>
          </p:spPr>
          <p:txBody>
            <a:bodyPr wrap="none" lIns="90488" tIns="44450" rIns="90488" bIns="44450" anchor="ctr"/>
            <a:lstStyle/>
            <a:p>
              <a:pPr fontAlgn="base">
                <a:spcBef>
                  <a:spcPct val="0"/>
                </a:spcBef>
                <a:spcAft>
                  <a:spcPct val="0"/>
                </a:spcAft>
              </a:pPr>
              <a:endParaRPr lang="en-GB" smtClean="0">
                <a:solidFill>
                  <a:srgbClr val="000000"/>
                </a:solidFill>
              </a:endParaRPr>
            </a:p>
          </p:txBody>
        </p:sp>
      </p:grpSp>
      <p:sp>
        <p:nvSpPr>
          <p:cNvPr id="87053" name="Text Box 13"/>
          <p:cNvSpPr txBox="1">
            <a:spLocks noChangeArrowheads="1"/>
          </p:cNvSpPr>
          <p:nvPr/>
        </p:nvSpPr>
        <p:spPr bwMode="auto">
          <a:xfrm>
            <a:off x="457200" y="1143000"/>
            <a:ext cx="1584325" cy="454025"/>
          </a:xfrm>
          <a:prstGeom prst="rect">
            <a:avLst/>
          </a:prstGeom>
          <a:noFill/>
          <a:ln w="12700">
            <a:noFill/>
            <a:miter lim="800000"/>
            <a:headEnd/>
            <a:tailEnd/>
          </a:ln>
          <a:effectLst/>
        </p:spPr>
        <p:txBody>
          <a:bodyPr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F5530B"/>
                </a:solidFill>
                <a:latin typeface="Book Antiqua" pitchFamily="18" charset="0"/>
                <a:cs typeface="Arial" charset="0"/>
              </a:rPr>
              <a:t>Moral</a:t>
            </a:r>
          </a:p>
        </p:txBody>
      </p:sp>
      <p:sp>
        <p:nvSpPr>
          <p:cNvPr id="87054" name="Line 14"/>
          <p:cNvSpPr>
            <a:spLocks noChangeShapeType="1"/>
          </p:cNvSpPr>
          <p:nvPr/>
        </p:nvSpPr>
        <p:spPr bwMode="auto">
          <a:xfrm>
            <a:off x="381000" y="1011238"/>
            <a:ext cx="0" cy="792162"/>
          </a:xfrm>
          <a:prstGeom prst="line">
            <a:avLst/>
          </a:prstGeom>
          <a:noFill/>
          <a:ln w="57150">
            <a:solidFill>
              <a:srgbClr val="F5530B"/>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87055" name="Text Box 15"/>
          <p:cNvSpPr txBox="1">
            <a:spLocks noChangeArrowheads="1"/>
          </p:cNvSpPr>
          <p:nvPr/>
        </p:nvSpPr>
        <p:spPr bwMode="auto">
          <a:xfrm>
            <a:off x="1600200" y="1154113"/>
            <a:ext cx="1584325" cy="454025"/>
          </a:xfrm>
          <a:prstGeom prst="rect">
            <a:avLst/>
          </a:prstGeom>
          <a:noFill/>
          <a:ln w="12700">
            <a:noFill/>
            <a:miter lim="800000"/>
            <a:headEnd/>
            <a:tailEnd/>
          </a:ln>
          <a:effectLst/>
        </p:spPr>
        <p:txBody>
          <a:bodyPr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0066"/>
                </a:solidFill>
                <a:latin typeface="Book Antiqua" pitchFamily="18" charset="0"/>
                <a:cs typeface="Arial" charset="0"/>
              </a:rPr>
              <a:t>Ethical</a:t>
            </a:r>
          </a:p>
        </p:txBody>
      </p:sp>
      <p:sp>
        <p:nvSpPr>
          <p:cNvPr id="87056" name="Line 16"/>
          <p:cNvSpPr>
            <a:spLocks noChangeShapeType="1"/>
          </p:cNvSpPr>
          <p:nvPr/>
        </p:nvSpPr>
        <p:spPr bwMode="auto">
          <a:xfrm>
            <a:off x="1600200" y="1011238"/>
            <a:ext cx="0" cy="792162"/>
          </a:xfrm>
          <a:prstGeom prst="line">
            <a:avLst/>
          </a:prstGeom>
          <a:noFill/>
          <a:ln w="57150">
            <a:solidFill>
              <a:srgbClr val="000066"/>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87057" name="Text Box 17"/>
          <p:cNvSpPr txBox="1">
            <a:spLocks noChangeArrowheads="1"/>
          </p:cNvSpPr>
          <p:nvPr/>
        </p:nvSpPr>
        <p:spPr bwMode="auto">
          <a:xfrm>
            <a:off x="2895600" y="1154113"/>
            <a:ext cx="15843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9999"/>
                </a:solidFill>
                <a:latin typeface="Book Antiqua" pitchFamily="18" charset="0"/>
                <a:cs typeface="Arial" charset="0"/>
              </a:rPr>
              <a:t>Social</a:t>
            </a:r>
          </a:p>
        </p:txBody>
      </p:sp>
      <p:sp>
        <p:nvSpPr>
          <p:cNvPr id="87058" name="Line 18"/>
          <p:cNvSpPr>
            <a:spLocks noChangeShapeType="1"/>
          </p:cNvSpPr>
          <p:nvPr/>
        </p:nvSpPr>
        <p:spPr bwMode="auto">
          <a:xfrm>
            <a:off x="2819400" y="1011238"/>
            <a:ext cx="0" cy="79216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87059" name="Text Box 19"/>
          <p:cNvSpPr txBox="1">
            <a:spLocks noChangeArrowheads="1"/>
          </p:cNvSpPr>
          <p:nvPr/>
        </p:nvSpPr>
        <p:spPr bwMode="auto">
          <a:xfrm>
            <a:off x="3962400" y="914400"/>
            <a:ext cx="2895600" cy="828432"/>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8000"/>
                </a:solidFill>
                <a:latin typeface="Book Antiqua" pitchFamily="18" charset="0"/>
                <a:cs typeface="Arial" charset="0"/>
              </a:rPr>
              <a:t>Poverty Alleviation Element</a:t>
            </a:r>
          </a:p>
        </p:txBody>
      </p:sp>
      <p:sp>
        <p:nvSpPr>
          <p:cNvPr id="87060" name="Line 20"/>
          <p:cNvSpPr>
            <a:spLocks noChangeShapeType="1"/>
          </p:cNvSpPr>
          <p:nvPr/>
        </p:nvSpPr>
        <p:spPr bwMode="auto">
          <a:xfrm>
            <a:off x="3886200" y="981075"/>
            <a:ext cx="0" cy="792163"/>
          </a:xfrm>
          <a:prstGeom prst="line">
            <a:avLst/>
          </a:prstGeom>
          <a:noFill/>
          <a:ln w="57150">
            <a:solidFill>
              <a:srgbClr val="008000"/>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87061" name="Text Box 21"/>
          <p:cNvSpPr txBox="1">
            <a:spLocks noChangeArrowheads="1"/>
          </p:cNvSpPr>
          <p:nvPr/>
        </p:nvSpPr>
        <p:spPr bwMode="auto">
          <a:xfrm>
            <a:off x="7064375" y="912500"/>
            <a:ext cx="2232025" cy="459100"/>
          </a:xfrm>
          <a:prstGeom prst="rect">
            <a:avLst/>
          </a:prstGeom>
          <a:noFill/>
          <a:ln w="12700">
            <a:noFill/>
            <a:miter lim="800000"/>
            <a:headEnd/>
            <a:tailEnd/>
          </a:ln>
          <a:effectLst/>
        </p:spPr>
        <p:txBody>
          <a:bodyPr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0066"/>
                </a:solidFill>
                <a:latin typeface="Book Antiqua" pitchFamily="18" charset="0"/>
                <a:cs typeface="Arial" charset="0"/>
              </a:rPr>
              <a:t>and more</a:t>
            </a:r>
            <a:r>
              <a:rPr lang="en-US" sz="2400" dirty="0" smtClean="0">
                <a:solidFill>
                  <a:srgbClr val="000066"/>
                </a:solidFill>
                <a:latin typeface="Times New Roman"/>
                <a:cs typeface="Arial" charset="0"/>
              </a:rPr>
              <a:t>…</a:t>
            </a:r>
            <a:r>
              <a:rPr lang="en-US" sz="2400" dirty="0" smtClean="0">
                <a:solidFill>
                  <a:srgbClr val="000066"/>
                </a:solidFill>
                <a:latin typeface="Book Antiqua" pitchFamily="18" charset="0"/>
                <a:cs typeface="Arial" charset="0"/>
              </a:rPr>
              <a:t>.</a:t>
            </a:r>
          </a:p>
        </p:txBody>
      </p:sp>
      <p:sp>
        <p:nvSpPr>
          <p:cNvPr id="87063" name="Text Box 23"/>
          <p:cNvSpPr txBox="1">
            <a:spLocks noChangeArrowheads="1"/>
          </p:cNvSpPr>
          <p:nvPr/>
        </p:nvSpPr>
        <p:spPr bwMode="auto">
          <a:xfrm>
            <a:off x="0" y="0"/>
            <a:ext cx="9144000" cy="838200"/>
          </a:xfrm>
          <a:prstGeom prst="rect">
            <a:avLst/>
          </a:prstGeom>
          <a:solidFill>
            <a:schemeClr val="accent6"/>
          </a:solidFill>
          <a:ln w="9525" algn="ctr">
            <a:noFill/>
            <a:miter lim="800000"/>
            <a:headEnd/>
            <a:tailEnd/>
          </a:ln>
          <a:effectLst/>
        </p:spPr>
        <p:txBody>
          <a:bodyPr anchor="ctr"/>
          <a:lstStyle/>
          <a:p>
            <a:pPr fontAlgn="base">
              <a:spcBef>
                <a:spcPct val="0"/>
              </a:spcBef>
              <a:spcAft>
                <a:spcPct val="0"/>
              </a:spcAft>
            </a:pPr>
            <a:r>
              <a:rPr lang="en-US" sz="2200" b="1" dirty="0" smtClean="0">
                <a:solidFill>
                  <a:srgbClr val="FFFFFF"/>
                </a:solidFill>
                <a:cs typeface="Arial" charset="0"/>
              </a:rPr>
              <a:t>       </a:t>
            </a:r>
            <a:endParaRPr lang="en-GB" sz="2000" b="1" i="1" dirty="0" smtClean="0">
              <a:solidFill>
                <a:srgbClr val="FFFFFF"/>
              </a:solidFill>
              <a:cs typeface="Arial" charset="0"/>
            </a:endParaRPr>
          </a:p>
        </p:txBody>
      </p:sp>
      <p:grpSp>
        <p:nvGrpSpPr>
          <p:cNvPr id="3" name="Group 24"/>
          <p:cNvGrpSpPr>
            <a:grpSpLocks/>
          </p:cNvGrpSpPr>
          <p:nvPr/>
        </p:nvGrpSpPr>
        <p:grpSpPr bwMode="auto">
          <a:xfrm>
            <a:off x="5853112" y="2057400"/>
            <a:ext cx="3062288" cy="4114800"/>
            <a:chOff x="3696" y="1248"/>
            <a:chExt cx="1929" cy="2592"/>
          </a:xfrm>
        </p:grpSpPr>
        <p:sp>
          <p:nvSpPr>
            <p:cNvPr id="87065" name="Line 25"/>
            <p:cNvSpPr>
              <a:spLocks noChangeShapeType="1"/>
            </p:cNvSpPr>
            <p:nvPr/>
          </p:nvSpPr>
          <p:spPr bwMode="auto">
            <a:xfrm>
              <a:off x="3696" y="1344"/>
              <a:ext cx="0" cy="222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87066" name="Rectangle 26"/>
            <p:cNvSpPr>
              <a:spLocks noChangeArrowheads="1"/>
            </p:cNvSpPr>
            <p:nvPr/>
          </p:nvSpPr>
          <p:spPr bwMode="auto">
            <a:xfrm>
              <a:off x="3840" y="1248"/>
              <a:ext cx="1785" cy="2592"/>
            </a:xfrm>
            <a:prstGeom prst="rect">
              <a:avLst/>
            </a:prstGeom>
            <a:noFill/>
            <a:ln w="9525">
              <a:noFill/>
              <a:miter lim="800000"/>
              <a:headEnd/>
              <a:tailEnd/>
            </a:ln>
            <a:effectLst/>
          </p:spPr>
          <p:txBody>
            <a:bodyPr anchor="ctr"/>
            <a:lstStyle/>
            <a:p>
              <a:pPr algn="ctr"/>
              <a:r>
                <a:rPr lang="en-US" sz="2400" b="1" u="sng" dirty="0" smtClean="0">
                  <a:solidFill>
                    <a:schemeClr val="accent4"/>
                  </a:solidFill>
                  <a:latin typeface="Agency FB" pitchFamily="34" charset="0"/>
                </a:rPr>
                <a:t>A Misconception removed</a:t>
              </a:r>
            </a:p>
            <a:p>
              <a:pPr algn="ctr"/>
              <a:r>
                <a:rPr lang="en-US" sz="2600" i="1" dirty="0" smtClean="0">
                  <a:solidFill>
                    <a:schemeClr val="accent4"/>
                  </a:solidFill>
                  <a:latin typeface="Agency FB" pitchFamily="34" charset="0"/>
                </a:rPr>
                <a:t>Islamic Microfinance is a system not the Religion, it can be utilized  &amp; operated by both Muslims and </a:t>
              </a:r>
            </a:p>
            <a:p>
              <a:pPr algn="ctr"/>
              <a:r>
                <a:rPr lang="en-US" sz="2600" i="1" dirty="0" smtClean="0">
                  <a:solidFill>
                    <a:schemeClr val="accent4"/>
                  </a:solidFill>
                  <a:latin typeface="Agency FB" pitchFamily="34" charset="0"/>
                </a:rPr>
                <a:t>Non-Muslim Communities for Poverty Alleviation, Social &amp; Economic Development. </a:t>
              </a:r>
            </a:p>
            <a:p>
              <a:endParaRPr lang="en-US" dirty="0" smtClean="0">
                <a:solidFill>
                  <a:srgbClr val="CC0000"/>
                </a:solidFill>
              </a:endParaRPr>
            </a:p>
            <a:p>
              <a:endParaRPr lang="en-US" dirty="0" smtClean="0">
                <a:solidFill>
                  <a:srgbClr val="CC0000"/>
                </a:solidFill>
              </a:endParaRPr>
            </a:p>
            <a:p>
              <a:endParaRPr lang="en-US" dirty="0" smtClean="0">
                <a:solidFill>
                  <a:srgbClr val="CC0000"/>
                </a:solidFill>
              </a:endParaRPr>
            </a:p>
          </p:txBody>
        </p:sp>
      </p:grpSp>
      <p:sp>
        <p:nvSpPr>
          <p:cNvPr id="27" name="Rectangle 26"/>
          <p:cNvSpPr/>
          <p:nvPr/>
        </p:nvSpPr>
        <p:spPr>
          <a:xfrm>
            <a:off x="0" y="228600"/>
            <a:ext cx="9144000" cy="584775"/>
          </a:xfrm>
          <a:prstGeom prst="rect">
            <a:avLst/>
          </a:prstGeom>
        </p:spPr>
        <p:txBody>
          <a:bodyPr wrap="square">
            <a:spAutoFit/>
          </a:bodyPr>
          <a:lstStyle/>
          <a:p>
            <a:pPr algn="ctr"/>
            <a:r>
              <a:rPr lang="en-US" sz="3200" b="1" dirty="0" smtClean="0">
                <a:solidFill>
                  <a:srgbClr val="FFFFFF"/>
                </a:solidFill>
                <a:cs typeface="Arial" charset="0"/>
              </a:rPr>
              <a:t>Factors to be considered while doing IMFs</a:t>
            </a:r>
            <a:endParaRPr lang="en-GB" sz="3200" b="1" dirty="0">
              <a:solidFill>
                <a:srgbClr val="FFFFFF"/>
              </a:solidFill>
              <a:cs typeface="Arial" charset="0"/>
            </a:endParaRPr>
          </a:p>
        </p:txBody>
      </p:sp>
      <p:sp>
        <p:nvSpPr>
          <p:cNvPr id="29" name="Rectangle 28"/>
          <p:cNvSpPr/>
          <p:nvPr/>
        </p:nvSpPr>
        <p:spPr>
          <a:xfrm>
            <a:off x="1600200" y="3525560"/>
            <a:ext cx="2743200" cy="1046440"/>
          </a:xfrm>
          <a:prstGeom prst="rect">
            <a:avLst/>
          </a:prstGeom>
        </p:spPr>
        <p:txBody>
          <a:bodyPr wrap="square">
            <a:spAutoFit/>
          </a:bodyPr>
          <a:lstStyle/>
          <a:p>
            <a:pPr algn="ctr" defTabSz="881063" eaLnBrk="0" hangingPunct="0"/>
            <a:r>
              <a:rPr lang="en-US" sz="1600" b="1" dirty="0" smtClean="0">
                <a:latin typeface="Verdana" pitchFamily="34" charset="0"/>
              </a:rPr>
              <a:t>Islamic</a:t>
            </a:r>
          </a:p>
          <a:p>
            <a:pPr algn="ctr" defTabSz="881063" eaLnBrk="0" hangingPunct="0"/>
            <a:r>
              <a:rPr lang="en-US" sz="1600" b="1" dirty="0" smtClean="0">
                <a:latin typeface="Verdana" pitchFamily="34" charset="0"/>
              </a:rPr>
              <a:t>Micro</a:t>
            </a:r>
          </a:p>
          <a:p>
            <a:pPr algn="ctr" defTabSz="881063" eaLnBrk="0" hangingPunct="0"/>
            <a:r>
              <a:rPr lang="en-US" sz="1600" b="1" dirty="0" smtClean="0">
                <a:latin typeface="Verdana" pitchFamily="34" charset="0"/>
              </a:rPr>
              <a:t>Finance</a:t>
            </a:r>
          </a:p>
          <a:p>
            <a:pPr algn="ctr" defTabSz="881063" eaLnBrk="0" hangingPunct="0"/>
            <a:r>
              <a:rPr lang="en-US" sz="1400" b="1" dirty="0" smtClean="0">
                <a:latin typeface="Verdana" pitchFamily="34" charset="0"/>
              </a:rPr>
              <a:t> </a:t>
            </a:r>
            <a:endParaRPr lang="en-US" sz="1400" b="1" dirty="0">
              <a:latin typeface="Verdana" pitchFamily="34" charset="0"/>
            </a:endParaRPr>
          </a:p>
        </p:txBody>
      </p:sp>
      <p:sp>
        <p:nvSpPr>
          <p:cNvPr id="28" name="Rectangle 3"/>
          <p:cNvSpPr>
            <a:spLocks noChangeArrowheads="1"/>
          </p:cNvSpPr>
          <p:nvPr/>
        </p:nvSpPr>
        <p:spPr bwMode="auto">
          <a:xfrm>
            <a:off x="0" y="3657600"/>
            <a:ext cx="1905000" cy="442336"/>
          </a:xfrm>
          <a:prstGeom prst="rect">
            <a:avLst/>
          </a:prstGeom>
          <a:noFill/>
          <a:ln w="9525" algn="ctr">
            <a:noFill/>
            <a:miter lim="800000"/>
            <a:headEnd/>
            <a:tailEnd/>
          </a:ln>
          <a:effectLst/>
        </p:spPr>
        <p:txBody>
          <a:bodyPr lIns="45720" rIns="45720" anchor="ctr"/>
          <a:lstStyle/>
          <a:p>
            <a:r>
              <a:rPr lang="en-GB" sz="1600" b="1" i="1" dirty="0" smtClean="0">
                <a:solidFill>
                  <a:srgbClr val="000000"/>
                </a:solidFill>
                <a:cs typeface="Arial" charset="0"/>
              </a:rPr>
              <a:t>Ensure </a:t>
            </a:r>
            <a:r>
              <a:rPr lang="en-GB" sz="1600" b="1" i="1" dirty="0" err="1" smtClean="0">
                <a:solidFill>
                  <a:srgbClr val="000000"/>
                </a:solidFill>
                <a:cs typeface="Arial" charset="0"/>
              </a:rPr>
              <a:t>Shariah</a:t>
            </a:r>
            <a:r>
              <a:rPr lang="en-GB" sz="1600" b="1" i="1" dirty="0" smtClean="0">
                <a:solidFill>
                  <a:srgbClr val="000000"/>
                </a:solidFill>
                <a:cs typeface="Arial" charset="0"/>
              </a:rPr>
              <a:t> Compliance</a:t>
            </a:r>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524000"/>
            <a:ext cx="4033838" cy="4724400"/>
          </a:xfrm>
        </p:spPr>
        <p:txBody>
          <a:bodyPr/>
          <a:lstStyle/>
          <a:p>
            <a:pPr marL="273050" indent="-273050" algn="ctr">
              <a:buFont typeface="Wingdings" pitchFamily="2" charset="2"/>
              <a:buNone/>
            </a:pPr>
            <a:endParaRPr lang="en-US" sz="1500" smtClean="0"/>
          </a:p>
          <a:p>
            <a:pPr marL="273050" indent="-273050" algn="ctr">
              <a:buFont typeface="Wingdings" pitchFamily="2" charset="2"/>
              <a:buNone/>
            </a:pPr>
            <a:endParaRPr lang="en-US" sz="1500" smtClean="0"/>
          </a:p>
        </p:txBody>
      </p:sp>
      <p:graphicFrame>
        <p:nvGraphicFramePr>
          <p:cNvPr id="67635" name="Group 51"/>
          <p:cNvGraphicFramePr>
            <a:graphicFrameLocks noGrp="1"/>
          </p:cNvGraphicFramePr>
          <p:nvPr/>
        </p:nvGraphicFramePr>
        <p:xfrm>
          <a:off x="457201" y="906180"/>
          <a:ext cx="8229599" cy="5799420"/>
        </p:xfrm>
        <a:graphic>
          <a:graphicData uri="http://schemas.openxmlformats.org/drawingml/2006/table">
            <a:tbl>
              <a:tblPr>
                <a:tableStyleId>{69C7853C-536D-4A76-A0AE-DD22124D55A5}</a:tableStyleId>
              </a:tblPr>
              <a:tblGrid>
                <a:gridCol w="2642531"/>
                <a:gridCol w="3171038"/>
                <a:gridCol w="2416030"/>
              </a:tblGrid>
              <a:tr h="760524">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b="1" u="sng" kern="1200" dirty="0" smtClean="0"/>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b="1" u="sng" kern="1200" dirty="0" smtClean="0"/>
                        <a:t>Survey by</a:t>
                      </a:r>
                      <a:endParaRPr lang="en-US" altLang="ja-JP" sz="2400" b="1" u="sng" kern="1200" dirty="0" smtClean="0">
                        <a:solidFill>
                          <a:schemeClr val="tx1"/>
                        </a:solidFill>
                        <a:latin typeface="Tw Cen MT" pitchFamily="34" charset="0"/>
                        <a:ea typeface="+mn-ea"/>
                        <a:cs typeface="+mn-cs"/>
                      </a:endParaRPr>
                    </a:p>
                  </a:txBody>
                  <a:tcPr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b="1" u="sng" kern="1200" dirty="0" smtClean="0"/>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b="1" u="sng" kern="1200" dirty="0" smtClean="0"/>
                        <a:t>Surveyed Countries</a:t>
                      </a:r>
                      <a:endParaRPr lang="en-US" altLang="ja-JP" sz="2400" b="1" u="sng" kern="1200" dirty="0" smtClean="0">
                        <a:solidFill>
                          <a:schemeClr val="tx1"/>
                        </a:solidFill>
                        <a:latin typeface="Tw Cen MT" pitchFamily="34" charset="0"/>
                        <a:ea typeface="+mn-ea"/>
                        <a:cs typeface="+mn-cs"/>
                      </a:endParaRPr>
                    </a:p>
                  </a:txBody>
                  <a:tcPr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b="1" u="sng" kern="1200" dirty="0" smtClean="0"/>
                        <a:t>Respondents </a:t>
                      </a: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b="1" u="sng" kern="1200" dirty="0" smtClean="0"/>
                        <a:t>Preference (%) </a:t>
                      </a:r>
                      <a:endParaRPr lang="en-US" altLang="ja-JP" sz="2400" b="1" u="sng" kern="1200" dirty="0" smtClean="0">
                        <a:solidFill>
                          <a:schemeClr val="tx1"/>
                        </a:solidFill>
                        <a:latin typeface="Tw Cen MT" pitchFamily="34" charset="0"/>
                        <a:ea typeface="+mn-ea"/>
                        <a:cs typeface="+mn-cs"/>
                      </a:endParaRPr>
                    </a:p>
                  </a:txBody>
                  <a:tcPr horzOverflow="overflow"/>
                </a:tc>
              </a:tr>
              <a:tr h="622042">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CGAP 08</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Jordan, Algeria, and Syria</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20% - 40%</a:t>
                      </a:r>
                      <a:endParaRPr lang="en-US" sz="2400" b="1" kern="1200" dirty="0" smtClean="0">
                        <a:solidFill>
                          <a:schemeClr val="tx1"/>
                        </a:solidFill>
                        <a:latin typeface="Tw Cen MT" pitchFamily="34" charset="0"/>
                        <a:ea typeface="+mn-ea"/>
                        <a:cs typeface="+mn-cs"/>
                      </a:endParaRPr>
                    </a:p>
                  </a:txBody>
                  <a:tcPr horzOverflow="overflow"/>
                </a:tc>
              </a:tr>
              <a:tr h="456775">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err="1" smtClean="0"/>
                        <a:t>PlaNet</a:t>
                      </a:r>
                      <a:r>
                        <a:rPr lang="en-US" altLang="ja-JP" sz="2400" kern="1200" dirty="0" smtClean="0"/>
                        <a:t> Finance 07</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West Bank and Gaza</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35% - 60 %  </a:t>
                      </a:r>
                      <a:endParaRPr lang="en-US" sz="2400" b="1" kern="1200" dirty="0" smtClean="0">
                        <a:solidFill>
                          <a:schemeClr val="tx1"/>
                        </a:solidFill>
                        <a:latin typeface="Tw Cen MT" pitchFamily="34" charset="0"/>
                        <a:ea typeface="+mn-ea"/>
                        <a:cs typeface="+mn-cs"/>
                      </a:endParaRPr>
                    </a:p>
                  </a:txBody>
                  <a:tcPr horzOverflow="overflow"/>
                </a:tc>
              </a:tr>
              <a:tr h="455026">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USAID 02</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Jordan</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24.9%</a:t>
                      </a:r>
                      <a:endParaRPr lang="en-US" sz="2400" b="1" kern="1200" dirty="0" smtClean="0">
                        <a:solidFill>
                          <a:schemeClr val="tx1"/>
                        </a:solidFill>
                        <a:latin typeface="Tw Cen MT" pitchFamily="34" charset="0"/>
                        <a:ea typeface="+mn-ea"/>
                        <a:cs typeface="+mn-cs"/>
                      </a:endParaRPr>
                    </a:p>
                  </a:txBody>
                  <a:tcPr horzOverflow="overflow"/>
                </a:tc>
              </a:tr>
              <a:tr h="455026">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IFC/FINCA 06</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Jordan</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32%</a:t>
                      </a:r>
                      <a:endParaRPr lang="en-US" sz="2400" b="1" kern="1200" dirty="0" smtClean="0">
                        <a:solidFill>
                          <a:schemeClr val="tx1"/>
                        </a:solidFill>
                        <a:latin typeface="Tw Cen MT" pitchFamily="34" charset="0"/>
                        <a:ea typeface="+mn-ea"/>
                        <a:cs typeface="+mn-cs"/>
                      </a:endParaRPr>
                    </a:p>
                  </a:txBody>
                  <a:tcPr horzOverflow="overflow"/>
                </a:tc>
              </a:tr>
              <a:tr h="622042">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smtClean="0"/>
                        <a:t>Frankfurt School of Fin &amp; Mgmt 06</a:t>
                      </a:r>
                      <a:endParaRPr lang="en-US" sz="2400" b="1" kern="120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Algeria</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20.7%</a:t>
                      </a:r>
                      <a:endParaRPr lang="en-US" sz="2400" b="1" kern="1200" dirty="0" smtClean="0">
                        <a:solidFill>
                          <a:schemeClr val="tx1"/>
                        </a:solidFill>
                        <a:latin typeface="Tw Cen MT" pitchFamily="34" charset="0"/>
                        <a:ea typeface="+mn-ea"/>
                        <a:cs typeface="+mn-cs"/>
                      </a:endParaRPr>
                    </a:p>
                  </a:txBody>
                  <a:tcPr horzOverflow="overflow"/>
                </a:tc>
              </a:tr>
              <a:tr h="701212">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smtClean="0"/>
                        <a:t>IFC sponsored Study</a:t>
                      </a:r>
                      <a:endParaRPr lang="en-US" sz="2400" b="1" kern="120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Yemen</a:t>
                      </a:r>
                      <a:endParaRPr lang="en-US" sz="2400" kern="1200" dirty="0" smtClean="0"/>
                    </a:p>
                    <a:p>
                      <a:pPr marL="0" marR="0" lvl="0" indent="0" algn="l" defTabSz="914400" rtl="0" eaLnBrk="0" fontAlgn="base" latinLnBrk="0" hangingPunct="0">
                        <a:lnSpc>
                          <a:spcPct val="75000"/>
                        </a:lnSpc>
                        <a:spcBef>
                          <a:spcPct val="25000"/>
                        </a:spcBef>
                        <a:spcAft>
                          <a:spcPct val="0"/>
                        </a:spcAft>
                        <a:buClrTx/>
                        <a:buSzTx/>
                        <a:buFontTx/>
                        <a:buNone/>
                        <a:tabLst/>
                      </a:pP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40%</a:t>
                      </a:r>
                      <a:endParaRPr lang="en-US" sz="2400" b="1" kern="1200" dirty="0" smtClean="0">
                        <a:solidFill>
                          <a:schemeClr val="tx1"/>
                        </a:solidFill>
                        <a:latin typeface="Tw Cen MT" pitchFamily="34" charset="0"/>
                        <a:ea typeface="+mn-ea"/>
                        <a:cs typeface="+mn-cs"/>
                      </a:endParaRPr>
                    </a:p>
                  </a:txBody>
                  <a:tcPr horzOverflow="overflow"/>
                </a:tc>
              </a:tr>
              <a:tr h="455026">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smtClean="0"/>
                        <a:t>IFC 2007</a:t>
                      </a:r>
                      <a:endParaRPr lang="en-US" sz="2400" b="1" kern="120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Syria</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43%-46%</a:t>
                      </a:r>
                      <a:endParaRPr lang="en-US" sz="2400" b="1" kern="1200" dirty="0" smtClean="0">
                        <a:solidFill>
                          <a:schemeClr val="tx1"/>
                        </a:solidFill>
                        <a:latin typeface="Tw Cen MT" pitchFamily="34" charset="0"/>
                        <a:ea typeface="+mn-ea"/>
                        <a:cs typeface="+mn-cs"/>
                      </a:endParaRPr>
                    </a:p>
                  </a:txBody>
                  <a:tcPr horzOverflow="overflow"/>
                </a:tc>
              </a:tr>
              <a:tr h="622042">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Bank Indonesia 2000</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Indonesia (East Java)</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altLang="ja-JP" sz="2400" kern="1200" dirty="0" smtClean="0"/>
                        <a:t>49%</a:t>
                      </a:r>
                      <a:endParaRPr lang="en-US" sz="2400" b="1" kern="1200" dirty="0" smtClean="0">
                        <a:solidFill>
                          <a:schemeClr val="tx1"/>
                        </a:solidFill>
                        <a:latin typeface="Tw Cen MT" pitchFamily="34" charset="0"/>
                        <a:ea typeface="+mn-ea"/>
                        <a:cs typeface="+mn-cs"/>
                      </a:endParaRPr>
                    </a:p>
                  </a:txBody>
                  <a:tcPr horzOverflow="overflow"/>
                </a:tc>
              </a:tr>
              <a:tr h="565283">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sz="2400" kern="1200" dirty="0" err="1" smtClean="0"/>
                        <a:t>AlHuda</a:t>
                      </a:r>
                      <a:r>
                        <a:rPr lang="en-US" sz="2400" kern="1200" dirty="0" smtClean="0"/>
                        <a:t>-CIBE</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sz="2400" kern="1200" dirty="0" smtClean="0"/>
                        <a:t>Pakistan (4 Districts)</a:t>
                      </a:r>
                      <a:endParaRPr lang="en-US" sz="2400" b="1" kern="1200" dirty="0" smtClean="0">
                        <a:solidFill>
                          <a:schemeClr val="tx1"/>
                        </a:solidFill>
                        <a:latin typeface="Tw Cen MT" pitchFamily="34" charset="0"/>
                        <a:ea typeface="+mn-ea"/>
                        <a:cs typeface="+mn-cs"/>
                      </a:endParaRPr>
                    </a:p>
                  </a:txBody>
                  <a:tcPr horzOverflow="overflow"/>
                </a:tc>
                <a:tc>
                  <a:txBody>
                    <a:bodyPr/>
                    <a:lstStyle/>
                    <a:p>
                      <a:pPr marL="0" marR="0" lvl="0" indent="0" algn="l" defTabSz="914400" rtl="0" eaLnBrk="0" fontAlgn="base" latinLnBrk="0" hangingPunct="0">
                        <a:lnSpc>
                          <a:spcPct val="75000"/>
                        </a:lnSpc>
                        <a:spcBef>
                          <a:spcPct val="25000"/>
                        </a:spcBef>
                        <a:spcAft>
                          <a:spcPct val="0"/>
                        </a:spcAft>
                        <a:buClrTx/>
                        <a:buSzTx/>
                        <a:buFontTx/>
                        <a:buNone/>
                        <a:tabLst/>
                      </a:pPr>
                      <a:r>
                        <a:rPr lang="en-US" sz="2400" kern="1200" dirty="0" smtClean="0"/>
                        <a:t>99%</a:t>
                      </a:r>
                      <a:endParaRPr lang="en-US" sz="2400" b="1" kern="1200" dirty="0" smtClean="0">
                        <a:solidFill>
                          <a:schemeClr val="tx1"/>
                        </a:solidFill>
                        <a:latin typeface="Tw Cen MT" pitchFamily="34" charset="0"/>
                        <a:ea typeface="+mn-ea"/>
                        <a:cs typeface="+mn-cs"/>
                      </a:endParaRPr>
                    </a:p>
                  </a:txBody>
                  <a:tcPr horzOverflow="overflow"/>
                </a:tc>
              </a:tr>
            </a:tbl>
          </a:graphicData>
        </a:graphic>
      </p:graphicFrame>
      <p:sp>
        <p:nvSpPr>
          <p:cNvPr id="5" name="Text Box 23"/>
          <p:cNvSpPr txBox="1">
            <a:spLocks noChangeArrowheads="1"/>
          </p:cNvSpPr>
          <p:nvPr/>
        </p:nvSpPr>
        <p:spPr bwMode="auto">
          <a:xfrm>
            <a:off x="0" y="0"/>
            <a:ext cx="9144000" cy="9144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3200" b="1" dirty="0" smtClean="0">
                <a:solidFill>
                  <a:srgbClr val="FFFFFF"/>
                </a:solidFill>
                <a:cs typeface="Arial" charset="0"/>
              </a:rPr>
              <a:t>Demand for Islamic Micro Finance </a:t>
            </a:r>
          </a:p>
          <a:p>
            <a:pPr marL="381000" indent="-381000" algn="ctr">
              <a:lnSpc>
                <a:spcPct val="80000"/>
              </a:lnSpc>
              <a:spcBef>
                <a:spcPct val="20000"/>
              </a:spcBef>
            </a:pPr>
            <a:r>
              <a:rPr lang="en-GB" sz="3200" b="1" dirty="0" smtClean="0">
                <a:solidFill>
                  <a:srgbClr val="FFFFFF"/>
                </a:solidFill>
                <a:cs typeface="Arial" charset="0"/>
              </a:rPr>
              <a:t>Research Studies by International Institutions.</a:t>
            </a:r>
            <a:endParaRPr lang="en-GB" sz="3200" b="1" dirty="0">
              <a:solidFill>
                <a:srgbClr val="FFFFFF"/>
              </a:solidFill>
              <a:cs typeface="Arial"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381000" y="914400"/>
            <a:ext cx="8382000" cy="5314788"/>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endParaRPr lang="en-US" sz="24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4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400" dirty="0" smtClean="0">
                <a:latin typeface="Tw Cen MT" pitchFamily="34" charset="0"/>
              </a:rPr>
              <a:t>300 Islamic Microfinance Institutions operating in 32 Countries</a:t>
            </a: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400" dirty="0" smtClean="0">
                <a:latin typeface="Tw Cen MT" pitchFamily="34" charset="0"/>
              </a:rPr>
              <a:t>USD 800 Million Market Size. </a:t>
            </a:r>
          </a:p>
          <a:p>
            <a:pPr marL="320040" indent="-320040" fontAlgn="auto">
              <a:lnSpc>
                <a:spcPct val="80000"/>
              </a:lnSpc>
              <a:spcBef>
                <a:spcPts val="700"/>
              </a:spcBef>
              <a:spcAft>
                <a:spcPts val="0"/>
              </a:spcAft>
              <a:buClr>
                <a:schemeClr val="accent2"/>
              </a:buClr>
              <a:buSzPct val="60000"/>
              <a:defRPr/>
            </a:pPr>
            <a:endParaRPr lang="en-US" sz="24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400" dirty="0" smtClean="0">
                <a:latin typeface="Tw Cen MT" pitchFamily="34" charset="0"/>
              </a:rPr>
              <a:t>1.4 Million Active financing Clients.</a:t>
            </a:r>
          </a:p>
          <a:p>
            <a:pPr marL="320040" indent="-320040" fontAlgn="auto">
              <a:lnSpc>
                <a:spcPct val="80000"/>
              </a:lnSpc>
              <a:spcBef>
                <a:spcPts val="700"/>
              </a:spcBef>
              <a:spcAft>
                <a:spcPts val="0"/>
              </a:spcAft>
              <a:buClr>
                <a:schemeClr val="accent2"/>
              </a:buClr>
              <a:buSzPct val="60000"/>
              <a:defRPr/>
            </a:pPr>
            <a:endParaRPr lang="en-US" sz="24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400" dirty="0" err="1" smtClean="0">
                <a:latin typeface="Tw Cen MT" pitchFamily="34" charset="0"/>
              </a:rPr>
              <a:t>Murabahah</a:t>
            </a:r>
            <a:r>
              <a:rPr lang="en-US" sz="2400" dirty="0" smtClean="0">
                <a:latin typeface="Tw Cen MT" pitchFamily="34" charset="0"/>
              </a:rPr>
              <a:t> &amp; </a:t>
            </a:r>
            <a:r>
              <a:rPr lang="en-US" sz="2400" dirty="0" err="1" smtClean="0">
                <a:latin typeface="Tw Cen MT" pitchFamily="34" charset="0"/>
              </a:rPr>
              <a:t>Qarz</a:t>
            </a:r>
            <a:r>
              <a:rPr lang="en-US" sz="2400" dirty="0" smtClean="0">
                <a:latin typeface="Tw Cen MT" pitchFamily="34" charset="0"/>
              </a:rPr>
              <a:t>-e-Hasan are the Major Products.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4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400" dirty="0" smtClean="0">
                <a:latin typeface="Tw Cen MT" pitchFamily="34" charset="0"/>
              </a:rPr>
              <a:t>Pakistan leading the Islamic Microfinance Clients with 200000+ active Islamic Microfinance Clients with 14 Islamic Microfinance Institutions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4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endParaRPr lang="en-US" sz="3200" dirty="0" smtClean="0">
              <a:latin typeface="Tw Cen MT" pitchFamily="34" charset="0"/>
            </a:endParaRPr>
          </a:p>
        </p:txBody>
      </p:sp>
      <p:sp>
        <p:nvSpPr>
          <p:cNvPr id="151555" name="Rectangle 3"/>
          <p:cNvSpPr>
            <a:spLocks noChangeArrowheads="1"/>
          </p:cNvSpPr>
          <p:nvPr/>
        </p:nvSpPr>
        <p:spPr bwMode="auto">
          <a:xfrm>
            <a:off x="1143000" y="3352800"/>
            <a:ext cx="6934200" cy="685800"/>
          </a:xfrm>
          <a:prstGeom prst="rect">
            <a:avLst/>
          </a:prstGeom>
          <a:noFill/>
          <a:ln w="9525">
            <a:noFill/>
            <a:miter lim="800000"/>
            <a:headEnd/>
            <a:tailEnd/>
          </a:ln>
        </p:spPr>
        <p:txBody>
          <a:bodyPr/>
          <a:lstStyle/>
          <a:p>
            <a:pPr marL="381000" indent="-381000" algn="ctr">
              <a:lnSpc>
                <a:spcPct val="80000"/>
              </a:lnSpc>
              <a:spcBef>
                <a:spcPct val="20000"/>
              </a:spcBef>
              <a:buFont typeface="Wingdings" pitchFamily="2" charset="2"/>
              <a:buNone/>
            </a:pPr>
            <a:endParaRPr lang="en-GB" sz="3200" dirty="0">
              <a:solidFill>
                <a:schemeClr val="bg1"/>
              </a:solidFill>
              <a:latin typeface="Arial" pitchFamily="34" charset="0"/>
            </a:endParaRPr>
          </a:p>
        </p:txBody>
      </p:sp>
      <p:sp>
        <p:nvSpPr>
          <p:cNvPr id="5"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Current Status of Islamic Microfinance Industry</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p:txBody>
          <a:bodyPr/>
          <a:lstStyle/>
          <a:p>
            <a:pPr>
              <a:buFontTx/>
              <a:buNone/>
            </a:pPr>
            <a:r>
              <a:rPr lang="en-US" smtClean="0"/>
              <a:t>.</a:t>
            </a:r>
          </a:p>
        </p:txBody>
      </p:sp>
      <p:grpSp>
        <p:nvGrpSpPr>
          <p:cNvPr id="2" name="Group 4"/>
          <p:cNvGrpSpPr>
            <a:grpSpLocks/>
          </p:cNvGrpSpPr>
          <p:nvPr/>
        </p:nvGrpSpPr>
        <p:grpSpPr bwMode="auto">
          <a:xfrm>
            <a:off x="228601" y="990119"/>
            <a:ext cx="8915400" cy="5410681"/>
            <a:chOff x="0" y="429"/>
            <a:chExt cx="6808" cy="3808"/>
          </a:xfrm>
        </p:grpSpPr>
        <p:graphicFrame>
          <p:nvGraphicFramePr>
            <p:cNvPr id="2050" name="Object 5"/>
            <p:cNvGraphicFramePr>
              <a:graphicFrameLocks noChangeAspect="1"/>
            </p:cNvGraphicFramePr>
            <p:nvPr/>
          </p:nvGraphicFramePr>
          <p:xfrm>
            <a:off x="0" y="1068"/>
            <a:ext cx="6283" cy="3169"/>
          </p:xfrm>
          <a:graphic>
            <a:graphicData uri="http://schemas.openxmlformats.org/presentationml/2006/ole">
              <p:oleObj spid="_x0000_s2050" name="Clip" r:id="rId4" imgW="2331360" imgH="1176840" progId="">
                <p:embed/>
              </p:oleObj>
            </a:graphicData>
          </a:graphic>
        </p:graphicFrame>
        <p:sp>
          <p:nvSpPr>
            <p:cNvPr id="2054" name="Rectangle 6"/>
            <p:cNvSpPr>
              <a:spLocks noChangeArrowheads="1"/>
            </p:cNvSpPr>
            <p:nvPr/>
          </p:nvSpPr>
          <p:spPr bwMode="auto">
            <a:xfrm>
              <a:off x="158" y="1334"/>
              <a:ext cx="1795" cy="660"/>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United States: </a:t>
              </a:r>
              <a:r>
                <a:rPr lang="en-US" sz="1500" b="1" u="sng" dirty="0" smtClean="0">
                  <a:solidFill>
                    <a:srgbClr val="008000"/>
                  </a:solidFill>
                  <a:latin typeface="Arial" pitchFamily="34" charset="0"/>
                </a:rPr>
                <a:t>3</a:t>
              </a:r>
              <a:endParaRPr lang="en-US" sz="1300" dirty="0">
                <a:solidFill>
                  <a:schemeClr val="tx1"/>
                </a:solidFill>
                <a:latin typeface="Arial" pitchFamily="34" charset="0"/>
              </a:endParaRPr>
            </a:p>
            <a:p>
              <a:pPr eaLnBrk="0" hangingPunct="0">
                <a:buFontTx/>
                <a:buChar char="•"/>
              </a:pPr>
              <a:r>
                <a:rPr lang="en-US" sz="1300" dirty="0">
                  <a:solidFill>
                    <a:schemeClr val="tx1"/>
                  </a:solidFill>
                  <a:latin typeface="Arial" pitchFamily="34" charset="0"/>
                </a:rPr>
                <a:t>Helping Hands</a:t>
              </a:r>
            </a:p>
            <a:p>
              <a:pPr eaLnBrk="0" hangingPunct="0">
                <a:buFontTx/>
                <a:buChar char="•"/>
              </a:pPr>
              <a:r>
                <a:rPr lang="en-US" sz="1300" dirty="0" smtClean="0">
                  <a:solidFill>
                    <a:schemeClr val="tx1"/>
                  </a:solidFill>
                  <a:latin typeface="Arial" pitchFamily="34" charset="0"/>
                </a:rPr>
                <a:t>ISNA</a:t>
              </a:r>
              <a:endParaRPr lang="en-US" sz="1300" dirty="0">
                <a:solidFill>
                  <a:schemeClr val="tx1"/>
                </a:solidFill>
                <a:latin typeface="Arial" pitchFamily="34" charset="0"/>
              </a:endParaRPr>
            </a:p>
            <a:p>
              <a:pPr eaLnBrk="0" hangingPunct="0">
                <a:buFontTx/>
                <a:buChar char="•"/>
              </a:pPr>
              <a:r>
                <a:rPr lang="en-US" sz="1300" dirty="0" err="1" smtClean="0">
                  <a:solidFill>
                    <a:schemeClr val="tx1"/>
                  </a:solidFill>
                  <a:latin typeface="Arial" pitchFamily="34" charset="0"/>
                </a:rPr>
                <a:t>Lariba</a:t>
              </a:r>
              <a:r>
                <a:rPr lang="en-US" sz="1300" dirty="0" smtClean="0">
                  <a:solidFill>
                    <a:schemeClr val="tx1"/>
                  </a:solidFill>
                  <a:latin typeface="Arial" pitchFamily="34" charset="0"/>
                </a:rPr>
                <a:t> </a:t>
              </a:r>
              <a:endParaRPr lang="en-US" sz="1300" b="1" dirty="0">
                <a:solidFill>
                  <a:schemeClr val="tx1"/>
                </a:solidFill>
                <a:latin typeface="Arial" pitchFamily="34" charset="0"/>
              </a:endParaRPr>
            </a:p>
          </p:txBody>
        </p:sp>
        <p:sp>
          <p:nvSpPr>
            <p:cNvPr id="2055" name="Rectangle 7"/>
            <p:cNvSpPr>
              <a:spLocks noChangeArrowheads="1"/>
            </p:cNvSpPr>
            <p:nvPr/>
          </p:nvSpPr>
          <p:spPr bwMode="auto">
            <a:xfrm>
              <a:off x="3322" y="429"/>
              <a:ext cx="1056" cy="83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Germany:2</a:t>
              </a:r>
            </a:p>
            <a:p>
              <a:pPr eaLnBrk="0" hangingPunct="0">
                <a:buFontTx/>
                <a:buChar char="•"/>
              </a:pPr>
              <a:r>
                <a:rPr lang="en-US" sz="1300" dirty="0">
                  <a:solidFill>
                    <a:schemeClr val="tx1"/>
                  </a:solidFill>
                  <a:latin typeface="Arial" pitchFamily="34" charset="0"/>
                </a:rPr>
                <a:t>- Muslim Society</a:t>
              </a:r>
            </a:p>
            <a:p>
              <a:pPr eaLnBrk="0" hangingPunct="0">
                <a:buFontTx/>
                <a:buChar char="•"/>
              </a:pPr>
              <a:r>
                <a:rPr lang="en-US" sz="1500" b="1" u="sng" dirty="0">
                  <a:solidFill>
                    <a:srgbClr val="008000"/>
                  </a:solidFill>
                  <a:latin typeface="Arial" pitchFamily="34" charset="0"/>
                </a:rPr>
                <a:t>Switzerland: </a:t>
              </a:r>
              <a:r>
                <a:rPr lang="en-US" sz="1500" b="1" u="sng" dirty="0" smtClean="0">
                  <a:solidFill>
                    <a:srgbClr val="008000"/>
                  </a:solidFill>
                  <a:latin typeface="Arial" pitchFamily="34" charset="0"/>
                </a:rPr>
                <a:t>2</a:t>
              </a:r>
              <a:endParaRPr lang="en-US" sz="1300" b="1" dirty="0">
                <a:solidFill>
                  <a:schemeClr val="tx1"/>
                </a:solidFill>
                <a:latin typeface="Arial" pitchFamily="34" charset="0"/>
              </a:endParaRPr>
            </a:p>
          </p:txBody>
        </p:sp>
        <p:sp>
          <p:nvSpPr>
            <p:cNvPr id="2056" name="Rectangle 8"/>
            <p:cNvSpPr>
              <a:spLocks noChangeArrowheads="1"/>
            </p:cNvSpPr>
            <p:nvPr/>
          </p:nvSpPr>
          <p:spPr bwMode="auto">
            <a:xfrm>
              <a:off x="1802" y="751"/>
              <a:ext cx="1480" cy="1255"/>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UK: </a:t>
              </a:r>
              <a:r>
                <a:rPr lang="en-US" sz="1500" b="1" u="sng" dirty="0" smtClean="0">
                  <a:solidFill>
                    <a:srgbClr val="008000"/>
                  </a:solidFill>
                  <a:latin typeface="Arial" pitchFamily="34" charset="0"/>
                </a:rPr>
                <a:t>5</a:t>
              </a:r>
              <a:endParaRPr lang="en-US" sz="1500" b="1" u="sng" dirty="0">
                <a:solidFill>
                  <a:srgbClr val="008000"/>
                </a:solidFill>
                <a:latin typeface="Arial" pitchFamily="34" charset="0"/>
              </a:endParaRPr>
            </a:p>
            <a:p>
              <a:pPr eaLnBrk="0" hangingPunct="0">
                <a:buFontTx/>
                <a:buChar char="•"/>
              </a:pPr>
              <a:r>
                <a:rPr lang="en-US" sz="1300" dirty="0">
                  <a:solidFill>
                    <a:schemeClr val="tx1"/>
                  </a:solidFill>
                  <a:latin typeface="Arial" pitchFamily="34" charset="0"/>
                </a:rPr>
                <a:t>- HSBC </a:t>
              </a:r>
              <a:r>
                <a:rPr lang="en-US" sz="1300" dirty="0" err="1">
                  <a:solidFill>
                    <a:schemeClr val="tx1"/>
                  </a:solidFill>
                  <a:latin typeface="Arial" pitchFamily="34" charset="0"/>
                </a:rPr>
                <a:t>Amanah</a:t>
              </a:r>
              <a:endParaRPr lang="en-US" sz="1300" dirty="0">
                <a:solidFill>
                  <a:schemeClr val="tx1"/>
                </a:solidFill>
                <a:latin typeface="Arial" pitchFamily="34" charset="0"/>
              </a:endParaRPr>
            </a:p>
            <a:p>
              <a:pPr eaLnBrk="0" hangingPunct="0">
                <a:buFontTx/>
                <a:buChar char="•"/>
              </a:pPr>
              <a:r>
                <a:rPr lang="en-US" sz="1300" dirty="0">
                  <a:solidFill>
                    <a:schemeClr val="tx1"/>
                  </a:solidFill>
                  <a:latin typeface="Arial" pitchFamily="34" charset="0"/>
                </a:rPr>
                <a:t>- Muslim Aid </a:t>
              </a:r>
            </a:p>
            <a:p>
              <a:pPr eaLnBrk="0" hangingPunct="0">
                <a:buFontTx/>
                <a:buChar char="•"/>
              </a:pPr>
              <a:r>
                <a:rPr lang="en-US" sz="1300" dirty="0">
                  <a:solidFill>
                    <a:schemeClr val="tx1"/>
                  </a:solidFill>
                  <a:latin typeface="Arial" pitchFamily="34" charset="0"/>
                </a:rPr>
                <a:t>- Islamic </a:t>
              </a:r>
              <a:r>
                <a:rPr lang="en-US" sz="1300" dirty="0" smtClean="0">
                  <a:solidFill>
                    <a:schemeClr val="tx1"/>
                  </a:solidFill>
                  <a:latin typeface="Arial" pitchFamily="34" charset="0"/>
                </a:rPr>
                <a:t>Relief</a:t>
              </a:r>
            </a:p>
            <a:p>
              <a:pPr eaLnBrk="0" hangingPunct="0">
                <a:buFontTx/>
                <a:buChar char="•"/>
              </a:pPr>
              <a:r>
                <a:rPr lang="en-US" altLang="ja-JP" sz="1300" dirty="0" smtClean="0">
                  <a:latin typeface="Arial" pitchFamily="34" charset="0"/>
                </a:rPr>
                <a:t>Faith Matters</a:t>
              </a:r>
              <a:endParaRPr lang="en-US" sz="1300" dirty="0">
                <a:latin typeface="Arial" pitchFamily="34" charset="0"/>
              </a:endParaRPr>
            </a:p>
            <a:p>
              <a:pPr eaLnBrk="0" hangingPunct="0">
                <a:buFontTx/>
                <a:buChar char="•"/>
              </a:pPr>
              <a:r>
                <a:rPr lang="en-US" sz="1300" dirty="0">
                  <a:solidFill>
                    <a:schemeClr val="tx1"/>
                  </a:solidFill>
                  <a:latin typeface="Arial" pitchFamily="34" charset="0"/>
                </a:rPr>
                <a:t>- The </a:t>
              </a:r>
              <a:r>
                <a:rPr lang="en-US" sz="1300" dirty="0" err="1">
                  <a:solidFill>
                    <a:schemeClr val="tx1"/>
                  </a:solidFill>
                  <a:latin typeface="Arial" pitchFamily="34" charset="0"/>
                </a:rPr>
                <a:t>Halal</a:t>
              </a:r>
              <a:r>
                <a:rPr lang="en-US" sz="1300" dirty="0">
                  <a:solidFill>
                    <a:schemeClr val="tx1"/>
                  </a:solidFill>
                  <a:latin typeface="Arial" pitchFamily="34" charset="0"/>
                </a:rPr>
                <a:t> Mutual Investment Company</a:t>
              </a:r>
            </a:p>
            <a:p>
              <a:pPr eaLnBrk="0" hangingPunct="0">
                <a:buFontTx/>
                <a:buChar char="•"/>
              </a:pPr>
              <a:endParaRPr lang="en-US" sz="1300" b="1" dirty="0">
                <a:solidFill>
                  <a:schemeClr val="tx1"/>
                </a:solidFill>
                <a:latin typeface="Arial" pitchFamily="34" charset="0"/>
              </a:endParaRPr>
            </a:p>
          </p:txBody>
        </p:sp>
        <p:sp>
          <p:nvSpPr>
            <p:cNvPr id="2057" name="Rectangle 9"/>
            <p:cNvSpPr>
              <a:spLocks noChangeArrowheads="1"/>
            </p:cNvSpPr>
            <p:nvPr/>
          </p:nvSpPr>
          <p:spPr bwMode="auto">
            <a:xfrm>
              <a:off x="3210" y="1395"/>
              <a:ext cx="1794" cy="508"/>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Bahrain: </a:t>
              </a:r>
              <a:r>
                <a:rPr lang="en-US" sz="1500" b="1" u="sng" dirty="0" smtClean="0">
                  <a:solidFill>
                    <a:srgbClr val="008000"/>
                  </a:solidFill>
                  <a:latin typeface="Arial" pitchFamily="34" charset="0"/>
                </a:rPr>
                <a:t>2</a:t>
              </a:r>
            </a:p>
            <a:p>
              <a:pPr eaLnBrk="0" hangingPunct="0"/>
              <a:r>
                <a:rPr lang="en-US" sz="1200" u="sng" dirty="0" smtClean="0">
                  <a:latin typeface="Arial" pitchFamily="34" charset="0"/>
                </a:rPr>
                <a:t>Family Bank</a:t>
              </a:r>
              <a:r>
                <a:rPr lang="en-US" sz="1200" dirty="0" smtClean="0">
                  <a:latin typeface="Arial" pitchFamily="34" charset="0"/>
                </a:rPr>
                <a:t> </a:t>
              </a:r>
              <a:endParaRPr lang="en-US" sz="1200" dirty="0">
                <a:latin typeface="Arial" pitchFamily="34" charset="0"/>
              </a:endParaRPr>
            </a:p>
            <a:p>
              <a:pPr eaLnBrk="0" hangingPunct="0">
                <a:buFontTx/>
                <a:buChar char="•"/>
              </a:pPr>
              <a:endParaRPr lang="en-US" sz="1300" b="1" dirty="0">
                <a:solidFill>
                  <a:schemeClr val="tx1"/>
                </a:solidFill>
                <a:latin typeface="Arial" pitchFamily="34" charset="0"/>
              </a:endParaRPr>
            </a:p>
          </p:txBody>
        </p:sp>
        <p:sp>
          <p:nvSpPr>
            <p:cNvPr id="2058" name="Rectangle 10"/>
            <p:cNvSpPr>
              <a:spLocks noChangeArrowheads="1"/>
            </p:cNvSpPr>
            <p:nvPr/>
          </p:nvSpPr>
          <p:spPr bwMode="auto">
            <a:xfrm>
              <a:off x="4963" y="2812"/>
              <a:ext cx="1583" cy="801"/>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Malaysia: 11</a:t>
              </a:r>
              <a:endParaRPr lang="en-US" sz="1600" b="1" u="sng" dirty="0">
                <a:solidFill>
                  <a:schemeClr val="tx1"/>
                </a:solidFill>
                <a:latin typeface="Arial" pitchFamily="34" charset="0"/>
              </a:endParaRPr>
            </a:p>
            <a:p>
              <a:pPr eaLnBrk="0" hangingPunct="0">
                <a:buFontTx/>
                <a:buChar char="•"/>
              </a:pPr>
              <a:r>
                <a:rPr lang="en-US" sz="1300" dirty="0">
                  <a:solidFill>
                    <a:schemeClr val="tx1"/>
                  </a:solidFill>
                  <a:latin typeface="Arial" pitchFamily="34" charset="0"/>
                </a:rPr>
                <a:t>2 - Pure Islamic Banks (Bank Islam, Bank </a:t>
              </a:r>
              <a:r>
                <a:rPr lang="en-US" sz="1300" dirty="0" err="1">
                  <a:solidFill>
                    <a:schemeClr val="tx1"/>
                  </a:solidFill>
                  <a:latin typeface="Arial" pitchFamily="34" charset="0"/>
                </a:rPr>
                <a:t>Muamalat</a:t>
              </a:r>
              <a:r>
                <a:rPr lang="en-US" sz="1300" dirty="0">
                  <a:solidFill>
                    <a:schemeClr val="tx1"/>
                  </a:solidFill>
                  <a:latin typeface="Arial" pitchFamily="34" charset="0"/>
                </a:rPr>
                <a:t>)</a:t>
              </a:r>
            </a:p>
            <a:p>
              <a:pPr eaLnBrk="0" hangingPunct="0">
                <a:buFontTx/>
                <a:buChar char="•"/>
              </a:pPr>
              <a:r>
                <a:rPr lang="en-US" sz="1300" dirty="0">
                  <a:solidFill>
                    <a:schemeClr val="tx1"/>
                  </a:solidFill>
                  <a:latin typeface="Arial" pitchFamily="34" charset="0"/>
                </a:rPr>
                <a:t>Rest </a:t>
              </a:r>
              <a:r>
                <a:rPr lang="en-US" sz="1300" dirty="0" smtClean="0">
                  <a:solidFill>
                    <a:schemeClr val="tx1"/>
                  </a:solidFill>
                  <a:latin typeface="Arial" pitchFamily="34" charset="0"/>
                </a:rPr>
                <a:t>- banks</a:t>
              </a:r>
              <a:endParaRPr lang="en-US" sz="1300" b="1" dirty="0">
                <a:solidFill>
                  <a:schemeClr val="tx1"/>
                </a:solidFill>
                <a:latin typeface="Arial" pitchFamily="34" charset="0"/>
              </a:endParaRPr>
            </a:p>
          </p:txBody>
        </p:sp>
        <p:sp>
          <p:nvSpPr>
            <p:cNvPr id="2059" name="Rectangle 11"/>
            <p:cNvSpPr>
              <a:spLocks noChangeArrowheads="1"/>
            </p:cNvSpPr>
            <p:nvPr/>
          </p:nvSpPr>
          <p:spPr bwMode="auto">
            <a:xfrm>
              <a:off x="3696" y="3024"/>
              <a:ext cx="1795" cy="213"/>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300" b="1">
                <a:solidFill>
                  <a:schemeClr val="tx1"/>
                </a:solidFill>
                <a:latin typeface="Arial" pitchFamily="34" charset="0"/>
              </a:endParaRPr>
            </a:p>
          </p:txBody>
        </p:sp>
        <p:sp>
          <p:nvSpPr>
            <p:cNvPr id="2060" name="Rectangle 12"/>
            <p:cNvSpPr>
              <a:spLocks noChangeArrowheads="1"/>
            </p:cNvSpPr>
            <p:nvPr/>
          </p:nvSpPr>
          <p:spPr bwMode="auto">
            <a:xfrm>
              <a:off x="4067" y="912"/>
              <a:ext cx="1793" cy="65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UAE: </a:t>
              </a:r>
              <a:r>
                <a:rPr lang="en-US" sz="1500" b="1" u="sng" dirty="0" smtClean="0">
                  <a:solidFill>
                    <a:srgbClr val="008000"/>
                  </a:solidFill>
                  <a:latin typeface="Arial" pitchFamily="34" charset="0"/>
                </a:rPr>
                <a:t>4</a:t>
              </a:r>
              <a:endParaRPr lang="en-US" sz="1500" b="1" u="sng" dirty="0">
                <a:solidFill>
                  <a:srgbClr val="008000"/>
                </a:solidFill>
                <a:latin typeface="Arial" pitchFamily="34" charset="0"/>
              </a:endParaRPr>
            </a:p>
            <a:p>
              <a:pPr eaLnBrk="0" hangingPunct="0">
                <a:buFontTx/>
                <a:buChar char="•"/>
              </a:pPr>
              <a:r>
                <a:rPr lang="en-US" sz="1300" dirty="0">
                  <a:solidFill>
                    <a:schemeClr val="tx1"/>
                  </a:solidFill>
                  <a:latin typeface="Arial" pitchFamily="34" charset="0"/>
                </a:rPr>
                <a:t>- Dubai Islamic Bank</a:t>
              </a:r>
            </a:p>
            <a:p>
              <a:pPr eaLnBrk="0" hangingPunct="0">
                <a:buFontTx/>
                <a:buChar char="•"/>
              </a:pPr>
              <a:r>
                <a:rPr lang="en-US" sz="1300" dirty="0">
                  <a:solidFill>
                    <a:schemeClr val="tx1"/>
                  </a:solidFill>
                  <a:latin typeface="Arial" pitchFamily="34" charset="0"/>
                </a:rPr>
                <a:t>- Abu Dhabi Islamic Bank</a:t>
              </a:r>
            </a:p>
            <a:p>
              <a:pPr eaLnBrk="0" hangingPunct="0">
                <a:buFontTx/>
                <a:buChar char="•"/>
              </a:pPr>
              <a:r>
                <a:rPr lang="en-US" sz="1300" dirty="0">
                  <a:solidFill>
                    <a:schemeClr val="tx1"/>
                  </a:solidFill>
                  <a:latin typeface="Arial" pitchFamily="34" charset="0"/>
                </a:rPr>
                <a:t>- HSBC </a:t>
              </a:r>
              <a:r>
                <a:rPr lang="en-US" sz="1300" dirty="0" err="1">
                  <a:solidFill>
                    <a:schemeClr val="tx1"/>
                  </a:solidFill>
                  <a:latin typeface="Arial" pitchFamily="34" charset="0"/>
                </a:rPr>
                <a:t>Amanah</a:t>
              </a:r>
              <a:endParaRPr lang="en-US" sz="1300" b="1" dirty="0">
                <a:solidFill>
                  <a:schemeClr val="tx1"/>
                </a:solidFill>
                <a:latin typeface="Arial" pitchFamily="34" charset="0"/>
              </a:endParaRPr>
            </a:p>
          </p:txBody>
        </p:sp>
        <p:sp>
          <p:nvSpPr>
            <p:cNvPr id="2061" name="Rectangle 13"/>
            <p:cNvSpPr>
              <a:spLocks noChangeArrowheads="1"/>
            </p:cNvSpPr>
            <p:nvPr/>
          </p:nvSpPr>
          <p:spPr bwMode="auto">
            <a:xfrm>
              <a:off x="5012" y="1556"/>
              <a:ext cx="1796" cy="660"/>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  </a:t>
              </a:r>
              <a:r>
                <a:rPr lang="en-US" sz="1500" b="1" u="sng" dirty="0" smtClean="0">
                  <a:solidFill>
                    <a:srgbClr val="008000"/>
                  </a:solidFill>
                  <a:latin typeface="Arial" pitchFamily="34" charset="0"/>
                </a:rPr>
                <a:t>Afghanistan 9: </a:t>
              </a:r>
              <a:endParaRPr lang="en-US" sz="1600" b="1" u="sng" dirty="0">
                <a:solidFill>
                  <a:schemeClr val="tx1"/>
                </a:solidFill>
                <a:latin typeface="Arial" pitchFamily="34" charset="0"/>
              </a:endParaRPr>
            </a:p>
            <a:p>
              <a:pPr eaLnBrk="0" hangingPunct="0">
                <a:buFontTx/>
                <a:buChar char="•"/>
              </a:pPr>
              <a:r>
                <a:rPr lang="en-US" sz="1300" dirty="0">
                  <a:solidFill>
                    <a:schemeClr val="tx1"/>
                  </a:solidFill>
                  <a:latin typeface="Arial" pitchFamily="34" charset="0"/>
                </a:rPr>
                <a:t>- FINCA , WOCCU</a:t>
              </a:r>
            </a:p>
            <a:p>
              <a:pPr eaLnBrk="0" hangingPunct="0">
                <a:buFontTx/>
                <a:buChar char="•"/>
              </a:pPr>
              <a:r>
                <a:rPr lang="en-US" sz="1300" dirty="0">
                  <a:solidFill>
                    <a:schemeClr val="tx1"/>
                  </a:solidFill>
                  <a:latin typeface="Arial" pitchFamily="34" charset="0"/>
                </a:rPr>
                <a:t>- CHF</a:t>
              </a:r>
            </a:p>
            <a:p>
              <a:pPr eaLnBrk="0" hangingPunct="0">
                <a:buFontTx/>
                <a:buChar char="•"/>
              </a:pPr>
              <a:r>
                <a:rPr lang="en-US" sz="1300" b="1" dirty="0">
                  <a:solidFill>
                    <a:schemeClr val="tx1"/>
                  </a:solidFill>
                  <a:latin typeface="Arial" pitchFamily="34" charset="0"/>
                </a:rPr>
                <a:t> </a:t>
              </a:r>
              <a:r>
                <a:rPr lang="en-US" sz="1300" b="1" dirty="0" err="1">
                  <a:solidFill>
                    <a:schemeClr val="tx1"/>
                  </a:solidFill>
                  <a:latin typeface="Arial" pitchFamily="34" charset="0"/>
                </a:rPr>
                <a:t>Ariana</a:t>
              </a:r>
              <a:endParaRPr lang="en-US" sz="1300" b="1" dirty="0">
                <a:solidFill>
                  <a:schemeClr val="tx1"/>
                </a:solidFill>
                <a:latin typeface="Arial" pitchFamily="34" charset="0"/>
              </a:endParaRPr>
            </a:p>
          </p:txBody>
        </p:sp>
        <p:sp>
          <p:nvSpPr>
            <p:cNvPr id="2062" name="Rectangle 14"/>
            <p:cNvSpPr>
              <a:spLocks noChangeArrowheads="1"/>
            </p:cNvSpPr>
            <p:nvPr/>
          </p:nvSpPr>
          <p:spPr bwMode="auto">
            <a:xfrm>
              <a:off x="4858" y="1229"/>
              <a:ext cx="1449" cy="519"/>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Kuwait: 2</a:t>
              </a:r>
            </a:p>
            <a:p>
              <a:pPr eaLnBrk="0" hangingPunct="0">
                <a:buFontTx/>
                <a:buChar char="•"/>
              </a:pPr>
              <a:r>
                <a:rPr lang="en-US" sz="1300" dirty="0">
                  <a:solidFill>
                    <a:schemeClr val="tx1"/>
                  </a:solidFill>
                  <a:latin typeface="Arial" pitchFamily="34" charset="0"/>
                </a:rPr>
                <a:t>- Kuwait Finance House</a:t>
              </a:r>
            </a:p>
          </p:txBody>
        </p:sp>
        <p:sp>
          <p:nvSpPr>
            <p:cNvPr id="2063" name="Rectangle 15"/>
            <p:cNvSpPr>
              <a:spLocks noChangeArrowheads="1"/>
            </p:cNvSpPr>
            <p:nvPr/>
          </p:nvSpPr>
          <p:spPr bwMode="auto">
            <a:xfrm>
              <a:off x="4699" y="2073"/>
              <a:ext cx="1795" cy="23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a:solidFill>
                    <a:srgbClr val="008000"/>
                  </a:solidFill>
                  <a:latin typeface="Arial" pitchFamily="34" charset="0"/>
                </a:rPr>
                <a:t>Iran: 8</a:t>
              </a:r>
            </a:p>
          </p:txBody>
        </p:sp>
        <p:sp>
          <p:nvSpPr>
            <p:cNvPr id="2064" name="Rectangle 16"/>
            <p:cNvSpPr>
              <a:spLocks noChangeArrowheads="1"/>
            </p:cNvSpPr>
            <p:nvPr/>
          </p:nvSpPr>
          <p:spPr bwMode="auto">
            <a:xfrm>
              <a:off x="2481" y="2654"/>
              <a:ext cx="1796" cy="51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Egypt: </a:t>
              </a:r>
              <a:r>
                <a:rPr lang="en-US" sz="1500" b="1" u="sng" dirty="0" smtClean="0">
                  <a:solidFill>
                    <a:srgbClr val="008000"/>
                  </a:solidFill>
                  <a:latin typeface="Arial" pitchFamily="34" charset="0"/>
                </a:rPr>
                <a:t>3</a:t>
              </a:r>
              <a:endParaRPr lang="en-US" sz="1500" b="1" u="sng" dirty="0">
                <a:solidFill>
                  <a:srgbClr val="008000"/>
                </a:solidFill>
                <a:latin typeface="Arial" pitchFamily="34" charset="0"/>
              </a:endParaRPr>
            </a:p>
            <a:p>
              <a:pPr eaLnBrk="0" hangingPunct="0">
                <a:buFontTx/>
                <a:buChar char="•"/>
              </a:pPr>
              <a:r>
                <a:rPr lang="en-US" sz="1300" dirty="0">
                  <a:solidFill>
                    <a:schemeClr val="tx1"/>
                  </a:solidFill>
                  <a:latin typeface="Arial" pitchFamily="34" charset="0"/>
                </a:rPr>
                <a:t>- </a:t>
              </a:r>
              <a:r>
                <a:rPr lang="en-US" sz="1300" dirty="0" err="1">
                  <a:solidFill>
                    <a:schemeClr val="tx1"/>
                  </a:solidFill>
                  <a:latin typeface="Arial" pitchFamily="34" charset="0"/>
                </a:rPr>
                <a:t>Alwatany</a:t>
              </a:r>
              <a:r>
                <a:rPr lang="en-US" sz="1300" dirty="0">
                  <a:solidFill>
                    <a:schemeClr val="tx1"/>
                  </a:solidFill>
                  <a:latin typeface="Arial" pitchFamily="34" charset="0"/>
                </a:rPr>
                <a:t> Bank of Egypt</a:t>
              </a:r>
            </a:p>
            <a:p>
              <a:pPr eaLnBrk="0" hangingPunct="0">
                <a:buFontTx/>
                <a:buChar char="•"/>
              </a:pPr>
              <a:r>
                <a:rPr lang="en-US" sz="1300" dirty="0">
                  <a:solidFill>
                    <a:schemeClr val="tx1"/>
                  </a:solidFill>
                  <a:latin typeface="Arial" pitchFamily="34" charset="0"/>
                </a:rPr>
                <a:t>- Egyptian Saudi Finance </a:t>
              </a:r>
              <a:endParaRPr lang="en-US" sz="1300" b="1" dirty="0">
                <a:solidFill>
                  <a:schemeClr val="tx1"/>
                </a:solidFill>
                <a:latin typeface="Arial" pitchFamily="34" charset="0"/>
              </a:endParaRPr>
            </a:p>
          </p:txBody>
        </p:sp>
        <p:sp>
          <p:nvSpPr>
            <p:cNvPr id="2065" name="Rectangle 17"/>
            <p:cNvSpPr>
              <a:spLocks noChangeArrowheads="1"/>
            </p:cNvSpPr>
            <p:nvPr/>
          </p:nvSpPr>
          <p:spPr bwMode="auto">
            <a:xfrm>
              <a:off x="4963" y="3504"/>
              <a:ext cx="1795" cy="378"/>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Indonesia: </a:t>
              </a:r>
              <a:r>
                <a:rPr lang="en-US" sz="1500" b="1" u="sng" dirty="0" smtClean="0">
                  <a:solidFill>
                    <a:srgbClr val="008000"/>
                  </a:solidFill>
                  <a:latin typeface="Arial" pitchFamily="34" charset="0"/>
                </a:rPr>
                <a:t>133</a:t>
              </a:r>
            </a:p>
            <a:p>
              <a:pPr eaLnBrk="0" hangingPunct="0">
                <a:buFontTx/>
                <a:buChar char="•"/>
              </a:pPr>
              <a:r>
                <a:rPr lang="en-US" sz="1300" dirty="0" smtClean="0">
                  <a:latin typeface="Arial" pitchFamily="34" charset="0"/>
                </a:rPr>
                <a:t>BPRS , BMT.</a:t>
              </a:r>
              <a:endParaRPr lang="en-US" sz="1300" dirty="0">
                <a:latin typeface="Arial" pitchFamily="34" charset="0"/>
              </a:endParaRPr>
            </a:p>
          </p:txBody>
        </p:sp>
        <p:sp>
          <p:nvSpPr>
            <p:cNvPr id="2066" name="Line 18"/>
            <p:cNvSpPr>
              <a:spLocks noChangeShapeType="1"/>
            </p:cNvSpPr>
            <p:nvPr/>
          </p:nvSpPr>
          <p:spPr bwMode="auto">
            <a:xfrm>
              <a:off x="3749" y="2707"/>
              <a:ext cx="306" cy="726"/>
            </a:xfrm>
            <a:prstGeom prst="line">
              <a:avLst/>
            </a:prstGeom>
            <a:noFill/>
            <a:ln w="9525">
              <a:solidFill>
                <a:schemeClr val="tx1"/>
              </a:solidFill>
              <a:round/>
              <a:headEnd type="triangle" w="med" len="med"/>
              <a:tailEnd/>
            </a:ln>
          </p:spPr>
          <p:txBody>
            <a:bodyPr wrap="square" anchor="ctr">
              <a:spAutoFit/>
            </a:bodyPr>
            <a:lstStyle/>
            <a:p>
              <a:endParaRPr lang="en-US"/>
            </a:p>
          </p:txBody>
        </p:sp>
        <p:sp>
          <p:nvSpPr>
            <p:cNvPr id="2067" name="Line 19"/>
            <p:cNvSpPr>
              <a:spLocks noChangeShapeType="1"/>
            </p:cNvSpPr>
            <p:nvPr/>
          </p:nvSpPr>
          <p:spPr bwMode="auto">
            <a:xfrm flipV="1">
              <a:off x="3168" y="2654"/>
              <a:ext cx="317" cy="159"/>
            </a:xfrm>
            <a:prstGeom prst="line">
              <a:avLst/>
            </a:prstGeom>
            <a:noFill/>
            <a:ln w="9525">
              <a:solidFill>
                <a:schemeClr val="tx1"/>
              </a:solidFill>
              <a:round/>
              <a:headEnd/>
              <a:tailEnd type="triangle" w="med" len="med"/>
            </a:ln>
          </p:spPr>
          <p:txBody>
            <a:bodyPr wrap="none" anchor="ctr">
              <a:spAutoFit/>
            </a:bodyPr>
            <a:lstStyle/>
            <a:p>
              <a:endParaRPr lang="en-US"/>
            </a:p>
          </p:txBody>
        </p:sp>
        <p:sp>
          <p:nvSpPr>
            <p:cNvPr id="2068" name="Line 20"/>
            <p:cNvSpPr>
              <a:spLocks noChangeShapeType="1"/>
            </p:cNvSpPr>
            <p:nvPr/>
          </p:nvSpPr>
          <p:spPr bwMode="auto">
            <a:xfrm>
              <a:off x="3696" y="1809"/>
              <a:ext cx="158" cy="792"/>
            </a:xfrm>
            <a:prstGeom prst="line">
              <a:avLst/>
            </a:prstGeom>
            <a:noFill/>
            <a:ln w="9525">
              <a:solidFill>
                <a:schemeClr val="tx1"/>
              </a:solidFill>
              <a:round/>
              <a:headEnd/>
              <a:tailEnd type="triangle" w="med" len="med"/>
            </a:ln>
          </p:spPr>
          <p:txBody>
            <a:bodyPr anchor="ctr">
              <a:spAutoFit/>
            </a:bodyPr>
            <a:lstStyle/>
            <a:p>
              <a:endParaRPr lang="en-US"/>
            </a:p>
          </p:txBody>
        </p:sp>
        <p:sp>
          <p:nvSpPr>
            <p:cNvPr id="2069" name="Line 21"/>
            <p:cNvSpPr>
              <a:spLocks noChangeShapeType="1"/>
            </p:cNvSpPr>
            <p:nvPr/>
          </p:nvSpPr>
          <p:spPr bwMode="auto">
            <a:xfrm flipH="1">
              <a:off x="3907" y="1387"/>
              <a:ext cx="687" cy="1320"/>
            </a:xfrm>
            <a:prstGeom prst="line">
              <a:avLst/>
            </a:prstGeom>
            <a:noFill/>
            <a:ln w="9525">
              <a:solidFill>
                <a:schemeClr val="tx1"/>
              </a:solidFill>
              <a:round/>
              <a:headEnd/>
              <a:tailEnd type="triangle" w="med" len="med"/>
            </a:ln>
          </p:spPr>
          <p:txBody>
            <a:bodyPr wrap="none" anchor="ctr">
              <a:spAutoFit/>
            </a:bodyPr>
            <a:lstStyle/>
            <a:p>
              <a:endParaRPr lang="en-US"/>
            </a:p>
          </p:txBody>
        </p:sp>
        <p:sp>
          <p:nvSpPr>
            <p:cNvPr id="2070" name="Line 22"/>
            <p:cNvSpPr>
              <a:spLocks noChangeShapeType="1"/>
            </p:cNvSpPr>
            <p:nvPr/>
          </p:nvSpPr>
          <p:spPr bwMode="auto">
            <a:xfrm flipH="1">
              <a:off x="3854" y="1387"/>
              <a:ext cx="1056" cy="1214"/>
            </a:xfrm>
            <a:prstGeom prst="line">
              <a:avLst/>
            </a:prstGeom>
            <a:noFill/>
            <a:ln w="9525">
              <a:solidFill>
                <a:schemeClr val="tx1"/>
              </a:solidFill>
              <a:round/>
              <a:headEnd/>
              <a:tailEnd type="triangle" w="med" len="med"/>
            </a:ln>
          </p:spPr>
          <p:txBody>
            <a:bodyPr wrap="none" anchor="ctr">
              <a:spAutoFit/>
            </a:bodyPr>
            <a:lstStyle/>
            <a:p>
              <a:endParaRPr lang="en-US"/>
            </a:p>
          </p:txBody>
        </p:sp>
        <p:sp>
          <p:nvSpPr>
            <p:cNvPr id="2071" name="Line 23"/>
            <p:cNvSpPr>
              <a:spLocks noChangeShapeType="1"/>
            </p:cNvSpPr>
            <p:nvPr/>
          </p:nvSpPr>
          <p:spPr bwMode="auto">
            <a:xfrm flipH="1">
              <a:off x="4111" y="1663"/>
              <a:ext cx="1056" cy="844"/>
            </a:xfrm>
            <a:prstGeom prst="line">
              <a:avLst/>
            </a:prstGeom>
            <a:noFill/>
            <a:ln w="9525">
              <a:solidFill>
                <a:schemeClr val="tx1"/>
              </a:solidFill>
              <a:round/>
              <a:headEnd/>
              <a:tailEnd type="triangle" w="med" len="med"/>
            </a:ln>
          </p:spPr>
          <p:txBody>
            <a:bodyPr wrap="none" anchor="ctr">
              <a:spAutoFit/>
            </a:bodyPr>
            <a:lstStyle/>
            <a:p>
              <a:endParaRPr lang="en-US"/>
            </a:p>
          </p:txBody>
        </p:sp>
        <p:sp>
          <p:nvSpPr>
            <p:cNvPr id="2072" name="Line 24"/>
            <p:cNvSpPr>
              <a:spLocks noChangeShapeType="1"/>
            </p:cNvSpPr>
            <p:nvPr/>
          </p:nvSpPr>
          <p:spPr bwMode="auto">
            <a:xfrm flipH="1">
              <a:off x="4013" y="2179"/>
              <a:ext cx="739" cy="317"/>
            </a:xfrm>
            <a:prstGeom prst="line">
              <a:avLst/>
            </a:prstGeom>
            <a:noFill/>
            <a:ln w="9525">
              <a:solidFill>
                <a:schemeClr val="tx1"/>
              </a:solidFill>
              <a:round/>
              <a:headEnd/>
              <a:tailEnd type="triangle" w="med" len="med"/>
            </a:ln>
          </p:spPr>
          <p:txBody>
            <a:bodyPr wrap="none" anchor="ctr">
              <a:spAutoFit/>
            </a:bodyPr>
            <a:lstStyle/>
            <a:p>
              <a:endParaRPr lang="en-US"/>
            </a:p>
          </p:txBody>
        </p:sp>
        <p:sp>
          <p:nvSpPr>
            <p:cNvPr id="2073" name="Line 25"/>
            <p:cNvSpPr>
              <a:spLocks noChangeShapeType="1"/>
            </p:cNvSpPr>
            <p:nvPr/>
          </p:nvSpPr>
          <p:spPr bwMode="auto">
            <a:xfrm>
              <a:off x="2872" y="1502"/>
              <a:ext cx="211" cy="633"/>
            </a:xfrm>
            <a:prstGeom prst="line">
              <a:avLst/>
            </a:prstGeom>
            <a:noFill/>
            <a:ln w="9525">
              <a:solidFill>
                <a:schemeClr val="tx1"/>
              </a:solidFill>
              <a:round/>
              <a:headEnd/>
              <a:tailEnd type="triangle" w="med" len="med"/>
            </a:ln>
          </p:spPr>
          <p:txBody>
            <a:bodyPr wrap="none" anchor="ctr">
              <a:spAutoFit/>
            </a:bodyPr>
            <a:lstStyle/>
            <a:p>
              <a:endParaRPr lang="en-US"/>
            </a:p>
          </p:txBody>
        </p:sp>
        <p:sp>
          <p:nvSpPr>
            <p:cNvPr id="2074" name="Rectangle 26"/>
            <p:cNvSpPr>
              <a:spLocks noChangeArrowheads="1"/>
            </p:cNvSpPr>
            <p:nvPr/>
          </p:nvSpPr>
          <p:spPr bwMode="auto">
            <a:xfrm>
              <a:off x="2985" y="2950"/>
              <a:ext cx="1796" cy="396"/>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Sudan: </a:t>
              </a:r>
              <a:r>
                <a:rPr lang="en-US" sz="1500" b="1" u="sng" dirty="0" smtClean="0">
                  <a:solidFill>
                    <a:srgbClr val="008000"/>
                  </a:solidFill>
                  <a:latin typeface="Arial" pitchFamily="34" charset="0"/>
                </a:rPr>
                <a:t>13</a:t>
              </a:r>
              <a:endParaRPr lang="en-US" sz="1500" b="1" dirty="0">
                <a:solidFill>
                  <a:srgbClr val="008000"/>
                </a:solidFill>
                <a:latin typeface="Arial" pitchFamily="34" charset="0"/>
              </a:endParaRPr>
            </a:p>
          </p:txBody>
        </p:sp>
        <p:sp>
          <p:nvSpPr>
            <p:cNvPr id="2075" name="Line 27"/>
            <p:cNvSpPr>
              <a:spLocks noChangeShapeType="1"/>
            </p:cNvSpPr>
            <p:nvPr/>
          </p:nvSpPr>
          <p:spPr bwMode="auto">
            <a:xfrm flipV="1">
              <a:off x="3379" y="2918"/>
              <a:ext cx="159" cy="159"/>
            </a:xfrm>
            <a:prstGeom prst="line">
              <a:avLst/>
            </a:prstGeom>
            <a:noFill/>
            <a:ln w="9525">
              <a:solidFill>
                <a:schemeClr val="tx1"/>
              </a:solidFill>
              <a:round/>
              <a:headEnd/>
              <a:tailEnd type="triangle" w="med" len="med"/>
            </a:ln>
          </p:spPr>
          <p:txBody>
            <a:bodyPr wrap="none" anchor="ctr">
              <a:spAutoFit/>
            </a:bodyPr>
            <a:lstStyle/>
            <a:p>
              <a:endParaRPr lang="en-US"/>
            </a:p>
          </p:txBody>
        </p:sp>
        <p:sp>
          <p:nvSpPr>
            <p:cNvPr id="2076" name="Rectangle 28"/>
            <p:cNvSpPr>
              <a:spLocks noChangeArrowheads="1"/>
            </p:cNvSpPr>
            <p:nvPr/>
          </p:nvSpPr>
          <p:spPr bwMode="auto">
            <a:xfrm>
              <a:off x="5183" y="2112"/>
              <a:ext cx="1110" cy="725"/>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Pakistan: </a:t>
              </a:r>
              <a:r>
                <a:rPr lang="en-US" sz="1500" b="1" u="sng" dirty="0" smtClean="0">
                  <a:solidFill>
                    <a:srgbClr val="008000"/>
                  </a:solidFill>
                  <a:latin typeface="Arial" pitchFamily="34" charset="0"/>
                </a:rPr>
                <a:t>11</a:t>
              </a:r>
              <a:endParaRPr lang="en-US" sz="1500" b="1" u="sng"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India: 3</a:t>
              </a:r>
            </a:p>
            <a:p>
              <a:pPr eaLnBrk="0" hangingPunct="0">
                <a:buFontTx/>
                <a:buChar char="•"/>
              </a:pPr>
              <a:r>
                <a:rPr lang="en-US" sz="1500" b="1" u="sng" dirty="0" smtClean="0">
                  <a:solidFill>
                    <a:srgbClr val="008000"/>
                  </a:solidFill>
                  <a:latin typeface="Arial" pitchFamily="34" charset="0"/>
                </a:rPr>
                <a:t>Bangladesh:9</a:t>
              </a:r>
              <a:endParaRPr lang="en-US" sz="1500" b="1" dirty="0">
                <a:solidFill>
                  <a:srgbClr val="008000"/>
                </a:solidFill>
                <a:latin typeface="Arial" pitchFamily="34" charset="0"/>
              </a:endParaRPr>
            </a:p>
          </p:txBody>
        </p:sp>
        <p:sp>
          <p:nvSpPr>
            <p:cNvPr id="2077" name="Line 29"/>
            <p:cNvSpPr>
              <a:spLocks noChangeShapeType="1"/>
            </p:cNvSpPr>
            <p:nvPr/>
          </p:nvSpPr>
          <p:spPr bwMode="auto">
            <a:xfrm flipH="1">
              <a:off x="4449" y="2390"/>
              <a:ext cx="778" cy="238"/>
            </a:xfrm>
            <a:prstGeom prst="line">
              <a:avLst/>
            </a:prstGeom>
            <a:noFill/>
            <a:ln w="9525">
              <a:solidFill>
                <a:schemeClr val="tx1"/>
              </a:solidFill>
              <a:round/>
              <a:headEnd/>
              <a:tailEnd type="triangle" w="med" len="med"/>
            </a:ln>
          </p:spPr>
          <p:txBody>
            <a:bodyPr wrap="square" anchor="ctr">
              <a:spAutoFit/>
            </a:bodyPr>
            <a:lstStyle/>
            <a:p>
              <a:endParaRPr lang="en-US"/>
            </a:p>
          </p:txBody>
        </p:sp>
        <p:sp>
          <p:nvSpPr>
            <p:cNvPr id="2078" name="Rectangle 30"/>
            <p:cNvSpPr>
              <a:spLocks noChangeArrowheads="1"/>
            </p:cNvSpPr>
            <p:nvPr/>
          </p:nvSpPr>
          <p:spPr bwMode="auto">
            <a:xfrm>
              <a:off x="4171" y="2496"/>
              <a:ext cx="1320" cy="79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Turkey: </a:t>
              </a:r>
              <a:r>
                <a:rPr lang="en-US" sz="1500" b="1" u="sng" dirty="0" smtClean="0">
                  <a:solidFill>
                    <a:srgbClr val="008000"/>
                  </a:solidFill>
                  <a:latin typeface="Arial" pitchFamily="34" charset="0"/>
                </a:rPr>
                <a:t>2</a:t>
              </a:r>
              <a:endParaRPr lang="en-US" sz="1500" b="1" u="sng" dirty="0">
                <a:solidFill>
                  <a:srgbClr val="008000"/>
                </a:solidFill>
                <a:latin typeface="Arial" pitchFamily="34" charset="0"/>
              </a:endParaRPr>
            </a:p>
            <a:p>
              <a:pPr eaLnBrk="0" hangingPunct="0">
                <a:buFontTx/>
                <a:buChar char="•"/>
              </a:pPr>
              <a:r>
                <a:rPr lang="en-US" sz="1300" dirty="0">
                  <a:solidFill>
                    <a:schemeClr val="tx1"/>
                  </a:solidFill>
                  <a:latin typeface="Arial" pitchFamily="34" charset="0"/>
                </a:rPr>
                <a:t>- Faisal Finance Institution</a:t>
              </a:r>
            </a:p>
            <a:p>
              <a:pPr eaLnBrk="0" hangingPunct="0">
                <a:buFontTx/>
                <a:buChar char="•"/>
              </a:pPr>
              <a:r>
                <a:rPr lang="en-US" sz="1300" dirty="0">
                  <a:solidFill>
                    <a:schemeClr val="tx1"/>
                  </a:solidFill>
                  <a:latin typeface="Arial" pitchFamily="34" charset="0"/>
                </a:rPr>
                <a:t>- </a:t>
              </a:r>
              <a:r>
                <a:rPr lang="en-US" sz="1300" dirty="0" err="1" smtClean="0">
                  <a:solidFill>
                    <a:schemeClr val="tx1"/>
                  </a:solidFill>
                  <a:latin typeface="Arial" pitchFamily="34" charset="0"/>
                </a:rPr>
                <a:t>Ikhlas</a:t>
              </a:r>
              <a:r>
                <a:rPr lang="en-US" sz="1300" dirty="0" smtClean="0">
                  <a:solidFill>
                    <a:schemeClr val="tx1"/>
                  </a:solidFill>
                  <a:latin typeface="Arial" pitchFamily="34" charset="0"/>
                </a:rPr>
                <a:t> </a:t>
              </a:r>
              <a:r>
                <a:rPr lang="en-US" sz="1300" dirty="0">
                  <a:solidFill>
                    <a:schemeClr val="tx1"/>
                  </a:solidFill>
                  <a:latin typeface="Arial" pitchFamily="34" charset="0"/>
                </a:rPr>
                <a:t>Finance House</a:t>
              </a:r>
              <a:endParaRPr lang="en-US" sz="1300" b="1" dirty="0">
                <a:solidFill>
                  <a:schemeClr val="tx1"/>
                </a:solidFill>
                <a:latin typeface="Arial" pitchFamily="34" charset="0"/>
              </a:endParaRPr>
            </a:p>
          </p:txBody>
        </p:sp>
        <p:sp>
          <p:nvSpPr>
            <p:cNvPr id="2080" name="Rectangle 32"/>
            <p:cNvSpPr>
              <a:spLocks noChangeArrowheads="1"/>
            </p:cNvSpPr>
            <p:nvPr/>
          </p:nvSpPr>
          <p:spPr bwMode="auto">
            <a:xfrm>
              <a:off x="3829" y="3004"/>
              <a:ext cx="1126" cy="985"/>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Yemen: </a:t>
              </a:r>
              <a:r>
                <a:rPr lang="en-US" sz="1500" b="1" u="sng" dirty="0" smtClean="0">
                  <a:solidFill>
                    <a:srgbClr val="008000"/>
                  </a:solidFill>
                  <a:latin typeface="Arial" pitchFamily="34" charset="0"/>
                </a:rPr>
                <a:t>05</a:t>
              </a:r>
            </a:p>
            <a:p>
              <a:pPr eaLnBrk="0" hangingPunct="0">
                <a:buFontTx/>
                <a:buChar char="•"/>
              </a:pPr>
              <a:r>
                <a:rPr lang="en-US" sz="1300" dirty="0" smtClean="0">
                  <a:latin typeface="Arial" pitchFamily="34" charset="0"/>
                </a:rPr>
                <a:t>Al- Amal</a:t>
              </a:r>
            </a:p>
            <a:p>
              <a:pPr eaLnBrk="0" hangingPunct="0">
                <a:buFontTx/>
                <a:buChar char="•"/>
              </a:pPr>
              <a:r>
                <a:rPr lang="en-US" sz="1300" dirty="0" smtClean="0">
                  <a:latin typeface="Arial" pitchFamily="34" charset="0"/>
                </a:rPr>
                <a:t>Al </a:t>
              </a:r>
              <a:r>
                <a:rPr lang="en-US" sz="1300" dirty="0" err="1" smtClean="0">
                  <a:latin typeface="Arial" pitchFamily="34" charset="0"/>
                </a:rPr>
                <a:t>Kuraimi</a:t>
              </a:r>
              <a:endParaRPr lang="en-US" sz="1300" dirty="0" smtClean="0">
                <a:latin typeface="Arial" pitchFamily="34" charset="0"/>
              </a:endParaRPr>
            </a:p>
            <a:p>
              <a:pPr eaLnBrk="0" hangingPunct="0"/>
              <a:r>
                <a:rPr lang="en-US" sz="1300" dirty="0" smtClean="0">
                  <a:latin typeface="Arial" pitchFamily="34" charset="0"/>
                </a:rPr>
                <a:t> </a:t>
              </a:r>
              <a:endParaRPr lang="en-US" sz="1300" dirty="0">
                <a:latin typeface="Arial" pitchFamily="34" charset="0"/>
              </a:endParaRPr>
            </a:p>
          </p:txBody>
        </p:sp>
      </p:grpSp>
      <p:sp>
        <p:nvSpPr>
          <p:cNvPr id="151555" name="Rectangle 3"/>
          <p:cNvSpPr>
            <a:spLocks noChangeArrowheads="1"/>
          </p:cNvSpPr>
          <p:nvPr/>
        </p:nvSpPr>
        <p:spPr bwMode="auto">
          <a:xfrm>
            <a:off x="990600" y="1143000"/>
            <a:ext cx="6934200" cy="685800"/>
          </a:xfrm>
          <a:prstGeom prst="rect">
            <a:avLst/>
          </a:prstGeom>
          <a:noFill/>
          <a:ln w="9525">
            <a:noFill/>
            <a:miter lim="800000"/>
            <a:headEnd/>
            <a:tailEnd/>
          </a:ln>
        </p:spPr>
        <p:txBody>
          <a:bodyPr/>
          <a:lstStyle/>
          <a:p>
            <a:pPr marL="381000" indent="-381000" algn="ctr">
              <a:lnSpc>
                <a:spcPct val="80000"/>
              </a:lnSpc>
              <a:spcBef>
                <a:spcPct val="20000"/>
              </a:spcBef>
              <a:buFont typeface="Wingdings" pitchFamily="2" charset="2"/>
              <a:buNone/>
            </a:pPr>
            <a:endParaRPr lang="en-GB" sz="3200" dirty="0">
              <a:solidFill>
                <a:schemeClr val="bg1"/>
              </a:solidFill>
              <a:latin typeface="Arial" pitchFamily="34" charset="0"/>
            </a:endParaRPr>
          </a:p>
        </p:txBody>
      </p:sp>
      <p:sp>
        <p:nvSpPr>
          <p:cNvPr id="33"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3200" b="1" dirty="0" smtClean="0">
                <a:solidFill>
                  <a:srgbClr val="FFFFFF"/>
                </a:solidFill>
                <a:cs typeface="Arial" charset="0"/>
              </a:rPr>
              <a:t>Islamic Microfinance Institution Worldwide</a:t>
            </a:r>
          </a:p>
        </p:txBody>
      </p:sp>
      <p:sp>
        <p:nvSpPr>
          <p:cNvPr id="34" name="Rectangle 32"/>
          <p:cNvSpPr>
            <a:spLocks noChangeArrowheads="1"/>
          </p:cNvSpPr>
          <p:nvPr/>
        </p:nvSpPr>
        <p:spPr bwMode="auto">
          <a:xfrm>
            <a:off x="228600" y="5943600"/>
            <a:ext cx="4038600" cy="845057"/>
          </a:xfrm>
          <a:prstGeom prst="rect">
            <a:avLst/>
          </a:prstGeom>
          <a:noFill/>
          <a:ln w="9525">
            <a:noFill/>
            <a:miter lim="800000"/>
            <a:headEnd/>
            <a:tailEnd/>
          </a:ln>
        </p:spPr>
        <p:txBody>
          <a:bodyPr wrap="square" lIns="105365" tIns="52682" rIns="105365" bIns="52682">
            <a:spAutoFit/>
          </a:bodyPr>
          <a:lstStyle/>
          <a:p>
            <a:pPr eaLnBrk="0" hangingPunct="0"/>
            <a:r>
              <a:rPr lang="en-US" sz="2400" b="1" dirty="0" smtClean="0">
                <a:latin typeface="Arial" pitchFamily="34" charset="0"/>
              </a:rPr>
              <a:t>IMFI’s Worldwide: 300 *     in Countries: 32</a:t>
            </a:r>
            <a:endParaRPr lang="en-US" sz="2400" b="1" dirty="0">
              <a:latin typeface="Arial" pitchFamily="34" charset="0"/>
            </a:endParaRPr>
          </a:p>
        </p:txBody>
      </p:sp>
      <p:sp>
        <p:nvSpPr>
          <p:cNvPr id="36" name="Rectangle 32"/>
          <p:cNvSpPr>
            <a:spLocks noChangeArrowheads="1"/>
          </p:cNvSpPr>
          <p:nvPr/>
        </p:nvSpPr>
        <p:spPr bwMode="auto">
          <a:xfrm>
            <a:off x="3124200" y="4953000"/>
            <a:ext cx="1447800" cy="752724"/>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dirty="0" smtClean="0">
                <a:solidFill>
                  <a:srgbClr val="008000"/>
                </a:solidFill>
                <a:latin typeface="Arial" pitchFamily="34" charset="0"/>
              </a:rPr>
              <a:t>South Africa</a:t>
            </a:r>
          </a:p>
          <a:p>
            <a:pPr eaLnBrk="0" hangingPunct="0"/>
            <a:r>
              <a:rPr lang="en-US" sz="1200" dirty="0" smtClean="0">
                <a:latin typeface="Arial" pitchFamily="34" charset="0"/>
              </a:rPr>
              <a:t>  </a:t>
            </a:r>
            <a:r>
              <a:rPr lang="en-US" sz="1200" dirty="0" err="1" smtClean="0">
                <a:latin typeface="Arial" pitchFamily="34" charset="0"/>
              </a:rPr>
              <a:t>Awqaf</a:t>
            </a:r>
            <a:r>
              <a:rPr lang="en-US" sz="1200" dirty="0" smtClean="0">
                <a:latin typeface="Arial" pitchFamily="34" charset="0"/>
              </a:rPr>
              <a:t> SA</a:t>
            </a:r>
            <a:endParaRPr lang="en-US" sz="1200" dirty="0">
              <a:latin typeface="Arial" pitchFamily="34" charset="0"/>
            </a:endParaRPr>
          </a:p>
        </p:txBody>
      </p:sp>
      <p:sp>
        <p:nvSpPr>
          <p:cNvPr id="37" name="Line 19"/>
          <p:cNvSpPr>
            <a:spLocks noChangeShapeType="1"/>
          </p:cNvSpPr>
          <p:nvPr/>
        </p:nvSpPr>
        <p:spPr bwMode="auto">
          <a:xfrm>
            <a:off x="3962400" y="5636118"/>
            <a:ext cx="914400" cy="45719"/>
          </a:xfrm>
          <a:prstGeom prst="line">
            <a:avLst/>
          </a:prstGeom>
          <a:noFill/>
          <a:ln w="9525">
            <a:solidFill>
              <a:schemeClr val="tx1"/>
            </a:solidFill>
            <a:round/>
            <a:headEnd/>
            <a:tailEnd type="triangle" w="med" len="med"/>
          </a:ln>
        </p:spPr>
        <p:txBody>
          <a:bodyPr wrap="square" anchor="ctr">
            <a:spAutoFit/>
          </a:bodyPr>
          <a:lstStyle/>
          <a:p>
            <a:endParaRPr lang="en-US"/>
          </a:p>
        </p:txBody>
      </p:sp>
      <p:sp>
        <p:nvSpPr>
          <p:cNvPr id="38" name="Rectangle 32"/>
          <p:cNvSpPr>
            <a:spLocks noChangeArrowheads="1"/>
          </p:cNvSpPr>
          <p:nvPr/>
        </p:nvSpPr>
        <p:spPr bwMode="auto">
          <a:xfrm>
            <a:off x="6324600" y="5715000"/>
            <a:ext cx="1524000" cy="729640"/>
          </a:xfrm>
          <a:prstGeom prst="rect">
            <a:avLst/>
          </a:prstGeom>
          <a:noFill/>
          <a:ln w="9525">
            <a:noFill/>
            <a:miter lim="800000"/>
            <a:headEnd/>
            <a:tailEnd/>
          </a:ln>
        </p:spPr>
        <p:txBody>
          <a:bodyPr wrap="square" lIns="105365" tIns="52682" rIns="105365" bIns="52682">
            <a:spAutoFit/>
          </a:bodyPr>
          <a:lstStyle/>
          <a:p>
            <a:pPr eaLnBrk="0" hangingPunct="0"/>
            <a:endParaRPr lang="en-US" sz="1500" b="1" dirty="0">
              <a:solidFill>
                <a:srgbClr val="008000"/>
              </a:solidFill>
              <a:latin typeface="Arial" pitchFamily="34" charset="0"/>
            </a:endParaRPr>
          </a:p>
          <a:p>
            <a:pPr eaLnBrk="0" hangingPunct="0"/>
            <a:r>
              <a:rPr lang="en-US" sz="1500" b="1" u="sng" dirty="0" err="1" smtClean="0">
                <a:solidFill>
                  <a:srgbClr val="008000"/>
                </a:solidFill>
                <a:latin typeface="Arial" pitchFamily="34" charset="0"/>
              </a:rPr>
              <a:t>Muaritius</a:t>
            </a:r>
            <a:endParaRPr lang="en-US" sz="1500" b="1" u="sng" dirty="0" smtClean="0">
              <a:solidFill>
                <a:srgbClr val="008000"/>
              </a:solidFill>
              <a:latin typeface="Arial" pitchFamily="34" charset="0"/>
            </a:endParaRPr>
          </a:p>
          <a:p>
            <a:pPr eaLnBrk="0" hangingPunct="0"/>
            <a:r>
              <a:rPr lang="en-US" sz="1050" b="1" u="sng" dirty="0" err="1" smtClean="0">
                <a:latin typeface="Arial" pitchFamily="34" charset="0"/>
              </a:rPr>
              <a:t>AlBaraka</a:t>
            </a:r>
            <a:r>
              <a:rPr lang="en-US" sz="1050" b="1" u="sng" dirty="0" smtClean="0">
                <a:latin typeface="Arial" pitchFamily="34" charset="0"/>
              </a:rPr>
              <a:t> MPCS</a:t>
            </a:r>
            <a:endParaRPr lang="en-US" sz="1050" b="1" dirty="0">
              <a:latin typeface="Arial" pitchFamily="34" charset="0"/>
            </a:endParaRPr>
          </a:p>
        </p:txBody>
      </p:sp>
      <p:sp>
        <p:nvSpPr>
          <p:cNvPr id="39" name="Line 19"/>
          <p:cNvSpPr>
            <a:spLocks noChangeShapeType="1"/>
          </p:cNvSpPr>
          <p:nvPr/>
        </p:nvSpPr>
        <p:spPr bwMode="auto">
          <a:xfrm flipH="1" flipV="1">
            <a:off x="5638800" y="5486398"/>
            <a:ext cx="761999" cy="457201"/>
          </a:xfrm>
          <a:prstGeom prst="line">
            <a:avLst/>
          </a:prstGeom>
          <a:noFill/>
          <a:ln w="9525">
            <a:solidFill>
              <a:schemeClr val="tx1"/>
            </a:solidFill>
            <a:round/>
            <a:headEnd/>
            <a:tailEnd type="triangle" w="med" len="med"/>
          </a:ln>
        </p:spPr>
        <p:txBody>
          <a:bodyPr wrap="square" anchor="ctr">
            <a:spAutoFit/>
          </a:bodyPr>
          <a:lstStyle/>
          <a:p>
            <a:endParaRPr lang="en-US"/>
          </a:p>
        </p:txBody>
      </p:sp>
      <p:sp>
        <p:nvSpPr>
          <p:cNvPr id="40" name="Line 19"/>
          <p:cNvSpPr>
            <a:spLocks noChangeShapeType="1"/>
          </p:cNvSpPr>
          <p:nvPr/>
        </p:nvSpPr>
        <p:spPr bwMode="auto">
          <a:xfrm flipH="1" flipV="1">
            <a:off x="6858001" y="5029199"/>
            <a:ext cx="228600" cy="454519"/>
          </a:xfrm>
          <a:prstGeom prst="line">
            <a:avLst/>
          </a:prstGeom>
          <a:noFill/>
          <a:ln w="9525">
            <a:solidFill>
              <a:schemeClr val="tx1"/>
            </a:solidFill>
            <a:round/>
            <a:headEnd/>
            <a:tailEnd type="triangle" w="med" len="med"/>
          </a:ln>
        </p:spPr>
        <p:txBody>
          <a:bodyPr wrap="square" anchor="ctr">
            <a:spAutoFit/>
          </a:bodyPr>
          <a:lstStyle/>
          <a:p>
            <a:endParaRPr lang="en-US"/>
          </a:p>
        </p:txBody>
      </p:sp>
      <p:sp>
        <p:nvSpPr>
          <p:cNvPr id="42" name="Line 21"/>
          <p:cNvSpPr>
            <a:spLocks noChangeShapeType="1"/>
          </p:cNvSpPr>
          <p:nvPr/>
        </p:nvSpPr>
        <p:spPr bwMode="auto">
          <a:xfrm flipH="1">
            <a:off x="4572000" y="1828801"/>
            <a:ext cx="396216" cy="1600200"/>
          </a:xfrm>
          <a:prstGeom prst="line">
            <a:avLst/>
          </a:prstGeom>
          <a:noFill/>
          <a:ln w="9525">
            <a:solidFill>
              <a:schemeClr val="tx1"/>
            </a:solidFill>
            <a:round/>
            <a:headEnd/>
            <a:tailEnd type="triangle" w="med" len="med"/>
          </a:ln>
        </p:spPr>
        <p:txBody>
          <a:bodyPr wrap="square" anchor="ctr">
            <a:spAutoFit/>
          </a:bodyPr>
          <a:lstStyle/>
          <a:p>
            <a:endParaRPr lang="en-US"/>
          </a:p>
        </p:txBody>
      </p:sp>
      <p:sp>
        <p:nvSpPr>
          <p:cNvPr id="43" name="Line 21"/>
          <p:cNvSpPr>
            <a:spLocks noChangeShapeType="1"/>
          </p:cNvSpPr>
          <p:nvPr/>
        </p:nvSpPr>
        <p:spPr bwMode="auto">
          <a:xfrm flipH="1">
            <a:off x="4876800" y="1524000"/>
            <a:ext cx="929616" cy="1875551"/>
          </a:xfrm>
          <a:prstGeom prst="line">
            <a:avLst/>
          </a:prstGeom>
          <a:noFill/>
          <a:ln w="9525">
            <a:solidFill>
              <a:schemeClr val="tx1"/>
            </a:solidFill>
            <a:round/>
            <a:headEnd/>
            <a:tailEnd type="triangle" w="med" len="med"/>
          </a:ln>
        </p:spPr>
        <p:txBody>
          <a:bodyPr wrap="none" anchor="ctr">
            <a:spAutoFit/>
          </a:bodyPr>
          <a:lstStyle/>
          <a:p>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28624" y="0"/>
            <a:ext cx="8715375" cy="642938"/>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p:txBody>
      </p:sp>
      <p:sp>
        <p:nvSpPr>
          <p:cNvPr id="5" name="Text Box 23"/>
          <p:cNvSpPr txBox="1">
            <a:spLocks noChangeArrowheads="1"/>
          </p:cNvSpPr>
          <p:nvPr/>
        </p:nvSpPr>
        <p:spPr bwMode="auto">
          <a:xfrm>
            <a:off x="0" y="0"/>
            <a:ext cx="9144000" cy="533400"/>
          </a:xfrm>
          <a:prstGeom prst="rect">
            <a:avLst/>
          </a:prstGeom>
          <a:solidFill>
            <a:srgbClr val="35742A"/>
          </a:solidFill>
          <a:ln w="9525" algn="ctr">
            <a:noFill/>
            <a:miter lim="800000"/>
            <a:headEnd/>
            <a:tailEnd/>
          </a:ln>
          <a:effectLst/>
        </p:spPr>
        <p:txBody>
          <a:bodyPr anchor="ctr"/>
          <a:lstStyle/>
          <a:p>
            <a:pPr algn="ctr"/>
            <a:r>
              <a:rPr lang="en-GB" sz="2800" b="1" dirty="0" smtClean="0">
                <a:solidFill>
                  <a:srgbClr val="FFFFFF"/>
                </a:solidFill>
                <a:cs typeface="Arial" charset="0"/>
              </a:rPr>
              <a:t>Some Islamic Microfinance Institutions - Worldwide</a:t>
            </a:r>
            <a:endParaRPr lang="en-GB" sz="2800" b="1" dirty="0">
              <a:solidFill>
                <a:srgbClr val="FFFFFF"/>
              </a:solidFill>
              <a:cs typeface="Arial" charset="0"/>
            </a:endParaRPr>
          </a:p>
        </p:txBody>
      </p:sp>
      <p:graphicFrame>
        <p:nvGraphicFramePr>
          <p:cNvPr id="7" name="Group 3"/>
          <p:cNvGraphicFramePr>
            <a:graphicFrameLocks/>
          </p:cNvGraphicFramePr>
          <p:nvPr/>
        </p:nvGraphicFramePr>
        <p:xfrm>
          <a:off x="76200" y="609600"/>
          <a:ext cx="8991600" cy="6878590"/>
        </p:xfrm>
        <a:graphic>
          <a:graphicData uri="http://schemas.openxmlformats.org/drawingml/2006/table">
            <a:tbl>
              <a:tblPr>
                <a:tableStyleId>{69C7853C-536D-4A76-A0AE-DD22124D55A5}</a:tableStyleId>
              </a:tblPr>
              <a:tblGrid>
                <a:gridCol w="2497667"/>
                <a:gridCol w="6493933"/>
              </a:tblGrid>
              <a:tr h="434833">
                <a:tc>
                  <a:txBody>
                    <a:bodyPr/>
                    <a:lstStyle/>
                    <a:p>
                      <a:pPr algn="l"/>
                      <a:r>
                        <a:rPr lang="en-US" sz="2400" b="1" dirty="0" smtClean="0"/>
                        <a:t>Countries</a:t>
                      </a:r>
                      <a:endParaRPr lang="en-US" sz="2400" b="1" dirty="0">
                        <a:solidFill>
                          <a:schemeClr val="bg2"/>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Islamic Microfinance Institutions</a:t>
                      </a:r>
                    </a:p>
                  </a:txBody>
                  <a:tcPr horzOverflow="overflow"/>
                </a:tc>
              </a:tr>
              <a:tr h="469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Indonesia</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smtClean="0">
                          <a:ln>
                            <a:noFill/>
                          </a:ln>
                          <a:solidFill>
                            <a:schemeClr val="dk1"/>
                          </a:solidFill>
                          <a:effectLst/>
                          <a:latin typeface="+mn-lt"/>
                          <a:ea typeface="+mn-ea"/>
                          <a:cs typeface="+mn-cs"/>
                        </a:rPr>
                        <a:t>BPRS, Muslim Aid, Islamic Financial Cooperatives referred as bait </a:t>
                      </a:r>
                      <a:r>
                        <a:rPr kumimoji="0" lang="en-US" sz="1600" b="1" u="none" strike="noStrike" kern="1200" cap="none" normalizeH="0" baseline="0" dirty="0" err="1" smtClean="0">
                          <a:ln>
                            <a:noFill/>
                          </a:ln>
                          <a:solidFill>
                            <a:schemeClr val="dk1"/>
                          </a:solidFill>
                          <a:effectLst/>
                          <a:latin typeface="+mn-lt"/>
                          <a:ea typeface="+mn-ea"/>
                          <a:cs typeface="+mn-cs"/>
                        </a:rPr>
                        <a:t>Maal</a:t>
                      </a:r>
                      <a:r>
                        <a:rPr kumimoji="0" lang="en-US" sz="1600" b="1" u="none" strike="noStrike" kern="1200" cap="none" normalizeH="0" baseline="0" dirty="0" smtClean="0">
                          <a:ln>
                            <a:noFill/>
                          </a:ln>
                          <a:solidFill>
                            <a:schemeClr val="dk1"/>
                          </a:solidFill>
                          <a:effectLst/>
                          <a:latin typeface="+mn-lt"/>
                          <a:ea typeface="+mn-ea"/>
                          <a:cs typeface="+mn-cs"/>
                        </a:rPr>
                        <a:t> </a:t>
                      </a:r>
                      <a:r>
                        <a:rPr kumimoji="0" lang="en-US" sz="1600" b="1" u="none" strike="noStrike" kern="1200" cap="none" normalizeH="0" baseline="0" dirty="0" err="1" smtClean="0">
                          <a:ln>
                            <a:noFill/>
                          </a:ln>
                          <a:solidFill>
                            <a:schemeClr val="dk1"/>
                          </a:solidFill>
                          <a:effectLst/>
                          <a:latin typeface="+mn-lt"/>
                          <a:ea typeface="+mn-ea"/>
                          <a:cs typeface="+mn-cs"/>
                        </a:rPr>
                        <a:t>wat</a:t>
                      </a:r>
                      <a:r>
                        <a:rPr kumimoji="0" lang="en-US" sz="1600" b="1" u="none" strike="noStrike" kern="1200" cap="none" normalizeH="0" baseline="0" dirty="0" smtClean="0">
                          <a:ln>
                            <a:noFill/>
                          </a:ln>
                          <a:solidFill>
                            <a:schemeClr val="dk1"/>
                          </a:solidFill>
                          <a:effectLst/>
                          <a:latin typeface="+mn-lt"/>
                          <a:ea typeface="+mn-ea"/>
                          <a:cs typeface="+mn-cs"/>
                        </a:rPr>
                        <a:t> </a:t>
                      </a:r>
                      <a:r>
                        <a:rPr kumimoji="0" lang="en-US" sz="1600" b="1" u="none" strike="noStrike" kern="1200" cap="none" normalizeH="0" baseline="0" dirty="0" err="1" smtClean="0">
                          <a:ln>
                            <a:noFill/>
                          </a:ln>
                          <a:solidFill>
                            <a:schemeClr val="dk1"/>
                          </a:solidFill>
                          <a:effectLst/>
                          <a:latin typeface="+mn-lt"/>
                          <a:ea typeface="+mn-ea"/>
                          <a:cs typeface="+mn-cs"/>
                        </a:rPr>
                        <a:t>Tamwil</a:t>
                      </a:r>
                      <a:r>
                        <a:rPr kumimoji="0" lang="en-US" sz="1600" b="1" u="none" strike="noStrike" kern="1200" cap="none" normalizeH="0" baseline="0" dirty="0" smtClean="0">
                          <a:ln>
                            <a:noFill/>
                          </a:ln>
                          <a:solidFill>
                            <a:schemeClr val="dk1"/>
                          </a:solidFill>
                          <a:effectLst/>
                          <a:latin typeface="+mn-lt"/>
                          <a:ea typeface="+mn-ea"/>
                          <a:cs typeface="+mn-cs"/>
                        </a:rPr>
                        <a:t> (BMT)</a:t>
                      </a:r>
                    </a:p>
                  </a:txBody>
                  <a:tcPr horzOverflow="overflow"/>
                </a:tc>
              </a:tr>
              <a:tr h="3188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600" b="1" dirty="0" smtClean="0"/>
                        <a:t>Bangladesh</a:t>
                      </a:r>
                      <a:endParaRPr kumimoji="0" lang="en-US" sz="1600" b="1"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Islamic  Bank  Bangladesh, Social and Investment </a:t>
                      </a:r>
                      <a:r>
                        <a:rPr kumimoji="0" lang="en-US" sz="1600" b="1" i="0" u="none" strike="noStrike" cap="none" normalizeH="0" baseline="0" dirty="0" err="1" smtClean="0">
                          <a:ln>
                            <a:noFill/>
                          </a:ln>
                          <a:solidFill>
                            <a:schemeClr val="tx1"/>
                          </a:solidFill>
                          <a:effectLst/>
                          <a:latin typeface="Arial" pitchFamily="34" charset="0"/>
                        </a:rPr>
                        <a:t>Bank,Al-Fallah</a:t>
                      </a:r>
                      <a:r>
                        <a:rPr kumimoji="0" lang="en-US" sz="1600" b="1" i="0" u="none" strike="noStrike" cap="none" normalizeH="0" baseline="0" dirty="0" smtClean="0">
                          <a:ln>
                            <a:noFill/>
                          </a:ln>
                          <a:solidFill>
                            <a:schemeClr val="tx1"/>
                          </a:solidFill>
                          <a:effectLst/>
                          <a:latin typeface="Arial" pitchFamily="34" charset="0"/>
                        </a:rPr>
                        <a:t> and Rescue</a:t>
                      </a:r>
                    </a:p>
                  </a:txBody>
                  <a:tcPr horzOverflow="overflow"/>
                </a:tc>
              </a:tr>
              <a:tr h="318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Afghanistan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600" b="1" baseline="0" dirty="0" smtClean="0"/>
                        <a:t>FINCA , WOCCU, </a:t>
                      </a:r>
                      <a:r>
                        <a:rPr lang="en-US" sz="1600" b="1" baseline="0" dirty="0" err="1" smtClean="0"/>
                        <a:t>Ariana</a:t>
                      </a:r>
                      <a:r>
                        <a:rPr lang="en-US" sz="1600" b="1" baseline="0" dirty="0" smtClean="0"/>
                        <a:t> Financial </a:t>
                      </a:r>
                      <a:r>
                        <a:rPr lang="en-US" sz="1600" b="1" kern="1200" baseline="0" dirty="0" smtClean="0">
                          <a:solidFill>
                            <a:schemeClr val="dk1"/>
                          </a:solidFill>
                          <a:latin typeface="+mn-lt"/>
                          <a:ea typeface="+mn-ea"/>
                          <a:cs typeface="+mn-cs"/>
                        </a:rPr>
                        <a:t>Services , IFIC,  Islamic Relief etc.</a:t>
                      </a:r>
                    </a:p>
                  </a:txBody>
                  <a:tcPr horzOverflow="overflow"/>
                </a:tc>
              </a:tr>
              <a:tr h="318877">
                <a:tc>
                  <a:txBody>
                    <a:bodyPr/>
                    <a:lstStyle/>
                    <a:p>
                      <a:pPr marL="0" indent="0">
                        <a:lnSpc>
                          <a:spcPct val="100000"/>
                        </a:lnSpc>
                      </a:pPr>
                      <a:r>
                        <a:rPr lang="en-US" sz="1600" b="1" dirty="0" smtClean="0"/>
                        <a:t>Pakistan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600" b="1" baseline="0" dirty="0" err="1" smtClean="0"/>
                        <a:t>Akhuwat</a:t>
                      </a:r>
                      <a:r>
                        <a:rPr lang="en-US" sz="1600" b="1" baseline="0" dirty="0" smtClean="0"/>
                        <a:t> ,  </a:t>
                      </a:r>
                      <a:r>
                        <a:rPr lang="en-US" sz="1600" b="1" baseline="0" dirty="0" err="1" smtClean="0"/>
                        <a:t>Farz</a:t>
                      </a:r>
                      <a:r>
                        <a:rPr lang="en-US" sz="1600" b="1" baseline="0" dirty="0" smtClean="0"/>
                        <a:t> Foundation, ASASAH, Muslim Aid,  Islamic Relief, CWCD, ,HHRD , NRSP, NRDP, </a:t>
                      </a:r>
                      <a:r>
                        <a:rPr lang="en-US" sz="1600" b="1" baseline="0" dirty="0" err="1" smtClean="0"/>
                        <a:t>Naymet</a:t>
                      </a:r>
                      <a:r>
                        <a:rPr lang="en-US" sz="1600" b="1" baseline="0" dirty="0" smtClean="0"/>
                        <a:t> etc.</a:t>
                      </a:r>
                    </a:p>
                  </a:txBody>
                  <a:tcPr horzOverflow="overflow"/>
                </a:tc>
              </a:tr>
              <a:tr h="318877">
                <a:tc>
                  <a:txBody>
                    <a:bodyPr/>
                    <a:lstStyle/>
                    <a:p>
                      <a:pPr marL="0" indent="0">
                        <a:lnSpc>
                          <a:spcPct val="100000"/>
                        </a:lnSpc>
                      </a:pPr>
                      <a:r>
                        <a:rPr lang="en-US" sz="1600" b="1" dirty="0" smtClean="0"/>
                        <a:t>Malaysia</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600" b="1" baseline="0" dirty="0" smtClean="0"/>
                        <a:t>Amina </a:t>
                      </a:r>
                      <a:r>
                        <a:rPr lang="en-US" sz="1600" b="1" kern="1200" baseline="0" dirty="0" err="1" smtClean="0">
                          <a:solidFill>
                            <a:schemeClr val="dk1"/>
                          </a:solidFill>
                          <a:latin typeface="+mn-lt"/>
                          <a:ea typeface="+mn-ea"/>
                          <a:cs typeface="+mn-cs"/>
                        </a:rPr>
                        <a:t>Itikhar</a:t>
                      </a:r>
                      <a:r>
                        <a:rPr lang="en-US" sz="1600" b="1" kern="1200" baseline="0" dirty="0" smtClean="0">
                          <a:solidFill>
                            <a:schemeClr val="dk1"/>
                          </a:solidFill>
                          <a:latin typeface="+mn-lt"/>
                          <a:ea typeface="+mn-ea"/>
                          <a:cs typeface="+mn-cs"/>
                        </a:rPr>
                        <a:t>, </a:t>
                      </a:r>
                      <a:r>
                        <a:rPr lang="en-US" sz="1600" b="1" kern="1200" baseline="0" dirty="0" err="1" smtClean="0">
                          <a:solidFill>
                            <a:schemeClr val="dk1"/>
                          </a:solidFill>
                          <a:latin typeface="+mn-lt"/>
                          <a:ea typeface="+mn-ea"/>
                          <a:cs typeface="+mn-cs"/>
                        </a:rPr>
                        <a:t>Tabung</a:t>
                      </a:r>
                      <a:r>
                        <a:rPr lang="en-US" sz="1600" b="1" kern="1200" baseline="0" dirty="0" smtClean="0">
                          <a:solidFill>
                            <a:schemeClr val="dk1"/>
                          </a:solidFill>
                          <a:latin typeface="+mn-lt"/>
                          <a:ea typeface="+mn-ea"/>
                          <a:cs typeface="+mn-cs"/>
                        </a:rPr>
                        <a:t> Haji  etc</a:t>
                      </a:r>
                    </a:p>
                  </a:txBody>
                  <a:tcPr horzOverflow="overflow"/>
                </a:tc>
              </a:tr>
              <a:tr h="318877">
                <a:tc>
                  <a:txBody>
                    <a:bodyPr/>
                    <a:lstStyle/>
                    <a:p>
                      <a:pPr marL="0" indent="0">
                        <a:lnSpc>
                          <a:spcPct val="100000"/>
                        </a:lnSpc>
                      </a:pPr>
                      <a:r>
                        <a:rPr lang="en-US" sz="1600" b="1" u="none" dirty="0" smtClean="0"/>
                        <a:t>India</a:t>
                      </a:r>
                      <a:r>
                        <a:rPr lang="en-US" sz="1600" b="1" u="sng" dirty="0" smtClean="0"/>
                        <a:t> </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600" b="1" kern="1200" baseline="0" dirty="0" smtClean="0">
                          <a:solidFill>
                            <a:schemeClr val="dk1"/>
                          </a:solidFill>
                          <a:latin typeface="+mn-lt"/>
                          <a:ea typeface="+mn-ea"/>
                          <a:cs typeface="+mn-cs"/>
                        </a:rPr>
                        <a:t>AICMEU,  BASIX, </a:t>
                      </a:r>
                      <a:r>
                        <a:rPr lang="en-US" sz="1600" b="1" kern="1200" baseline="0" dirty="0" err="1" smtClean="0">
                          <a:solidFill>
                            <a:schemeClr val="dk1"/>
                          </a:solidFill>
                          <a:latin typeface="+mn-lt"/>
                          <a:ea typeface="+mn-ea"/>
                          <a:cs typeface="+mn-cs"/>
                        </a:rPr>
                        <a:t>Sahulat</a:t>
                      </a:r>
                      <a:r>
                        <a:rPr lang="en-US" sz="1600" b="1" kern="1200" baseline="0" dirty="0" smtClean="0">
                          <a:solidFill>
                            <a:schemeClr val="dk1"/>
                          </a:solidFill>
                          <a:latin typeface="+mn-lt"/>
                          <a:ea typeface="+mn-ea"/>
                          <a:cs typeface="+mn-cs"/>
                        </a:rPr>
                        <a:t>, Bait-un-Nasr , Al-</a:t>
                      </a:r>
                      <a:r>
                        <a:rPr lang="en-US" sz="1600" b="1" kern="1200" baseline="0" dirty="0" err="1" smtClean="0">
                          <a:solidFill>
                            <a:schemeClr val="dk1"/>
                          </a:solidFill>
                          <a:latin typeface="+mn-lt"/>
                          <a:ea typeface="+mn-ea"/>
                          <a:cs typeface="+mn-cs"/>
                        </a:rPr>
                        <a:t>Khair</a:t>
                      </a:r>
                      <a:r>
                        <a:rPr lang="en-US" sz="1600" b="1" kern="1200" baseline="0" dirty="0" smtClean="0">
                          <a:solidFill>
                            <a:schemeClr val="dk1"/>
                          </a:solidFill>
                          <a:latin typeface="+mn-lt"/>
                          <a:ea typeface="+mn-ea"/>
                          <a:cs typeface="+mn-cs"/>
                        </a:rPr>
                        <a:t> Co-operative, </a:t>
                      </a:r>
                      <a:r>
                        <a:rPr lang="en-US" sz="1600" b="1" kern="1200" baseline="0" dirty="0" err="1" smtClean="0">
                          <a:solidFill>
                            <a:schemeClr val="dk1"/>
                          </a:solidFill>
                          <a:latin typeface="+mn-lt"/>
                          <a:ea typeface="+mn-ea"/>
                          <a:cs typeface="+mn-cs"/>
                        </a:rPr>
                        <a:t>Marwar</a:t>
                      </a:r>
                      <a:r>
                        <a:rPr lang="en-US" sz="1600" b="1" kern="1200" baseline="0" dirty="0" smtClean="0">
                          <a:solidFill>
                            <a:schemeClr val="dk1"/>
                          </a:solidFill>
                          <a:latin typeface="+mn-lt"/>
                          <a:ea typeface="+mn-ea"/>
                          <a:cs typeface="+mn-cs"/>
                        </a:rPr>
                        <a:t> </a:t>
                      </a:r>
                      <a:r>
                        <a:rPr lang="en-US" sz="1600" b="1" kern="1200" baseline="0" dirty="0" err="1" smtClean="0">
                          <a:solidFill>
                            <a:schemeClr val="dk1"/>
                          </a:solidFill>
                          <a:latin typeface="+mn-lt"/>
                          <a:ea typeface="+mn-ea"/>
                          <a:cs typeface="+mn-cs"/>
                        </a:rPr>
                        <a:t>Shariah</a:t>
                      </a:r>
                      <a:r>
                        <a:rPr lang="en-US" sz="1600" b="1" kern="1200" baseline="0" dirty="0" smtClean="0">
                          <a:solidFill>
                            <a:schemeClr val="dk1"/>
                          </a:solidFill>
                          <a:latin typeface="+mn-lt"/>
                          <a:ea typeface="+mn-ea"/>
                          <a:cs typeface="+mn-cs"/>
                        </a:rPr>
                        <a:t> Credit</a:t>
                      </a:r>
                    </a:p>
                  </a:txBody>
                  <a:tcPr horzOverflow="overflow"/>
                </a:tc>
              </a:tr>
              <a:tr h="318877">
                <a:tc>
                  <a:txBody>
                    <a:bodyPr/>
                    <a:lstStyle/>
                    <a:p>
                      <a:pPr marL="0" indent="0">
                        <a:lnSpc>
                          <a:spcPct val="100000"/>
                        </a:lnSpc>
                      </a:pPr>
                      <a:r>
                        <a:rPr lang="en-US" sz="1600" b="1" dirty="0" smtClean="0"/>
                        <a:t>Azerbaijan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600" b="1" baseline="0" dirty="0" smtClean="0"/>
                        <a:t> </a:t>
                      </a:r>
                      <a:r>
                        <a:rPr lang="en-US" sz="1600" b="1" u="none" baseline="0" dirty="0" smtClean="0"/>
                        <a:t>Bait –un Nasr</a:t>
                      </a:r>
                    </a:p>
                  </a:txBody>
                  <a:tcPr horzOverflow="overflow"/>
                </a:tc>
              </a:tr>
              <a:tr h="318877">
                <a:tc>
                  <a:txBody>
                    <a:bodyPr/>
                    <a:lstStyle/>
                    <a:p>
                      <a:pPr marL="0" indent="0">
                        <a:lnSpc>
                          <a:spcPct val="100000"/>
                        </a:lnSpc>
                      </a:pPr>
                      <a:r>
                        <a:rPr lang="en-US" sz="1600" b="1" dirty="0" smtClean="0"/>
                        <a:t>Egypt </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600" b="1" kern="1200" baseline="0" dirty="0" err="1" smtClean="0">
                          <a:solidFill>
                            <a:schemeClr val="tx1"/>
                          </a:solidFill>
                          <a:latin typeface="+mn-lt"/>
                          <a:ea typeface="+mn-ea"/>
                          <a:cs typeface="+mn-cs"/>
                        </a:rPr>
                        <a:t>Mit</a:t>
                      </a:r>
                      <a:r>
                        <a:rPr lang="en-US" sz="1600" b="1" kern="1200" baseline="0" dirty="0" smtClean="0">
                          <a:solidFill>
                            <a:schemeClr val="tx1"/>
                          </a:solidFill>
                          <a:latin typeface="+mn-lt"/>
                          <a:ea typeface="+mn-ea"/>
                          <a:cs typeface="+mn-cs"/>
                        </a:rPr>
                        <a:t> </a:t>
                      </a:r>
                      <a:r>
                        <a:rPr lang="en-US" sz="1600" b="1" kern="1200" baseline="0" dirty="0" err="1" smtClean="0">
                          <a:solidFill>
                            <a:schemeClr val="tx1"/>
                          </a:solidFill>
                          <a:latin typeface="+mn-lt"/>
                          <a:ea typeface="+mn-ea"/>
                          <a:cs typeface="+mn-cs"/>
                        </a:rPr>
                        <a:t>Ghamar</a:t>
                      </a:r>
                      <a:r>
                        <a:rPr lang="en-US" sz="1600" b="1" kern="1200" baseline="0" dirty="0" smtClean="0">
                          <a:solidFill>
                            <a:schemeClr val="tx1"/>
                          </a:solidFill>
                          <a:latin typeface="+mn-lt"/>
                          <a:ea typeface="+mn-ea"/>
                          <a:cs typeface="+mn-cs"/>
                        </a:rPr>
                        <a:t> Project</a:t>
                      </a:r>
                    </a:p>
                  </a:txBody>
                  <a:tcPr horzOverflow="overflow"/>
                </a:tc>
              </a:tr>
              <a:tr h="318877">
                <a:tc>
                  <a:txBody>
                    <a:bodyPr/>
                    <a:lstStyle/>
                    <a:p>
                      <a:pPr marL="0" indent="0">
                        <a:lnSpc>
                          <a:spcPct val="100000"/>
                        </a:lnSpc>
                      </a:pPr>
                      <a:r>
                        <a:rPr lang="en-US" sz="1600" b="1" dirty="0" smtClean="0"/>
                        <a:t>Syria</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600" b="1" kern="1200" baseline="0" dirty="0" err="1" smtClean="0">
                          <a:solidFill>
                            <a:schemeClr val="tx1"/>
                          </a:solidFill>
                          <a:latin typeface="+mn-lt"/>
                          <a:ea typeface="+mn-ea"/>
                          <a:cs typeface="+mn-cs"/>
                        </a:rPr>
                        <a:t>Sanadiq</a:t>
                      </a:r>
                      <a:r>
                        <a:rPr lang="en-US" sz="1600" b="1" kern="1200" baseline="0" dirty="0" smtClean="0">
                          <a:solidFill>
                            <a:schemeClr val="tx1"/>
                          </a:solidFill>
                          <a:latin typeface="+mn-lt"/>
                          <a:ea typeface="+mn-ea"/>
                          <a:cs typeface="+mn-cs"/>
                        </a:rPr>
                        <a:t> project </a:t>
                      </a:r>
                      <a:r>
                        <a:rPr lang="en-US" sz="1600" b="1" kern="1200" baseline="0" dirty="0" err="1" smtClean="0">
                          <a:solidFill>
                            <a:schemeClr val="tx1"/>
                          </a:solidFill>
                          <a:latin typeface="+mn-lt"/>
                          <a:ea typeface="+mn-ea"/>
                          <a:cs typeface="+mn-cs"/>
                        </a:rPr>
                        <a:t>Jabal</a:t>
                      </a:r>
                      <a:r>
                        <a:rPr lang="en-US" sz="1600" b="1" kern="1200" baseline="0" dirty="0" smtClean="0">
                          <a:solidFill>
                            <a:schemeClr val="tx1"/>
                          </a:solidFill>
                          <a:latin typeface="+mn-lt"/>
                          <a:ea typeface="+mn-ea"/>
                          <a:cs typeface="+mn-cs"/>
                        </a:rPr>
                        <a:t> al </a:t>
                      </a:r>
                      <a:r>
                        <a:rPr lang="en-US" sz="1600" b="1" kern="1200" baseline="0" dirty="0" err="1" smtClean="0">
                          <a:solidFill>
                            <a:schemeClr val="tx1"/>
                          </a:solidFill>
                          <a:latin typeface="+mn-lt"/>
                          <a:ea typeface="+mn-ea"/>
                          <a:cs typeface="+mn-cs"/>
                        </a:rPr>
                        <a:t>Hoss</a:t>
                      </a:r>
                      <a:endParaRPr lang="en-US" sz="1600" b="1" kern="1200" baseline="0" dirty="0" smtClean="0">
                        <a:solidFill>
                          <a:schemeClr val="tx1"/>
                        </a:solidFill>
                        <a:latin typeface="+mn-lt"/>
                        <a:ea typeface="+mn-ea"/>
                        <a:cs typeface="+mn-cs"/>
                      </a:endParaRPr>
                    </a:p>
                  </a:txBody>
                  <a:tcPr horzOverflow="overflow"/>
                </a:tc>
              </a:tr>
              <a:tr h="318877">
                <a:tc>
                  <a:txBody>
                    <a:bodyPr/>
                    <a:lstStyle/>
                    <a:p>
                      <a:pPr marL="0" indent="0">
                        <a:lnSpc>
                          <a:spcPct val="100000"/>
                        </a:lnSpc>
                      </a:pPr>
                      <a:r>
                        <a:rPr lang="en-US" sz="1600" b="1" dirty="0" smtClean="0"/>
                        <a:t>Lebanon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600" b="1" kern="1200" baseline="0" dirty="0" err="1" smtClean="0">
                          <a:solidFill>
                            <a:schemeClr val="tx1"/>
                          </a:solidFill>
                          <a:latin typeface="+mn-lt"/>
                          <a:ea typeface="+mn-ea"/>
                          <a:cs typeface="+mn-cs"/>
                        </a:rPr>
                        <a:t>Mu’assat</a:t>
                      </a:r>
                      <a:r>
                        <a:rPr lang="en-US" sz="1600" b="1" kern="1200" baseline="0" dirty="0" smtClean="0">
                          <a:solidFill>
                            <a:schemeClr val="tx1"/>
                          </a:solidFill>
                          <a:latin typeface="+mn-lt"/>
                          <a:ea typeface="+mn-ea"/>
                          <a:cs typeface="+mn-cs"/>
                        </a:rPr>
                        <a:t> </a:t>
                      </a:r>
                      <a:r>
                        <a:rPr lang="en-US" sz="1600" b="1" kern="1200" baseline="0" dirty="0" err="1" smtClean="0">
                          <a:solidFill>
                            <a:schemeClr val="tx1"/>
                          </a:solidFill>
                          <a:latin typeface="+mn-lt"/>
                          <a:ea typeface="+mn-ea"/>
                          <a:cs typeface="+mn-cs"/>
                        </a:rPr>
                        <a:t>Bayat</a:t>
                      </a:r>
                      <a:r>
                        <a:rPr lang="en-US" sz="1600" b="1" kern="1200" baseline="0" dirty="0" smtClean="0">
                          <a:solidFill>
                            <a:schemeClr val="tx1"/>
                          </a:solidFill>
                          <a:latin typeface="+mn-lt"/>
                          <a:ea typeface="+mn-ea"/>
                          <a:cs typeface="+mn-cs"/>
                        </a:rPr>
                        <a:t> Al-Mal</a:t>
                      </a:r>
                    </a:p>
                  </a:txBody>
                  <a:tcPr horzOverflow="overflow"/>
                </a:tc>
              </a:tr>
              <a:tr h="318877">
                <a:tc>
                  <a:txBody>
                    <a:bodyPr/>
                    <a:lstStyle/>
                    <a:p>
                      <a:pPr marL="0" indent="0">
                        <a:lnSpc>
                          <a:spcPct val="100000"/>
                        </a:lnSpc>
                      </a:pPr>
                      <a:r>
                        <a:rPr lang="en-US" sz="1600" b="1" dirty="0" err="1" smtClean="0"/>
                        <a:t>Yeman</a:t>
                      </a:r>
                      <a:endParaRPr lang="en-US" sz="1600" b="1" dirty="0" smtClean="0"/>
                    </a:p>
                  </a:txBody>
                  <a:tcPr horzOverflow="overflow"/>
                </a:tc>
                <a:tc>
                  <a:txBody>
                    <a:bodyPr/>
                    <a:lstStyle/>
                    <a:p>
                      <a:r>
                        <a:rPr lang="en-US" sz="1600" b="1" kern="1200" baseline="0" dirty="0" err="1" smtClean="0">
                          <a:solidFill>
                            <a:schemeClr val="tx1"/>
                          </a:solidFill>
                          <a:latin typeface="+mn-lt"/>
                          <a:ea typeface="+mn-ea"/>
                          <a:cs typeface="+mn-cs"/>
                        </a:rPr>
                        <a:t>Hodeidah</a:t>
                      </a:r>
                      <a:r>
                        <a:rPr lang="en-US" sz="1600" b="1" kern="1200" baseline="0" dirty="0" smtClean="0">
                          <a:solidFill>
                            <a:schemeClr val="tx1"/>
                          </a:solidFill>
                          <a:latin typeface="+mn-lt"/>
                          <a:ea typeface="+mn-ea"/>
                          <a:cs typeface="+mn-cs"/>
                        </a:rPr>
                        <a:t> Microfinance Program, Al-Amal Microfinance Bank etc, Al </a:t>
                      </a:r>
                      <a:r>
                        <a:rPr lang="en-US" sz="1600" b="1" kern="1200" baseline="0" smtClean="0">
                          <a:solidFill>
                            <a:schemeClr val="tx1"/>
                          </a:solidFill>
                          <a:latin typeface="+mn-lt"/>
                          <a:ea typeface="+mn-ea"/>
                          <a:cs typeface="+mn-cs"/>
                        </a:rPr>
                        <a:t>Kurumi Microfinance.</a:t>
                      </a:r>
                      <a:endParaRPr lang="en-US" sz="1600" b="1" kern="1200" baseline="0" dirty="0" smtClean="0">
                        <a:solidFill>
                          <a:schemeClr val="tx1"/>
                        </a:solidFill>
                        <a:latin typeface="+mn-lt"/>
                        <a:ea typeface="+mn-ea"/>
                        <a:cs typeface="+mn-cs"/>
                      </a:endParaRPr>
                    </a:p>
                  </a:txBody>
                  <a:tcPr horzOverflow="overflow"/>
                </a:tc>
              </a:tr>
              <a:tr h="318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t>South Africa</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1" u="none" strike="noStrike" cap="none" normalizeH="0" baseline="0" dirty="0" err="1" smtClean="0">
                          <a:ln>
                            <a:noFill/>
                          </a:ln>
                          <a:solidFill>
                            <a:schemeClr val="tx1"/>
                          </a:solidFill>
                          <a:effectLst/>
                          <a:latin typeface="Arial" pitchFamily="34" charset="0"/>
                          <a:ea typeface="ＭＳ Ｐゴシック" pitchFamily="34" charset="-128"/>
                        </a:rPr>
                        <a:t>Awqaf</a:t>
                      </a:r>
                      <a:r>
                        <a:rPr kumimoji="0" lang="en-US" sz="1600" b="1" i="1" u="none" strike="noStrike" cap="none" normalizeH="0" baseline="0" dirty="0" smtClean="0">
                          <a:ln>
                            <a:noFill/>
                          </a:ln>
                          <a:solidFill>
                            <a:schemeClr val="tx1"/>
                          </a:solidFill>
                          <a:effectLst/>
                          <a:latin typeface="Arial" pitchFamily="34" charset="0"/>
                          <a:ea typeface="ＭＳ Ｐゴシック" pitchFamily="34" charset="-128"/>
                        </a:rPr>
                        <a:t> South Africa</a:t>
                      </a:r>
                    </a:p>
                  </a:txBody>
                  <a:tcPr horzOverflow="overflow"/>
                </a:tc>
              </a:tr>
              <a:tr h="550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1" kern="1200" baseline="0" dirty="0" smtClean="0"/>
                        <a:t>U.K</a:t>
                      </a:r>
                    </a:p>
                    <a:p>
                      <a:pPr marL="0" indent="0">
                        <a:lnSpc>
                          <a:spcPct val="100000"/>
                        </a:lnSpc>
                      </a:pPr>
                      <a:endParaRPr lang="en-US" sz="1600" b="1" dirty="0" smtClean="0"/>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1" i="0" u="none" strike="noStrike" cap="none" normalizeH="0" baseline="0" dirty="0" smtClean="0">
                          <a:ln>
                            <a:noFill/>
                          </a:ln>
                          <a:solidFill>
                            <a:schemeClr val="tx1"/>
                          </a:solidFill>
                          <a:effectLst/>
                          <a:latin typeface="Arial" pitchFamily="34" charset="0"/>
                          <a:ea typeface="ＭＳ Ｐゴシック" pitchFamily="34" charset="-128"/>
                        </a:rPr>
                        <a:t>Faith Matters, Islamic Relief, Muslim Aid, HSBC </a:t>
                      </a:r>
                      <a:r>
                        <a:rPr kumimoji="0" lang="en-US" altLang="ja-JP" sz="1600" b="1" i="0" u="none" strike="noStrike" cap="none" normalizeH="0" baseline="0" dirty="0" err="1" smtClean="0">
                          <a:ln>
                            <a:noFill/>
                          </a:ln>
                          <a:solidFill>
                            <a:schemeClr val="tx1"/>
                          </a:solidFill>
                          <a:effectLst/>
                          <a:latin typeface="Arial" pitchFamily="34" charset="0"/>
                          <a:ea typeface="ＭＳ Ｐゴシック" pitchFamily="34" charset="-128"/>
                        </a:rPr>
                        <a:t>Amanah</a:t>
                      </a:r>
                      <a:endParaRPr kumimoji="0" lang="en-US" altLang="ja-JP" sz="16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tc>
              </a:tr>
              <a:tr h="599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kern="1200" baseline="0" dirty="0" smtClean="0"/>
                        <a:t>Jordan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1" i="0" u="none" strike="noStrike" cap="none" normalizeH="0" baseline="0" dirty="0" smtClean="0">
                          <a:ln>
                            <a:noFill/>
                          </a:ln>
                          <a:solidFill>
                            <a:schemeClr val="tx1"/>
                          </a:solidFill>
                          <a:effectLst/>
                          <a:latin typeface="Arial" pitchFamily="34" charset="0"/>
                          <a:ea typeface="ＭＳ Ｐゴシック" pitchFamily="34" charset="-128"/>
                        </a:rPr>
                        <a:t>Jordan Islamic Bank</a:t>
                      </a:r>
                      <a:endParaRPr kumimoji="0" lang="en-US" sz="16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tc>
              </a:tr>
            </a:tbl>
          </a:graphicData>
        </a:graphic>
      </p:graphicFrame>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endParaRPr lang="en-US" sz="3200" dirty="0" smtClean="0">
              <a:solidFill>
                <a:schemeClr val="bg1"/>
              </a:solidFill>
            </a:endParaRPr>
          </a:p>
        </p:txBody>
      </p:sp>
      <p:graphicFrame>
        <p:nvGraphicFramePr>
          <p:cNvPr id="154627" name="Group 3"/>
          <p:cNvGraphicFramePr>
            <a:graphicFrameLocks noGrp="1"/>
          </p:cNvGraphicFramePr>
          <p:nvPr>
            <p:ph idx="1"/>
          </p:nvPr>
        </p:nvGraphicFramePr>
        <p:xfrm>
          <a:off x="381000" y="956178"/>
          <a:ext cx="8229600" cy="5749422"/>
        </p:xfrm>
        <a:graphic>
          <a:graphicData uri="http://schemas.openxmlformats.org/drawingml/2006/table">
            <a:tbl>
              <a:tblPr>
                <a:tableStyleId>{69C7853C-536D-4A76-A0AE-DD22124D55A5}</a:tableStyleId>
              </a:tblPr>
              <a:tblGrid>
                <a:gridCol w="3448050"/>
                <a:gridCol w="4781550"/>
              </a:tblGrid>
              <a:tr h="442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u="none" strike="noStrike" cap="none" normalizeH="0" baseline="0" dirty="0" smtClean="0">
                          <a:ln>
                            <a:noFill/>
                          </a:ln>
                          <a:effectLst/>
                        </a:rPr>
                        <a:t>Institution</a:t>
                      </a:r>
                      <a:endParaRPr kumimoji="0" lang="en-US" sz="2800" b="1"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u="none" strike="noStrike" cap="none" normalizeH="0" baseline="0" dirty="0" smtClean="0">
                          <a:ln>
                            <a:noFill/>
                          </a:ln>
                          <a:effectLst/>
                        </a:rPr>
                        <a:t>Mode of Finance</a:t>
                      </a:r>
                      <a:endParaRPr kumimoji="0" lang="en-US" sz="2800" b="1" i="0" u="none" strike="noStrike" cap="none" normalizeH="0" baseline="0" dirty="0" smtClean="0">
                        <a:ln>
                          <a:noFill/>
                        </a:ln>
                        <a:solidFill>
                          <a:schemeClr val="tx1"/>
                        </a:solidFill>
                        <a:effectLst/>
                        <a:latin typeface="Arial" pitchFamily="34" charset="0"/>
                      </a:endParaRPr>
                    </a:p>
                  </a:txBody>
                  <a:tcPr horzOverflow="overflow"/>
                </a:tc>
              </a:tr>
              <a:tr h="565285">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sz="2000" u="none" strike="noStrike" cap="none" normalizeH="0" baseline="0" dirty="0" err="1" smtClean="0">
                          <a:ln>
                            <a:noFill/>
                          </a:ln>
                          <a:effectLst/>
                        </a:rPr>
                        <a:t>Akhuwat</a:t>
                      </a:r>
                      <a:endParaRPr kumimoji="0" lang="en-US" sz="2000" b="1"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err="1" smtClean="0">
                          <a:ln>
                            <a:noFill/>
                          </a:ln>
                          <a:effectLst/>
                        </a:rPr>
                        <a:t>Qaraz</a:t>
                      </a:r>
                      <a:r>
                        <a:rPr kumimoji="0" lang="en-US" altLang="ja-JP" sz="2000" u="none" strike="noStrike" cap="none" normalizeH="0" baseline="0" dirty="0" smtClean="0">
                          <a:ln>
                            <a:noFill/>
                          </a:ln>
                          <a:effectLst/>
                        </a:rPr>
                        <a:t>-e-</a:t>
                      </a:r>
                      <a:r>
                        <a:rPr kumimoji="0" lang="en-US" altLang="ja-JP" sz="2000" u="none" strike="noStrike" cap="none" normalizeH="0" baseline="0" dirty="0" err="1" smtClean="0">
                          <a:ln>
                            <a:noFill/>
                          </a:ln>
                          <a:effectLst/>
                        </a:rPr>
                        <a:t>Hasna</a:t>
                      </a:r>
                      <a:r>
                        <a:rPr kumimoji="0" lang="en-US" altLang="ja-JP" sz="2000" u="none" strike="noStrike" cap="none" normalizeH="0" baseline="0" dirty="0" smtClean="0">
                          <a:ln>
                            <a:noFill/>
                          </a:ln>
                          <a:effectLst/>
                        </a:rPr>
                        <a:t>, </a:t>
                      </a:r>
                      <a:r>
                        <a:rPr kumimoji="0" lang="en-US" altLang="ja-JP" sz="2000" u="none" strike="noStrike" cap="none" normalizeH="0" baseline="0" dirty="0" err="1" smtClean="0">
                          <a:ln>
                            <a:noFill/>
                          </a:ln>
                          <a:effectLst/>
                        </a:rPr>
                        <a:t>MicroTakaful</a:t>
                      </a:r>
                      <a:r>
                        <a:rPr kumimoji="0" lang="en-US" altLang="ja-JP" sz="2000" u="none" strike="noStrike" cap="none" normalizeH="0" baseline="0" dirty="0" smtClean="0">
                          <a:ln>
                            <a:noFill/>
                          </a:ln>
                          <a:effectLst/>
                        </a:rPr>
                        <a:t>, Grants</a:t>
                      </a:r>
                      <a:endParaRPr kumimoji="0" lang="en-US"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tc>
              </a:tr>
              <a:tr h="565285">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smtClean="0">
                          <a:ln>
                            <a:noFill/>
                          </a:ln>
                          <a:effectLst/>
                        </a:rPr>
                        <a:t>CWCD</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err="1" smtClean="0">
                          <a:ln>
                            <a:noFill/>
                          </a:ln>
                          <a:effectLst/>
                        </a:rPr>
                        <a:t>Murabahah</a:t>
                      </a:r>
                      <a:r>
                        <a:rPr kumimoji="0" lang="en-US" altLang="ja-JP" sz="2000" u="none" strike="noStrike" cap="none" normalizeH="0" baseline="0" dirty="0" smtClean="0">
                          <a:ln>
                            <a:noFill/>
                          </a:ln>
                          <a:effectLst/>
                        </a:rPr>
                        <a:t>, </a:t>
                      </a:r>
                      <a:r>
                        <a:rPr kumimoji="0" lang="en-US" altLang="ja-JP" sz="2000" u="none" strike="noStrike" cap="none" normalizeH="0" baseline="0" dirty="0" err="1" smtClean="0">
                          <a:ln>
                            <a:noFill/>
                          </a:ln>
                          <a:effectLst/>
                        </a:rPr>
                        <a:t>Ijarah</a:t>
                      </a:r>
                      <a:r>
                        <a:rPr kumimoji="0" lang="en-US" altLang="ja-JP" sz="2000" u="none" strike="noStrike" cap="none" normalizeH="0" baseline="0" dirty="0" smtClean="0">
                          <a:ln>
                            <a:noFill/>
                          </a:ln>
                          <a:effectLst/>
                        </a:rPr>
                        <a:t>, Salam &amp; Istisna</a:t>
                      </a:r>
                    </a:p>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err="1" smtClean="0">
                          <a:ln>
                            <a:noFill/>
                          </a:ln>
                          <a:effectLst/>
                        </a:rPr>
                        <a:t>MicroTakaful</a:t>
                      </a:r>
                      <a:endParaRPr kumimoji="0" lang="en-US" sz="2000" b="1" i="0" u="none" strike="noStrike" cap="none" normalizeH="0" baseline="0" dirty="0" smtClean="0">
                        <a:ln>
                          <a:noFill/>
                        </a:ln>
                        <a:solidFill>
                          <a:schemeClr val="tx1"/>
                        </a:solidFill>
                        <a:effectLst/>
                        <a:latin typeface="Arial" pitchFamily="34" charset="0"/>
                      </a:endParaRPr>
                    </a:p>
                  </a:txBody>
                  <a:tcPr horzOverflow="overflow"/>
                </a:tc>
              </a:tr>
              <a:tr h="565285">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smtClean="0">
                          <a:ln>
                            <a:noFill/>
                          </a:ln>
                          <a:effectLst/>
                        </a:rPr>
                        <a:t>NRSP – KPK</a:t>
                      </a:r>
                      <a:endParaRPr kumimoji="0" lang="en-US"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err="1" smtClean="0">
                          <a:ln>
                            <a:noFill/>
                          </a:ln>
                          <a:effectLst/>
                        </a:rPr>
                        <a:t>Murabahah</a:t>
                      </a:r>
                      <a:endParaRPr kumimoji="0" lang="en-US" altLang="ja-JP" sz="2000" u="none" strike="noStrike" cap="none" normalizeH="0" baseline="0" dirty="0" smtClean="0">
                        <a:ln>
                          <a:noFill/>
                        </a:ln>
                        <a:effectLst/>
                      </a:endParaRPr>
                    </a:p>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smtClean="0">
                          <a:ln>
                            <a:noFill/>
                          </a:ln>
                          <a:effectLst/>
                        </a:rPr>
                        <a:t>Mudarabah with BOK for funding Source</a:t>
                      </a:r>
                      <a:endParaRPr kumimoji="0" lang="en-US" sz="2000" b="1" i="0" u="none" strike="noStrike" cap="none" normalizeH="0" baseline="0" dirty="0" smtClean="0">
                        <a:ln>
                          <a:noFill/>
                        </a:ln>
                        <a:solidFill>
                          <a:schemeClr val="tx1"/>
                        </a:solidFill>
                        <a:effectLst/>
                        <a:latin typeface="Arial" pitchFamily="34" charset="0"/>
                      </a:endParaRPr>
                    </a:p>
                  </a:txBody>
                  <a:tcPr horzOverflow="overflow"/>
                </a:tc>
              </a:tr>
              <a:tr h="469392">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sz="2000" u="none" strike="noStrike" cap="none" normalizeH="0" baseline="0" dirty="0" err="1" smtClean="0">
                          <a:ln>
                            <a:noFill/>
                          </a:ln>
                          <a:effectLst/>
                        </a:rPr>
                        <a:t>Farz</a:t>
                      </a:r>
                      <a:r>
                        <a:rPr kumimoji="0" lang="en-US" sz="2000" u="none" strike="noStrike" cap="none" normalizeH="0" baseline="0" dirty="0" smtClean="0">
                          <a:ln>
                            <a:noFill/>
                          </a:ln>
                          <a:effectLst/>
                        </a:rPr>
                        <a:t> Foundation</a:t>
                      </a:r>
                      <a:endParaRPr kumimoji="0" lang="en-US"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err="1" smtClean="0">
                          <a:ln>
                            <a:noFill/>
                          </a:ln>
                          <a:effectLst/>
                        </a:rPr>
                        <a:t>Murabahah</a:t>
                      </a:r>
                      <a:r>
                        <a:rPr kumimoji="0" lang="en-US" altLang="ja-JP" sz="2000" u="none" strike="noStrike" cap="none" normalizeH="0" baseline="0" dirty="0" smtClean="0">
                          <a:ln>
                            <a:noFill/>
                          </a:ln>
                          <a:effectLst/>
                        </a:rPr>
                        <a:t>, Musharakah, </a:t>
                      </a:r>
                      <a:r>
                        <a:rPr kumimoji="0" lang="en-US" altLang="ja-JP" sz="2000" u="none" strike="noStrike" cap="none" normalizeH="0" baseline="0" dirty="0" err="1" smtClean="0">
                          <a:ln>
                            <a:noFill/>
                          </a:ln>
                          <a:effectLst/>
                        </a:rPr>
                        <a:t>LIvestock</a:t>
                      </a:r>
                      <a:endParaRPr kumimoji="0" lang="en-US" sz="2000" b="1" i="0" u="none" strike="noStrike" cap="none" normalizeH="0" baseline="0" dirty="0" smtClean="0">
                        <a:ln>
                          <a:noFill/>
                        </a:ln>
                        <a:solidFill>
                          <a:schemeClr val="tx1"/>
                        </a:solidFill>
                        <a:effectLst/>
                        <a:latin typeface="Arial" pitchFamily="34" charset="0"/>
                      </a:endParaRPr>
                    </a:p>
                  </a:txBody>
                  <a:tcPr horzOverflow="overflow"/>
                </a:tc>
              </a:tr>
              <a:tr h="299575">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smtClean="0">
                          <a:ln>
                            <a:noFill/>
                          </a:ln>
                          <a:effectLst/>
                        </a:rPr>
                        <a:t>Islamic Relief</a:t>
                      </a:r>
                      <a:endParaRPr kumimoji="0" lang="en-US" altLang="ja-JP"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err="1" smtClean="0">
                          <a:ln>
                            <a:noFill/>
                          </a:ln>
                          <a:effectLst/>
                        </a:rPr>
                        <a:t>Murabahah</a:t>
                      </a:r>
                      <a:r>
                        <a:rPr kumimoji="0" lang="en-US" altLang="ja-JP" sz="2000" u="none" strike="noStrike" cap="none" normalizeH="0" baseline="0" dirty="0" smtClean="0">
                          <a:ln>
                            <a:noFill/>
                          </a:ln>
                          <a:effectLst/>
                        </a:rPr>
                        <a:t> and </a:t>
                      </a:r>
                      <a:r>
                        <a:rPr kumimoji="0" lang="en-US" altLang="ja-JP" sz="2000" u="none" strike="noStrike" cap="none" normalizeH="0" baseline="0" dirty="0" err="1" smtClean="0">
                          <a:ln>
                            <a:noFill/>
                          </a:ln>
                          <a:effectLst/>
                        </a:rPr>
                        <a:t>Qarz</a:t>
                      </a:r>
                      <a:r>
                        <a:rPr kumimoji="0" lang="en-US" altLang="ja-JP" sz="2000" u="none" strike="noStrike" cap="none" normalizeH="0" baseline="0" dirty="0" smtClean="0">
                          <a:ln>
                            <a:noFill/>
                          </a:ln>
                          <a:effectLst/>
                        </a:rPr>
                        <a:t>-e-Hassan</a:t>
                      </a:r>
                      <a:endParaRPr kumimoji="0" lang="en-US" sz="2000" b="1" i="0" u="none" strike="noStrike" cap="none" normalizeH="0" baseline="0" dirty="0" smtClean="0">
                        <a:ln>
                          <a:noFill/>
                        </a:ln>
                        <a:solidFill>
                          <a:schemeClr val="tx1"/>
                        </a:solidFill>
                        <a:effectLst/>
                        <a:latin typeface="Arial" pitchFamily="34" charset="0"/>
                      </a:endParaRPr>
                    </a:p>
                  </a:txBody>
                  <a:tcPr horzOverflow="overflow"/>
                </a:tc>
              </a:tr>
              <a:tr h="563880">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smtClean="0">
                          <a:ln>
                            <a:noFill/>
                          </a:ln>
                          <a:effectLst/>
                        </a:rPr>
                        <a:t>KKCB</a:t>
                      </a:r>
                      <a:endParaRPr kumimoji="0" lang="en-US" altLang="ja-JP"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u="none" strike="noStrike" cap="none" normalizeH="0" baseline="0" dirty="0" smtClean="0">
                          <a:ln>
                            <a:noFill/>
                          </a:ln>
                          <a:effectLst/>
                        </a:rPr>
                        <a:t>Murabaha and </a:t>
                      </a:r>
                      <a:r>
                        <a:rPr kumimoji="0" lang="en-US" altLang="ja-JP" sz="2000" u="none" strike="noStrike" cap="none" normalizeH="0" baseline="0" dirty="0" err="1" smtClean="0">
                          <a:ln>
                            <a:noFill/>
                          </a:ln>
                          <a:effectLst/>
                        </a:rPr>
                        <a:t>MicroTakaful</a:t>
                      </a:r>
                      <a:endParaRPr kumimoji="0" lang="en-US"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tc>
              </a:tr>
              <a:tr h="533400">
                <a:tc>
                  <a:txBody>
                    <a:bodyPr/>
                    <a:lstStyle/>
                    <a:p>
                      <a:pPr marL="0" marR="0" lvl="0" indent="0" algn="l" defTabSz="914400" rtl="0" eaLnBrk="0" fontAlgn="base" latinLnBrk="0" hangingPunct="0">
                        <a:lnSpc>
                          <a:spcPct val="100000"/>
                        </a:lnSpc>
                        <a:spcBef>
                          <a:spcPts val="200"/>
                        </a:spcBef>
                        <a:spcAft>
                          <a:spcPct val="0"/>
                        </a:spcAft>
                        <a:buClrTx/>
                        <a:buSzTx/>
                        <a:buFontTx/>
                        <a:buNone/>
                        <a:tabLst/>
                        <a:defRPr/>
                      </a:pPr>
                      <a:r>
                        <a:rPr kumimoji="0" lang="en-US" altLang="ja-JP" sz="2000" u="none" strike="noStrike" cap="none" normalizeH="0" baseline="0" dirty="0" smtClean="0">
                          <a:ln>
                            <a:noFill/>
                          </a:ln>
                          <a:effectLst/>
                        </a:rPr>
                        <a:t>Helping Hand for RD </a:t>
                      </a:r>
                    </a:p>
                  </a:txBody>
                  <a:tcPr horzOverflow="overflow"/>
                </a:tc>
                <a:tc>
                  <a:txBody>
                    <a:bodyPr/>
                    <a:lstStyle/>
                    <a:p>
                      <a:pPr marL="0" marR="0" lvl="0" indent="0" algn="l" defTabSz="914400" rtl="0" eaLnBrk="0" fontAlgn="base" latinLnBrk="0" hangingPunct="0">
                        <a:lnSpc>
                          <a:spcPct val="100000"/>
                        </a:lnSpc>
                        <a:spcBef>
                          <a:spcPts val="200"/>
                        </a:spcBef>
                        <a:spcAft>
                          <a:spcPct val="0"/>
                        </a:spcAft>
                        <a:buClrTx/>
                        <a:buSzTx/>
                        <a:buFontTx/>
                        <a:buNone/>
                        <a:tabLst/>
                        <a:defRPr/>
                      </a:pPr>
                      <a:r>
                        <a:rPr kumimoji="0" lang="en-US" sz="2000" u="none" strike="noStrike" cap="none" normalizeH="0" baseline="0" dirty="0" err="1" smtClean="0">
                          <a:ln>
                            <a:noFill/>
                          </a:ln>
                          <a:effectLst/>
                        </a:rPr>
                        <a:t>Murabahah</a:t>
                      </a:r>
                      <a:r>
                        <a:rPr kumimoji="0" lang="en-US" sz="2000" u="none" strike="noStrike" cap="none" normalizeH="0" baseline="0" dirty="0" smtClean="0">
                          <a:ln>
                            <a:noFill/>
                          </a:ln>
                          <a:effectLst/>
                        </a:rPr>
                        <a:t>, Mudarabah</a:t>
                      </a:r>
                    </a:p>
                  </a:txBody>
                  <a:tcPr horzOverflow="overflow"/>
                </a:tc>
              </a:tr>
              <a:tr h="481584">
                <a:tc>
                  <a:txBody>
                    <a:bodyPr/>
                    <a:lstStyle/>
                    <a:p>
                      <a:pPr marL="0" marR="0" lvl="0" indent="0" algn="l" defTabSz="914400" rtl="0" eaLnBrk="0" fontAlgn="base" latinLnBrk="0" hangingPunct="0">
                        <a:lnSpc>
                          <a:spcPct val="100000"/>
                        </a:lnSpc>
                        <a:spcBef>
                          <a:spcPts val="200"/>
                        </a:spcBef>
                        <a:spcAft>
                          <a:spcPct val="0"/>
                        </a:spcAft>
                        <a:buClrTx/>
                        <a:buSzTx/>
                        <a:buFontTx/>
                        <a:buNone/>
                        <a:tabLst/>
                        <a:defRPr/>
                      </a:pPr>
                      <a:r>
                        <a:rPr kumimoji="0" lang="en-US" altLang="ja-JP" sz="2000" u="none" strike="noStrike" cap="none" normalizeH="0" baseline="0" dirty="0" smtClean="0">
                          <a:ln>
                            <a:noFill/>
                          </a:ln>
                          <a:effectLst/>
                        </a:rPr>
                        <a:t>Muslim Aid</a:t>
                      </a:r>
                    </a:p>
                  </a:txBody>
                  <a:tcPr horzOverflow="overflow"/>
                </a:tc>
                <a:tc>
                  <a:txBody>
                    <a:bodyPr/>
                    <a:lstStyle/>
                    <a:p>
                      <a:pPr marL="0" marR="0" lvl="0" indent="0" algn="l" defTabSz="914400" rtl="0" eaLnBrk="0" fontAlgn="base" latinLnBrk="0" hangingPunct="0">
                        <a:lnSpc>
                          <a:spcPct val="100000"/>
                        </a:lnSpc>
                        <a:spcBef>
                          <a:spcPts val="200"/>
                        </a:spcBef>
                        <a:spcAft>
                          <a:spcPct val="0"/>
                        </a:spcAft>
                        <a:buClrTx/>
                        <a:buSzTx/>
                        <a:buFontTx/>
                        <a:buNone/>
                        <a:tabLst/>
                        <a:defRPr/>
                      </a:pPr>
                      <a:r>
                        <a:rPr kumimoji="0" lang="en-US" sz="2000" u="none" strike="noStrike" cap="none" normalizeH="0" baseline="0" dirty="0" err="1" smtClean="0">
                          <a:ln>
                            <a:noFill/>
                          </a:ln>
                          <a:effectLst/>
                        </a:rPr>
                        <a:t>Murabahah</a:t>
                      </a:r>
                      <a:endParaRPr kumimoji="0" lang="en-US" sz="2000" u="none" strike="noStrike" cap="none" normalizeH="0" baseline="0" dirty="0" smtClean="0">
                        <a:ln>
                          <a:noFill/>
                        </a:ln>
                        <a:effectLst/>
                      </a:endParaRPr>
                    </a:p>
                  </a:txBody>
                  <a:tcPr horzOverflow="overflow"/>
                </a:tc>
              </a:tr>
              <a:tr h="768601">
                <a:tc>
                  <a:txBody>
                    <a:bodyPr/>
                    <a:lstStyle/>
                    <a:p>
                      <a:pPr marL="0" marR="0" lvl="0" indent="0" algn="l" defTabSz="914400" rtl="0" eaLnBrk="0" fontAlgn="base" latinLnBrk="0" hangingPunct="0">
                        <a:lnSpc>
                          <a:spcPct val="100000"/>
                        </a:lnSpc>
                        <a:spcBef>
                          <a:spcPts val="200"/>
                        </a:spcBef>
                        <a:spcAft>
                          <a:spcPct val="0"/>
                        </a:spcAft>
                        <a:buClrTx/>
                        <a:buSzTx/>
                        <a:buFontTx/>
                        <a:buNone/>
                        <a:tabLst/>
                        <a:defRPr/>
                      </a:pPr>
                      <a:r>
                        <a:rPr kumimoji="0" lang="en-US" altLang="ja-JP" sz="2000" i="1" u="sng" strike="noStrike" kern="1200" cap="none" normalizeH="0" baseline="0" dirty="0" smtClean="0">
                          <a:ln>
                            <a:noFill/>
                          </a:ln>
                          <a:solidFill>
                            <a:schemeClr val="dk1"/>
                          </a:solidFill>
                          <a:effectLst/>
                          <a:latin typeface="+mn-lt"/>
                          <a:ea typeface="+mn-ea"/>
                          <a:cs typeface="+mn-cs"/>
                        </a:rPr>
                        <a:t>NRDP, Deep Foundation, NGO world, Al Noor Foundation</a:t>
                      </a:r>
                    </a:p>
                  </a:txBody>
                  <a:tcPr horzOverflow="overflow"/>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altLang="ja-JP" sz="2000" i="1" u="sng" strike="noStrike" kern="1200" cap="none" normalizeH="0" baseline="0" dirty="0" smtClean="0">
                          <a:ln>
                            <a:noFill/>
                          </a:ln>
                          <a:solidFill>
                            <a:schemeClr val="dk1"/>
                          </a:solidFill>
                          <a:effectLst/>
                          <a:latin typeface="+mn-lt"/>
                          <a:ea typeface="+mn-ea"/>
                          <a:cs typeface="+mn-cs"/>
                        </a:rPr>
                        <a:t>5 </a:t>
                      </a:r>
                      <a:r>
                        <a:rPr kumimoji="0" lang="en-US" altLang="ja-JP" sz="2000" i="1" u="sng" strike="noStrike" kern="1200" cap="none" normalizeH="0" baseline="0" dirty="0" err="1" smtClean="0">
                          <a:ln>
                            <a:noFill/>
                          </a:ln>
                          <a:solidFill>
                            <a:schemeClr val="dk1"/>
                          </a:solidFill>
                          <a:effectLst/>
                          <a:latin typeface="+mn-lt"/>
                          <a:ea typeface="+mn-ea"/>
                          <a:cs typeface="+mn-cs"/>
                        </a:rPr>
                        <a:t>MicroTakaful</a:t>
                      </a:r>
                      <a:r>
                        <a:rPr kumimoji="0" lang="en-US" altLang="ja-JP" sz="2000" i="1" u="sng" strike="noStrike" kern="1200" cap="none" normalizeH="0" baseline="0" dirty="0" smtClean="0">
                          <a:ln>
                            <a:noFill/>
                          </a:ln>
                          <a:solidFill>
                            <a:schemeClr val="dk1"/>
                          </a:solidFill>
                          <a:effectLst/>
                          <a:latin typeface="+mn-lt"/>
                          <a:ea typeface="+mn-ea"/>
                          <a:cs typeface="+mn-cs"/>
                        </a:rPr>
                        <a:t> Co, 5 Full fledge Islamic Banks, 13 SAIBB</a:t>
                      </a:r>
                    </a:p>
                  </a:txBody>
                  <a:tcPr horzOverflow="overflow"/>
                </a:tc>
              </a:tr>
            </a:tbl>
          </a:graphicData>
        </a:graphic>
      </p:graphicFrame>
      <p:sp>
        <p:nvSpPr>
          <p:cNvPr id="4"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US" sz="3200" b="1" dirty="0" smtClean="0">
                <a:solidFill>
                  <a:srgbClr val="FFFFFF"/>
                </a:solidFill>
                <a:cs typeface="Arial" charset="0"/>
              </a:rPr>
              <a:t>Pakistan as Leader of Islamic Microfinance Industry</a:t>
            </a:r>
            <a:endParaRPr lang="en-GB" sz="3200" b="1" dirty="0">
              <a:solidFill>
                <a:srgbClr val="FFFFFF"/>
              </a:solidFill>
              <a:cs typeface="Arial" charset="0"/>
            </a:endParaRP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Text Box 9"/>
          <p:cNvSpPr txBox="1">
            <a:spLocks noChangeArrowheads="1"/>
          </p:cNvSpPr>
          <p:nvPr/>
        </p:nvSpPr>
        <p:spPr bwMode="auto">
          <a:xfrm>
            <a:off x="0" y="0"/>
            <a:ext cx="9144000" cy="838200"/>
          </a:xfrm>
          <a:prstGeom prst="rect">
            <a:avLst/>
          </a:prstGeom>
          <a:solidFill>
            <a:schemeClr val="accent6"/>
          </a:solidFill>
          <a:ln w="9525" algn="ctr">
            <a:noFill/>
            <a:miter lim="800000"/>
            <a:headEnd/>
            <a:tailEnd/>
          </a:ln>
        </p:spPr>
        <p:txBody>
          <a:bodyPr anchor="ctr"/>
          <a:lstStyle/>
          <a:p>
            <a:pPr marL="381000" indent="-381000" algn="ctr">
              <a:lnSpc>
                <a:spcPct val="80000"/>
              </a:lnSpc>
              <a:spcBef>
                <a:spcPct val="20000"/>
              </a:spcBef>
              <a:buFont typeface="Wingdings" pitchFamily="2" charset="2"/>
              <a:buNone/>
            </a:pPr>
            <a:r>
              <a:rPr lang="en-GB" sz="3600" b="1" dirty="0" smtClean="0">
                <a:solidFill>
                  <a:srgbClr val="FFFFFF"/>
                </a:solidFill>
                <a:cs typeface="Arial" charset="0"/>
              </a:rPr>
              <a:t>Contents</a:t>
            </a:r>
            <a:endParaRPr lang="en-GB" sz="3600" b="1" dirty="0">
              <a:solidFill>
                <a:srgbClr val="FFFFFF"/>
              </a:solidFill>
              <a:cs typeface="Arial" charset="0"/>
            </a:endParaRPr>
          </a:p>
        </p:txBody>
      </p:sp>
      <p:sp>
        <p:nvSpPr>
          <p:cNvPr id="21" name="Rectangle 3"/>
          <p:cNvSpPr txBox="1">
            <a:spLocks noChangeArrowheads="1"/>
          </p:cNvSpPr>
          <p:nvPr/>
        </p:nvSpPr>
        <p:spPr bwMode="auto">
          <a:xfrm>
            <a:off x="381000" y="1143000"/>
            <a:ext cx="8458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20040" lvl="0" indent="-320040" eaLnBrk="1" fontAlgn="auto" hangingPunct="1">
              <a:lnSpc>
                <a:spcPct val="80000"/>
              </a:lnSpc>
              <a:spcBef>
                <a:spcPts val="700"/>
              </a:spcBef>
              <a:spcAft>
                <a:spcPts val="0"/>
              </a:spcAft>
              <a:buClr>
                <a:schemeClr val="accent2"/>
              </a:buClr>
              <a:buSzPct val="60000"/>
              <a:buFont typeface="Wingdings"/>
              <a:buChar char=""/>
              <a:defRPr/>
            </a:pPr>
            <a:endParaRPr lang="en-GB" sz="28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Source of Islamic Microfinance Products</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Basic Principles of </a:t>
            </a:r>
            <a:r>
              <a:rPr lang="en-GB" sz="2800" dirty="0" err="1" smtClean="0">
                <a:latin typeface="Tw Cen MT" pitchFamily="34" charset="0"/>
              </a:rPr>
              <a:t>Shariah</a:t>
            </a:r>
            <a:r>
              <a:rPr lang="en-GB" sz="2800" dirty="0" smtClean="0">
                <a:latin typeface="Tw Cen MT" pitchFamily="34" charset="0"/>
              </a:rPr>
              <a:t> Based Microfinance </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Elements of Islamic Microfinance (IMF)</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Compatibility of IMF Products with Conventional Microfinance Models</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Islamic Microfinance Institutions – Worldwide</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Need Assessment of Islamic Microfinance</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Opportunities &amp; Challenges Faced by IMF Sector</a:t>
            </a:r>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381000" y="914400"/>
            <a:ext cx="8382000" cy="748153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endParaRPr lang="en-US" sz="3200" dirty="0" smtClean="0">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err="1" smtClean="0">
                <a:latin typeface="Tw Cen MT" pitchFamily="34" charset="0"/>
              </a:rPr>
              <a:t>Grameen</a:t>
            </a:r>
            <a:r>
              <a:rPr lang="en-US" sz="2800" b="1" u="sng" dirty="0" smtClean="0">
                <a:latin typeface="Tw Cen MT" pitchFamily="34" charset="0"/>
              </a:rPr>
              <a:t> Model</a:t>
            </a:r>
            <a:r>
              <a:rPr lang="en-US" sz="3200" dirty="0" smtClean="0">
                <a:latin typeface="Tw Cen MT" pitchFamily="34" charset="0"/>
              </a:rPr>
              <a:t>:     </a:t>
            </a:r>
            <a:r>
              <a:rPr lang="en-US" sz="2400" dirty="0" smtClean="0">
                <a:latin typeface="Tw Cen MT" pitchFamily="34" charset="0"/>
              </a:rPr>
              <a:t>Amna Iftikhar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latin typeface="Tw Cen MT" pitchFamily="34" charset="0"/>
              </a:rPr>
              <a:t>Village Bank Model</a:t>
            </a:r>
            <a:r>
              <a:rPr lang="en-US" sz="3200" dirty="0" smtClean="0">
                <a:latin typeface="Tw Cen MT" pitchFamily="34" charset="0"/>
              </a:rPr>
              <a:t>: </a:t>
            </a:r>
            <a:r>
              <a:rPr lang="en-US" sz="2400" dirty="0" err="1" smtClean="0">
                <a:latin typeface="Tw Cen MT" pitchFamily="34" charset="0"/>
              </a:rPr>
              <a:t>Sanadiq</a:t>
            </a:r>
            <a:r>
              <a:rPr lang="en-US" sz="2400" dirty="0" smtClean="0">
                <a:latin typeface="Tw Cen MT" pitchFamily="34" charset="0"/>
              </a:rPr>
              <a:t> program -</a:t>
            </a:r>
            <a:r>
              <a:rPr lang="en-US" sz="2400" dirty="0" err="1" smtClean="0">
                <a:latin typeface="Tw Cen MT" pitchFamily="34" charset="0"/>
              </a:rPr>
              <a:t>Jabal</a:t>
            </a:r>
            <a:r>
              <a:rPr lang="en-US" sz="2400" dirty="0" smtClean="0">
                <a:latin typeface="Tw Cen MT" pitchFamily="34" charset="0"/>
              </a:rPr>
              <a:t> al-</a:t>
            </a:r>
            <a:r>
              <a:rPr lang="en-US" sz="2400" dirty="0" err="1" smtClean="0">
                <a:latin typeface="Tw Cen MT" pitchFamily="34" charset="0"/>
              </a:rPr>
              <a:t>Hoss</a:t>
            </a:r>
            <a:r>
              <a:rPr lang="en-US" sz="2400" dirty="0" smtClean="0">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latin typeface="Tw Cen MT" pitchFamily="34" charset="0"/>
              </a:rPr>
              <a:t>Credit Union Model</a:t>
            </a:r>
            <a:r>
              <a:rPr lang="en-US" sz="3200" b="1" dirty="0" smtClean="0"/>
              <a:t>: </a:t>
            </a:r>
            <a:r>
              <a:rPr lang="en-US" sz="2400" dirty="0" smtClean="0">
                <a:latin typeface="Tw Cen MT" pitchFamily="34" charset="0"/>
              </a:rPr>
              <a:t>Muslim Credit Union (Tobago), The </a:t>
            </a:r>
            <a:r>
              <a:rPr lang="en-US" sz="2400" dirty="0" err="1" smtClean="0">
                <a:latin typeface="Tw Cen MT" pitchFamily="34" charset="0"/>
              </a:rPr>
              <a:t>Amwal</a:t>
            </a:r>
            <a:r>
              <a:rPr lang="en-US" sz="2400" dirty="0" smtClean="0">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latin typeface="Tw Cen MT" pitchFamily="34" charset="0"/>
              </a:rPr>
              <a:t>Cooperative Model</a:t>
            </a:r>
            <a:r>
              <a:rPr lang="en-US" sz="3200" b="1" dirty="0" smtClean="0"/>
              <a:t>:  </a:t>
            </a:r>
            <a:r>
              <a:rPr lang="en-US" sz="2400" dirty="0" err="1" smtClean="0">
                <a:latin typeface="Tw Cen MT" pitchFamily="34" charset="0"/>
              </a:rPr>
              <a:t>AlBaraka</a:t>
            </a:r>
            <a:r>
              <a:rPr lang="en-US" sz="2400" dirty="0" smtClean="0">
                <a:latin typeface="Tw Cen MT" pitchFamily="34" charset="0"/>
              </a:rPr>
              <a:t> MPCS – Mauritius, Al-     </a:t>
            </a:r>
            <a:r>
              <a:rPr lang="en-US" sz="2400" dirty="0" err="1" smtClean="0">
                <a:latin typeface="Tw Cen MT" pitchFamily="34" charset="0"/>
              </a:rPr>
              <a:t>Khair</a:t>
            </a:r>
            <a:r>
              <a:rPr lang="en-US" sz="2400" dirty="0" smtClean="0">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latin typeface="Tw Cen MT" pitchFamily="34" charset="0"/>
              </a:rPr>
              <a:t>Self-Help Group:</a:t>
            </a:r>
            <a:r>
              <a:rPr lang="en-US" sz="2800" b="1" dirty="0" smtClean="0">
                <a:latin typeface="Tw Cen MT" pitchFamily="34" charset="0"/>
              </a:rPr>
              <a:t> 	   </a:t>
            </a:r>
            <a:r>
              <a:rPr lang="en-US" sz="2400" dirty="0" err="1" smtClean="0">
                <a:latin typeface="Tw Cen MT" pitchFamily="34" charset="0"/>
              </a:rPr>
              <a:t>Aameen</a:t>
            </a:r>
            <a:r>
              <a:rPr lang="en-US" sz="2800" b="1" dirty="0" smtClean="0">
                <a:latin typeface="Tw Cen MT" pitchFamily="34" charset="0"/>
              </a:rPr>
              <a:t> </a:t>
            </a:r>
            <a:r>
              <a:rPr lang="en-US" sz="2400" dirty="0" smtClean="0">
                <a:latin typeface="Tw Cen MT" pitchFamily="34" charset="0"/>
              </a:rPr>
              <a:t>Society - India</a:t>
            </a:r>
          </a:p>
          <a:p>
            <a:pPr marL="320040" indent="-320040" fontAlgn="auto">
              <a:lnSpc>
                <a:spcPct val="80000"/>
              </a:lnSpc>
              <a:spcBef>
                <a:spcPts val="700"/>
              </a:spcBef>
              <a:spcAft>
                <a:spcPts val="0"/>
              </a:spcAft>
              <a:buClr>
                <a:schemeClr val="accent2"/>
              </a:buClr>
              <a:buSzPct val="60000"/>
              <a:defRPr/>
            </a:pPr>
            <a:endParaRPr lang="en-US" sz="2800" b="1" u="sng" dirty="0" smtClean="0">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latin typeface="Tw Cen MT" pitchFamily="34" charset="0"/>
              </a:rPr>
              <a:t>For Profit Banks/MFIs </a:t>
            </a:r>
            <a:r>
              <a:rPr lang="en-US" sz="3200" b="1" dirty="0" smtClean="0"/>
              <a:t>: </a:t>
            </a:r>
            <a:r>
              <a:rPr lang="en-US" sz="2400" dirty="0" smtClean="0">
                <a:latin typeface="Tw Cen MT" pitchFamily="34" charset="0"/>
              </a:rPr>
              <a:t>Ghana Islamic Microfinance Banks – Ghana, HSBC </a:t>
            </a:r>
            <a:r>
              <a:rPr lang="en-US" sz="2400" dirty="0" err="1" smtClean="0">
                <a:latin typeface="Tw Cen MT" pitchFamily="34" charset="0"/>
              </a:rPr>
              <a:t>Amanah</a:t>
            </a:r>
            <a:r>
              <a:rPr lang="en-US" sz="2400" dirty="0" smtClean="0">
                <a:latin typeface="Tw Cen MT" pitchFamily="34" charset="0"/>
              </a:rPr>
              <a:t> – U.K, Bank Islami - Pakistan</a:t>
            </a:r>
          </a:p>
          <a:p>
            <a:pPr marL="320040" indent="-320040" fontAlgn="auto">
              <a:lnSpc>
                <a:spcPct val="80000"/>
              </a:lnSpc>
              <a:spcBef>
                <a:spcPts val="700"/>
              </a:spcBef>
              <a:spcAft>
                <a:spcPts val="0"/>
              </a:spcAft>
              <a:buClr>
                <a:schemeClr val="accent2"/>
              </a:buClr>
              <a:buSzPct val="60000"/>
              <a:defRPr/>
            </a:pPr>
            <a:endParaRPr lang="en-US" sz="3200" dirty="0" smtClean="0">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3200" dirty="0" smtClean="0">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3200" dirty="0" smtClean="0">
                <a:latin typeface="Tw Cen MT" pitchFamily="34" charset="0"/>
              </a:rPr>
              <a:t>`</a:t>
            </a:r>
            <a:endParaRPr lang="en-GB" sz="32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endParaRPr lang="en-US" sz="3200" dirty="0" smtClean="0">
              <a:latin typeface="Tw Cen MT" pitchFamily="34" charset="0"/>
            </a:endParaRPr>
          </a:p>
        </p:txBody>
      </p:sp>
      <p:sp>
        <p:nvSpPr>
          <p:cNvPr id="151555" name="Rectangle 3"/>
          <p:cNvSpPr>
            <a:spLocks noChangeArrowheads="1"/>
          </p:cNvSpPr>
          <p:nvPr/>
        </p:nvSpPr>
        <p:spPr bwMode="auto">
          <a:xfrm>
            <a:off x="1143000" y="3352800"/>
            <a:ext cx="6934200" cy="685800"/>
          </a:xfrm>
          <a:prstGeom prst="rect">
            <a:avLst/>
          </a:prstGeom>
          <a:noFill/>
          <a:ln w="9525">
            <a:noFill/>
            <a:miter lim="800000"/>
            <a:headEnd/>
            <a:tailEnd/>
          </a:ln>
        </p:spPr>
        <p:txBody>
          <a:bodyPr/>
          <a:lstStyle/>
          <a:p>
            <a:pPr marL="381000" indent="-381000" algn="ctr">
              <a:lnSpc>
                <a:spcPct val="80000"/>
              </a:lnSpc>
              <a:spcBef>
                <a:spcPct val="20000"/>
              </a:spcBef>
              <a:buFont typeface="Wingdings" pitchFamily="2" charset="2"/>
              <a:buNone/>
            </a:pPr>
            <a:endParaRPr lang="en-GB" sz="3200" dirty="0">
              <a:solidFill>
                <a:schemeClr val="bg1"/>
              </a:solidFill>
              <a:latin typeface="Arial" pitchFamily="34" charset="0"/>
            </a:endParaRPr>
          </a:p>
        </p:txBody>
      </p:sp>
      <p:sp>
        <p:nvSpPr>
          <p:cNvPr id="5"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IMF Products with MF Models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381000" y="914400"/>
            <a:ext cx="8382000" cy="6450484"/>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GB" sz="3200" dirty="0" smtClean="0">
                <a:latin typeface="Tw Cen MT" pitchFamily="34" charset="0"/>
              </a:rPr>
              <a:t>Approximately 44% conventional microfinance clients worldwide reside in Muslim countries</a:t>
            </a:r>
            <a:endParaRPr lang="en-US" sz="3200" dirty="0">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US" sz="3200" dirty="0" smtClean="0">
                <a:latin typeface="Tw Cen MT" pitchFamily="34" charset="0"/>
              </a:rPr>
              <a:t>Almost one-half of the 56 IDB member countries in Asia and Africa are classed as United Nations Least Developed Countries (LDCs), </a:t>
            </a:r>
          </a:p>
          <a:p>
            <a:pPr marL="320040" indent="-320040" fontAlgn="auto">
              <a:lnSpc>
                <a:spcPct val="80000"/>
              </a:lnSpc>
              <a:spcBef>
                <a:spcPts val="700"/>
              </a:spcBef>
              <a:spcAft>
                <a:spcPts val="0"/>
              </a:spcAft>
              <a:buClr>
                <a:schemeClr val="accent2"/>
              </a:buClr>
              <a:buSzPct val="60000"/>
              <a:buFont typeface="Wingdings"/>
              <a:buChar char=""/>
              <a:defRPr/>
            </a:pPr>
            <a:r>
              <a:rPr lang="en-US" sz="3200" dirty="0" smtClean="0">
                <a:latin typeface="Tw Cen MT" pitchFamily="34" charset="0"/>
              </a:rPr>
              <a:t>Islamic Asset-based Financing </a:t>
            </a:r>
            <a:r>
              <a:rPr lang="en-US" sz="3200" dirty="0">
                <a:latin typeface="Tw Cen MT" pitchFamily="34" charset="0"/>
              </a:rPr>
              <a:t>– can prevent </a:t>
            </a:r>
            <a:r>
              <a:rPr lang="en-US" sz="3200" b="1" dirty="0">
                <a:latin typeface="Tw Cen MT" pitchFamily="34" charset="0"/>
              </a:rPr>
              <a:t>diversion of funds for </a:t>
            </a:r>
            <a:r>
              <a:rPr lang="en-US" sz="3200" b="1" dirty="0" smtClean="0">
                <a:latin typeface="Tw Cen MT" pitchFamily="34" charset="0"/>
              </a:rPr>
              <a:t>consumption</a:t>
            </a:r>
            <a:r>
              <a:rPr lang="en-US" sz="3200" dirty="0" smtClean="0">
                <a:latin typeface="Tw Cen MT" pitchFamily="34" charset="0"/>
              </a:rPr>
              <a:t>.</a:t>
            </a:r>
          </a:p>
          <a:p>
            <a:pPr marL="320040" indent="-320040" fontAlgn="auto">
              <a:lnSpc>
                <a:spcPct val="80000"/>
              </a:lnSpc>
              <a:spcBef>
                <a:spcPts val="700"/>
              </a:spcBef>
              <a:spcAft>
                <a:spcPts val="0"/>
              </a:spcAft>
              <a:buClr>
                <a:schemeClr val="accent2"/>
              </a:buClr>
              <a:buSzPct val="60000"/>
              <a:buFont typeface="Wingdings"/>
              <a:buChar char=""/>
              <a:defRPr/>
            </a:pPr>
            <a:r>
              <a:rPr lang="en-US" sz="3200" dirty="0" smtClean="0">
                <a:latin typeface="Tw Cen MT" pitchFamily="34" charset="0"/>
              </a:rPr>
              <a:t>For Muslim majority countries great need for Islamic Micro Finance exists and large </a:t>
            </a:r>
            <a:r>
              <a:rPr lang="en-US" sz="3200" b="1" dirty="0" smtClean="0">
                <a:latin typeface="Tw Cen MT" pitchFamily="34" charset="0"/>
              </a:rPr>
              <a:t>target segment is  averse to the interest </a:t>
            </a:r>
            <a:r>
              <a:rPr lang="en-US" sz="3200" dirty="0" smtClean="0">
                <a:latin typeface="Tw Cen MT" pitchFamily="34" charset="0"/>
              </a:rPr>
              <a:t>based microfinance products.</a:t>
            </a:r>
          </a:p>
          <a:p>
            <a:pPr marL="320040" indent="-320040" fontAlgn="auto">
              <a:lnSpc>
                <a:spcPct val="80000"/>
              </a:lnSpc>
              <a:spcBef>
                <a:spcPts val="700"/>
              </a:spcBef>
              <a:spcAft>
                <a:spcPts val="0"/>
              </a:spcAft>
              <a:buClr>
                <a:schemeClr val="accent2"/>
              </a:buClr>
              <a:buSzPct val="60000"/>
              <a:buFont typeface="Wingdings"/>
              <a:buChar char=""/>
              <a:defRPr/>
            </a:pPr>
            <a:r>
              <a:rPr lang="en-US" sz="3200" dirty="0" smtClean="0">
                <a:latin typeface="Tw Cen MT" pitchFamily="34" charset="0"/>
              </a:rPr>
              <a:t>Islamic Microfinance have proven track record that its deals with </a:t>
            </a:r>
            <a:r>
              <a:rPr lang="en-US" sz="3200" b="1" dirty="0" smtClean="0">
                <a:latin typeface="Tw Cen MT" pitchFamily="34" charset="0"/>
              </a:rPr>
              <a:t>long lasting  </a:t>
            </a:r>
            <a:r>
              <a:rPr lang="en-US" sz="3200" dirty="0" smtClean="0">
                <a:latin typeface="Tw Cen MT" pitchFamily="34" charset="0"/>
              </a:rPr>
              <a:t>&amp; </a:t>
            </a:r>
            <a:r>
              <a:rPr lang="en-US" sz="3200" b="1" dirty="0" smtClean="0">
                <a:latin typeface="Tw Cen MT" pitchFamily="34" charset="0"/>
              </a:rPr>
              <a:t>Complete solutions </a:t>
            </a:r>
            <a:r>
              <a:rPr lang="en-US" sz="3200" dirty="0" smtClean="0">
                <a:latin typeface="Tw Cen MT" pitchFamily="34" charset="0"/>
              </a:rPr>
              <a:t>for Sustainability.</a:t>
            </a:r>
          </a:p>
          <a:p>
            <a:pPr marL="320040" indent="-320040" fontAlgn="auto">
              <a:lnSpc>
                <a:spcPct val="80000"/>
              </a:lnSpc>
              <a:spcBef>
                <a:spcPts val="700"/>
              </a:spcBef>
              <a:spcAft>
                <a:spcPts val="0"/>
              </a:spcAft>
              <a:buClr>
                <a:schemeClr val="accent2"/>
              </a:buClr>
              <a:buSzPct val="60000"/>
              <a:buFont typeface="Wingdings"/>
              <a:buChar char=""/>
              <a:defRPr/>
            </a:pPr>
            <a:endParaRPr lang="en-US" sz="3200" dirty="0" smtClean="0">
              <a:latin typeface="Tw Cen MT" pitchFamily="34" charset="0"/>
            </a:endParaRPr>
          </a:p>
        </p:txBody>
      </p:sp>
      <p:sp>
        <p:nvSpPr>
          <p:cNvPr id="151555" name="Rectangle 3"/>
          <p:cNvSpPr>
            <a:spLocks noChangeArrowheads="1"/>
          </p:cNvSpPr>
          <p:nvPr/>
        </p:nvSpPr>
        <p:spPr bwMode="auto">
          <a:xfrm>
            <a:off x="1143000" y="3352800"/>
            <a:ext cx="6934200" cy="685800"/>
          </a:xfrm>
          <a:prstGeom prst="rect">
            <a:avLst/>
          </a:prstGeom>
          <a:noFill/>
          <a:ln w="9525">
            <a:noFill/>
            <a:miter lim="800000"/>
            <a:headEnd/>
            <a:tailEnd/>
          </a:ln>
        </p:spPr>
        <p:txBody>
          <a:bodyPr/>
          <a:lstStyle/>
          <a:p>
            <a:pPr marL="381000" indent="-381000" algn="ctr">
              <a:lnSpc>
                <a:spcPct val="80000"/>
              </a:lnSpc>
              <a:spcBef>
                <a:spcPct val="20000"/>
              </a:spcBef>
              <a:buFont typeface="Wingdings" pitchFamily="2" charset="2"/>
              <a:buNone/>
            </a:pPr>
            <a:endParaRPr lang="en-GB" sz="3200" dirty="0">
              <a:solidFill>
                <a:schemeClr val="bg1"/>
              </a:solidFill>
              <a:latin typeface="Arial" pitchFamily="34" charset="0"/>
            </a:endParaRPr>
          </a:p>
        </p:txBody>
      </p:sp>
      <p:sp>
        <p:nvSpPr>
          <p:cNvPr id="5"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buFont typeface="Wingdings" pitchFamily="2" charset="2"/>
              <a:buNone/>
            </a:pPr>
            <a:r>
              <a:rPr lang="en-GB" sz="3600" b="1" dirty="0" smtClean="0">
                <a:solidFill>
                  <a:srgbClr val="FFFFFF"/>
                </a:solidFill>
                <a:cs typeface="Arial" charset="0"/>
              </a:rPr>
              <a:t>Need Assessment of Islamic Microfinance</a:t>
            </a:r>
            <a:endParaRPr lang="en-GB" sz="3600" b="1" dirty="0">
              <a:solidFill>
                <a:srgbClr val="FFFFFF"/>
              </a:solidFill>
              <a:cs typeface="Arial"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Central Asia, the Caucasus, and South Asia</a:t>
            </a:r>
            <a:r>
              <a:rPr lang="en-GB" sz="3200" b="1" dirty="0" smtClean="0">
                <a:solidFill>
                  <a:srgbClr val="FFFFFF"/>
                </a:solidFill>
                <a:cs typeface="Arial" charset="0"/>
              </a:rPr>
              <a:t> </a:t>
            </a:r>
            <a:endParaRPr lang="en-GB" sz="3200" b="1" dirty="0">
              <a:solidFill>
                <a:srgbClr val="FFFFFF"/>
              </a:solidFill>
              <a:cs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3429000" y="1524000"/>
            <a:ext cx="2286000" cy="1828800"/>
          </a:xfrm>
          <a:prstGeom prst="ellipse">
            <a:avLst/>
          </a:prstGeom>
          <a:ln>
            <a:noFill/>
          </a:ln>
          <a:effectLst>
            <a:softEdge rad="112500"/>
          </a:effectLst>
        </p:spPr>
      </p:pic>
      <p:sp>
        <p:nvSpPr>
          <p:cNvPr id="9" name="Rectangle 8"/>
          <p:cNvSpPr/>
          <p:nvPr/>
        </p:nvSpPr>
        <p:spPr>
          <a:xfrm>
            <a:off x="3810000" y="1066800"/>
            <a:ext cx="1515288" cy="400110"/>
          </a:xfrm>
          <a:prstGeom prst="rect">
            <a:avLst/>
          </a:prstGeom>
        </p:spPr>
        <p:txBody>
          <a:bodyPr wrap="none">
            <a:spAutoFit/>
          </a:bodyPr>
          <a:lstStyle/>
          <a:p>
            <a:pPr algn="ctr" fontAlgn="b"/>
            <a:r>
              <a:rPr lang="en-US" sz="2000" b="1" u="sng" dirty="0" smtClean="0"/>
              <a:t>South Asia</a:t>
            </a:r>
            <a:endParaRPr lang="en-US" sz="2000" b="1" u="sng" dirty="0"/>
          </a:p>
        </p:txBody>
      </p:sp>
      <p:pic>
        <p:nvPicPr>
          <p:cNvPr id="60418" name="Picture 2"/>
          <p:cNvPicPr>
            <a:picLocks noChangeAspect="1" noChangeArrowheads="1"/>
          </p:cNvPicPr>
          <p:nvPr/>
        </p:nvPicPr>
        <p:blipFill>
          <a:blip r:embed="rId4"/>
          <a:srcRect/>
          <a:stretch>
            <a:fillRect/>
          </a:stretch>
        </p:blipFill>
        <p:spPr bwMode="auto">
          <a:xfrm>
            <a:off x="6400800" y="1447800"/>
            <a:ext cx="2311400" cy="1752600"/>
          </a:xfrm>
          <a:prstGeom prst="ellipse">
            <a:avLst/>
          </a:prstGeom>
          <a:ln>
            <a:noFill/>
          </a:ln>
          <a:effectLst>
            <a:softEdge rad="112500"/>
          </a:effectLst>
        </p:spPr>
      </p:pic>
      <p:sp>
        <p:nvSpPr>
          <p:cNvPr id="10" name="Rectangle 9"/>
          <p:cNvSpPr/>
          <p:nvPr/>
        </p:nvSpPr>
        <p:spPr>
          <a:xfrm>
            <a:off x="6934200" y="990600"/>
            <a:ext cx="1398140" cy="400110"/>
          </a:xfrm>
          <a:prstGeom prst="rect">
            <a:avLst/>
          </a:prstGeom>
        </p:spPr>
        <p:txBody>
          <a:bodyPr wrap="none">
            <a:spAutoFit/>
          </a:bodyPr>
          <a:lstStyle/>
          <a:p>
            <a:pPr algn="ctr" fontAlgn="b"/>
            <a:r>
              <a:rPr lang="en-US" sz="2000" b="1" u="sng" dirty="0" smtClean="0"/>
              <a:t>Caucasus</a:t>
            </a:r>
            <a:endParaRPr lang="en-US" sz="2000" b="1" u="sng" dirty="0">
              <a:latin typeface="Calibri"/>
            </a:endParaRPr>
          </a:p>
        </p:txBody>
      </p:sp>
      <p:graphicFrame>
        <p:nvGraphicFramePr>
          <p:cNvPr id="11" name="Table 10"/>
          <p:cNvGraphicFramePr>
            <a:graphicFrameLocks noGrp="1"/>
          </p:cNvGraphicFramePr>
          <p:nvPr/>
        </p:nvGraphicFramePr>
        <p:xfrm>
          <a:off x="6248400" y="3429000"/>
          <a:ext cx="2743200" cy="3124198"/>
        </p:xfrm>
        <a:graphic>
          <a:graphicData uri="http://schemas.openxmlformats.org/drawingml/2006/table">
            <a:tbl>
              <a:tblPr>
                <a:tableStyleId>{3C2FFA5D-87B4-456A-9821-1D502468CF0F}</a:tableStyleId>
              </a:tblPr>
              <a:tblGrid>
                <a:gridCol w="1024609"/>
                <a:gridCol w="1185191"/>
                <a:gridCol w="533400"/>
              </a:tblGrid>
              <a:tr h="559112">
                <a:tc>
                  <a:txBody>
                    <a:bodyPr/>
                    <a:lstStyle/>
                    <a:p>
                      <a:pPr algn="ctr" fontAlgn="b"/>
                      <a:r>
                        <a:rPr lang="en-US" sz="1200" b="1" u="none" strike="noStrike" dirty="0" smtClean="0"/>
                        <a:t>**Countries</a:t>
                      </a:r>
                      <a:endParaRPr lang="en-US" sz="1200" b="1" i="0" u="none" strike="noStrike" dirty="0">
                        <a:solidFill>
                          <a:schemeClr val="tx1"/>
                        </a:solidFill>
                        <a:latin typeface="Calibri"/>
                      </a:endParaRPr>
                    </a:p>
                  </a:txBody>
                  <a:tcPr marL="9525" marR="9525"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9525" marR="9525"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9525" marR="9525" marT="9525" marB="0" anchor="b">
                    <a:solidFill>
                      <a:schemeClr val="tx2">
                        <a:lumMod val="40000"/>
                        <a:lumOff val="60000"/>
                      </a:schemeClr>
                    </a:solidFill>
                  </a:tcPr>
                </a:tc>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latin typeface="Calibri"/>
                        </a:rPr>
                        <a:t>Armenia</a:t>
                      </a:r>
                      <a:endParaRPr lang="en-US" sz="1100" b="0" i="0" u="none" strike="noStrike" dirty="0">
                        <a:solidFill>
                          <a:schemeClr val="tx1"/>
                        </a:solidFill>
                        <a:latin typeface="Calibri"/>
                      </a:endParaRPr>
                    </a:p>
                  </a:txBody>
                  <a:tcPr marL="9525" marR="9525" marT="9525" marB="0" anchor="b"/>
                </a:tc>
                <a:tc>
                  <a:txBody>
                    <a:bodyPr/>
                    <a:lstStyle/>
                    <a:p>
                      <a:pPr algn="ctr"/>
                      <a:r>
                        <a:rPr lang="en-US" sz="1100" dirty="0" smtClean="0"/>
                        <a:t>1</a:t>
                      </a:r>
                      <a:endParaRPr lang="en-US" sz="1100" dirty="0"/>
                    </a:p>
                  </a:txBody>
                  <a:tcPr anchor="ctr"/>
                </a:tc>
                <a:tc>
                  <a:txBody>
                    <a:bodyPr/>
                    <a:lstStyle/>
                    <a:p>
                      <a:pPr algn="ctr"/>
                      <a:r>
                        <a:rPr lang="en-US" sz="1100" dirty="0" smtClean="0"/>
                        <a:t>&lt;0.1</a:t>
                      </a:r>
                      <a:endParaRPr lang="en-US" sz="1100" dirty="0"/>
                    </a:p>
                  </a:txBody>
                  <a:tcPr anchor="ctr"/>
                </a:tc>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latin typeface="Calibri"/>
                        </a:rPr>
                        <a:t>Azerbaijan </a:t>
                      </a:r>
                      <a:endParaRPr lang="en-US" sz="1100" b="0" i="0" u="none" strike="noStrike" dirty="0">
                        <a:solidFill>
                          <a:schemeClr val="tx1"/>
                        </a:solidFill>
                        <a:latin typeface="Calibri"/>
                      </a:endParaRPr>
                    </a:p>
                  </a:txBody>
                  <a:tcPr marL="9525" marR="9525" marT="9525" marB="0" anchor="b"/>
                </a:tc>
                <a:tc>
                  <a:txBody>
                    <a:bodyPr/>
                    <a:lstStyle/>
                    <a:p>
                      <a:pPr algn="ctr"/>
                      <a:r>
                        <a:rPr lang="en-US" sz="1100" dirty="0" smtClean="0"/>
                        <a:t>8,795</a:t>
                      </a:r>
                      <a:endParaRPr lang="en-US" sz="1100" dirty="0"/>
                    </a:p>
                  </a:txBody>
                  <a:tcPr anchor="ctr"/>
                </a:tc>
                <a:tc>
                  <a:txBody>
                    <a:bodyPr/>
                    <a:lstStyle/>
                    <a:p>
                      <a:pPr algn="ctr"/>
                      <a:r>
                        <a:rPr lang="en-US" sz="1100" dirty="0" smtClean="0"/>
                        <a:t>99.2</a:t>
                      </a:r>
                      <a:endParaRPr lang="en-US" sz="1100" dirty="0"/>
                    </a:p>
                  </a:txBody>
                  <a:tcPr anchor="ctr"/>
                </a:tc>
              </a:tr>
              <a:tr h="343991">
                <a:tc>
                  <a:txBody>
                    <a:bodyPr/>
                    <a:lstStyle/>
                    <a:p>
                      <a:pPr algn="ctr" fontAlgn="b"/>
                      <a:r>
                        <a:rPr lang="en-US" sz="1100" b="0" dirty="0" smtClean="0"/>
                        <a:t>Georgia </a:t>
                      </a:r>
                      <a:endParaRPr lang="en-US" sz="1100" b="0" i="0" u="none" strike="noStrike" dirty="0">
                        <a:solidFill>
                          <a:schemeClr val="tx1"/>
                        </a:solidFill>
                        <a:latin typeface="Calibri"/>
                      </a:endParaRPr>
                    </a:p>
                  </a:txBody>
                  <a:tcPr marL="9525" marR="9525" marT="9525" marB="0" anchor="b"/>
                </a:tc>
                <a:tc>
                  <a:txBody>
                    <a:bodyPr/>
                    <a:lstStyle/>
                    <a:p>
                      <a:pPr algn="ctr" fontAlgn="b"/>
                      <a:r>
                        <a:rPr lang="en-US" sz="1100" dirty="0" smtClean="0"/>
                        <a:t>423</a:t>
                      </a:r>
                      <a:endParaRPr lang="en-US" sz="1100" b="1" i="0" u="none" strike="noStrike" dirty="0">
                        <a:solidFill>
                          <a:schemeClr val="tx1"/>
                        </a:solidFill>
                        <a:latin typeface="Calibri"/>
                      </a:endParaRPr>
                    </a:p>
                  </a:txBody>
                  <a:tcPr marL="9525" marR="9525" marT="9525" marB="0" anchor="b"/>
                </a:tc>
                <a:tc>
                  <a:txBody>
                    <a:bodyPr/>
                    <a:lstStyle/>
                    <a:p>
                      <a:pPr algn="ctr" fontAlgn="b"/>
                      <a:r>
                        <a:rPr lang="en-US" sz="1100" b="0" i="0" u="none" strike="noStrike" dirty="0" smtClean="0">
                          <a:solidFill>
                            <a:schemeClr val="tx1"/>
                          </a:solidFill>
                          <a:latin typeface="Calibri"/>
                        </a:rPr>
                        <a:t>9.9</a:t>
                      </a:r>
                      <a:endParaRPr lang="en-US" sz="1100" b="0" i="0" u="none" strike="noStrike" dirty="0">
                        <a:solidFill>
                          <a:schemeClr val="tx1"/>
                        </a:solidFill>
                        <a:latin typeface="Calibri"/>
                      </a:endParaRPr>
                    </a:p>
                  </a:txBody>
                  <a:tcPr marL="9525" marR="9525"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latin typeface="Calibri"/>
                        </a:rPr>
                        <a:t>Stavropol </a:t>
                      </a:r>
                      <a:r>
                        <a:rPr lang="en-US" sz="1100" b="0" i="0" u="none" strike="noStrike" dirty="0" err="1" smtClean="0">
                          <a:solidFill>
                            <a:schemeClr val="tx1"/>
                          </a:solidFill>
                          <a:latin typeface="Calibri"/>
                        </a:rPr>
                        <a:t>Krai</a:t>
                      </a:r>
                      <a:endParaRPr lang="en-US" sz="1100" b="0" i="0" u="none" strike="noStrike" dirty="0">
                        <a:solidFill>
                          <a:schemeClr val="tx1"/>
                        </a:solidFill>
                        <a:latin typeface="Calibri"/>
                      </a:endParaRPr>
                    </a:p>
                  </a:txBody>
                  <a:tcPr marL="9525" marR="9525" marT="9525" marB="0" anchor="b"/>
                </a:tc>
                <a:tc>
                  <a:txBody>
                    <a:bodyPr/>
                    <a:lstStyle/>
                    <a:p>
                      <a:pPr algn="ctr" fontAlgn="b"/>
                      <a:r>
                        <a:rPr lang="en-US" sz="1100" b="1" i="0" u="none" strike="noStrike" dirty="0" smtClean="0">
                          <a:solidFill>
                            <a:schemeClr val="tx1"/>
                          </a:solidFill>
                          <a:latin typeface="Calibri"/>
                        </a:rPr>
                        <a:t>-</a:t>
                      </a:r>
                      <a:endParaRPr lang="en-US" sz="1100" b="1" i="0" u="none" strike="noStrike" dirty="0">
                        <a:solidFill>
                          <a:schemeClr val="tx1"/>
                        </a:solidFill>
                        <a:latin typeface="Calibri"/>
                      </a:endParaRPr>
                    </a:p>
                  </a:txBody>
                  <a:tcPr marL="9525" marR="9525" marT="9525" marB="0" anchor="b"/>
                </a:tc>
                <a:tc>
                  <a:txBody>
                    <a:bodyPr/>
                    <a:lstStyle/>
                    <a:p>
                      <a:pPr algn="ctr" fontAlgn="b"/>
                      <a:r>
                        <a:rPr lang="en-US" sz="1100" b="1" i="0" u="none" strike="noStrike" dirty="0" smtClean="0">
                          <a:solidFill>
                            <a:schemeClr val="tx1"/>
                          </a:solidFill>
                          <a:latin typeface="Calibri"/>
                        </a:rPr>
                        <a:t>-</a:t>
                      </a:r>
                      <a:endParaRPr lang="en-US" sz="1100" b="1" i="0" u="none" strike="noStrike" dirty="0">
                        <a:solidFill>
                          <a:schemeClr val="tx1"/>
                        </a:solidFill>
                        <a:latin typeface="Calibri"/>
                      </a:endParaRPr>
                    </a:p>
                  </a:txBody>
                  <a:tcPr marL="9525" marR="9525"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latin typeface="Calibri"/>
                        </a:rPr>
                        <a:t>Krasnodar </a:t>
                      </a:r>
                      <a:r>
                        <a:rPr lang="en-US" sz="1100" b="0" i="0" u="none" strike="noStrike" dirty="0" err="1" smtClean="0">
                          <a:solidFill>
                            <a:schemeClr val="tx1"/>
                          </a:solidFill>
                          <a:latin typeface="Calibri"/>
                        </a:rPr>
                        <a:t>Krai</a:t>
                      </a:r>
                      <a:endParaRPr lang="en-US" sz="1100" b="0" i="0" u="none" strike="noStrike" dirty="0">
                        <a:solidFill>
                          <a:schemeClr val="tx1"/>
                        </a:solidFill>
                        <a:latin typeface="Calibri"/>
                      </a:endParaRPr>
                    </a:p>
                  </a:txBody>
                  <a:tcPr marL="9525" marR="9525" marT="9525" marB="0" anchor="b"/>
                </a:tc>
                <a:tc>
                  <a:txBody>
                    <a:bodyPr/>
                    <a:lstStyle/>
                    <a:p>
                      <a:pPr algn="ctr" fontAlgn="b"/>
                      <a:r>
                        <a:rPr lang="en-US" sz="1100" b="1" i="0" u="none" strike="noStrike" dirty="0" smtClean="0">
                          <a:solidFill>
                            <a:schemeClr val="tx1"/>
                          </a:solidFill>
                          <a:latin typeface="Calibri"/>
                        </a:rPr>
                        <a:t>-</a:t>
                      </a:r>
                      <a:endParaRPr lang="en-US" sz="1100" b="1" i="0" u="none" strike="noStrike" dirty="0">
                        <a:solidFill>
                          <a:schemeClr val="tx1"/>
                        </a:solidFill>
                        <a:latin typeface="Calibri"/>
                      </a:endParaRPr>
                    </a:p>
                  </a:txBody>
                  <a:tcPr marL="9525" marR="9525" marT="9525" marB="0" anchor="b"/>
                </a:tc>
                <a:tc>
                  <a:txBody>
                    <a:bodyPr/>
                    <a:lstStyle/>
                    <a:p>
                      <a:pPr algn="ctr" fontAlgn="b"/>
                      <a:r>
                        <a:rPr lang="en-US" sz="1100" b="1" i="0" u="none" strike="noStrike" dirty="0" smtClean="0">
                          <a:solidFill>
                            <a:schemeClr val="tx1"/>
                          </a:solidFill>
                          <a:latin typeface="Calibri"/>
                        </a:rPr>
                        <a:t>-</a:t>
                      </a:r>
                      <a:endParaRPr lang="en-US" sz="1100" b="1" i="0" u="none" strike="noStrike" dirty="0">
                        <a:solidFill>
                          <a:schemeClr val="tx1"/>
                        </a:solidFill>
                        <a:latin typeface="Calibri"/>
                      </a:endParaRPr>
                    </a:p>
                  </a:txBody>
                  <a:tcPr marL="9525" marR="9525"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mn-lt"/>
                        </a:rPr>
                        <a:t>Aggregate </a:t>
                      </a:r>
                    </a:p>
                  </a:txBody>
                  <a:tcPr marL="9525" marR="9525" marT="9525" marB="0" anchor="b">
                    <a:solidFill>
                      <a:schemeClr val="tx2">
                        <a:lumMod val="40000"/>
                        <a:lumOff val="60000"/>
                      </a:schemeClr>
                    </a:solidFill>
                  </a:tcPr>
                </a:tc>
                <a:tc>
                  <a:txBody>
                    <a:bodyPr/>
                    <a:lstStyle/>
                    <a:p>
                      <a:pPr algn="ctr" fontAlgn="b"/>
                      <a:r>
                        <a:rPr lang="en-US" sz="1400" b="1" i="0" u="none" strike="noStrike" dirty="0" smtClean="0">
                          <a:solidFill>
                            <a:schemeClr val="tx1"/>
                          </a:solidFill>
                          <a:latin typeface="Calibri"/>
                        </a:rPr>
                        <a:t>9,219</a:t>
                      </a:r>
                      <a:endParaRPr lang="en-US" sz="1400" b="1" i="0" u="none" strike="noStrike" dirty="0">
                        <a:solidFill>
                          <a:schemeClr val="tx1"/>
                        </a:solidFill>
                        <a:latin typeface="Calibri"/>
                      </a:endParaRPr>
                    </a:p>
                  </a:txBody>
                  <a:tcPr marL="9525" marR="9525" marT="9525" marB="0" anchor="b">
                    <a:solidFill>
                      <a:schemeClr val="tx2">
                        <a:lumMod val="40000"/>
                        <a:lumOff val="60000"/>
                      </a:schemeClr>
                    </a:solidFill>
                  </a:tcPr>
                </a:tc>
                <a:tc>
                  <a:txBody>
                    <a:bodyPr/>
                    <a:lstStyle/>
                    <a:p>
                      <a:pPr algn="ctr" fontAlgn="b"/>
                      <a:r>
                        <a:rPr lang="en-US" sz="1400" b="1" i="0" u="none" strike="noStrike" dirty="0" smtClean="0">
                          <a:solidFill>
                            <a:schemeClr val="tx1"/>
                          </a:solidFill>
                          <a:latin typeface="Calibri"/>
                        </a:rPr>
                        <a:t>70%</a:t>
                      </a:r>
                      <a:endParaRPr lang="en-US" sz="1400" b="1" i="0" u="none" strike="noStrike" dirty="0">
                        <a:solidFill>
                          <a:schemeClr val="tx1"/>
                        </a:solidFill>
                        <a:latin typeface="Calibri"/>
                      </a:endParaRPr>
                    </a:p>
                  </a:txBody>
                  <a:tcPr marL="9525" marR="9525" marT="9525" marB="0" anchor="b">
                    <a:solidFill>
                      <a:schemeClr val="tx2">
                        <a:lumMod val="40000"/>
                        <a:lumOff val="60000"/>
                      </a:schemeClr>
                    </a:solidFill>
                  </a:tcPr>
                </a:tc>
              </a:tr>
            </a:tbl>
          </a:graphicData>
        </a:graphic>
      </p:graphicFrame>
      <p:sp>
        <p:nvSpPr>
          <p:cNvPr id="12" name="Rectangle 11"/>
          <p:cNvSpPr/>
          <p:nvPr/>
        </p:nvSpPr>
        <p:spPr>
          <a:xfrm>
            <a:off x="1981200" y="6629400"/>
            <a:ext cx="5707012" cy="246221"/>
          </a:xfrm>
          <a:prstGeom prst="rect">
            <a:avLst/>
          </a:prstGeom>
        </p:spPr>
        <p:txBody>
          <a:bodyPr wrap="none">
            <a:spAutoFit/>
          </a:bodyPr>
          <a:lstStyle/>
          <a:p>
            <a:r>
              <a:rPr lang="en-US" sz="1000" i="1" dirty="0" smtClean="0"/>
              <a:t>* According to 2010-11  &amp;  .in figure 000   **  Appropriate data is not available for North </a:t>
            </a:r>
            <a:r>
              <a:rPr lang="en-US" sz="1000" i="1" dirty="0" err="1" smtClean="0"/>
              <a:t>Causasus</a:t>
            </a:r>
            <a:r>
              <a:rPr lang="en-US" sz="1000" i="1" dirty="0" smtClean="0"/>
              <a:t> </a:t>
            </a:r>
            <a:endParaRPr lang="en-US" sz="1000" i="1" dirty="0"/>
          </a:p>
        </p:txBody>
      </p:sp>
      <p:pic>
        <p:nvPicPr>
          <p:cNvPr id="59394" name="Picture 2"/>
          <p:cNvPicPr>
            <a:picLocks noChangeAspect="1" noChangeArrowheads="1"/>
          </p:cNvPicPr>
          <p:nvPr/>
        </p:nvPicPr>
        <p:blipFill>
          <a:blip r:embed="rId5" cstate="print"/>
          <a:srcRect l="19384" t="15950" r="17166" b="11667"/>
          <a:stretch>
            <a:fillRect/>
          </a:stretch>
        </p:blipFill>
        <p:spPr bwMode="auto">
          <a:xfrm>
            <a:off x="605589" y="1600200"/>
            <a:ext cx="2137611" cy="1752600"/>
          </a:xfrm>
          <a:prstGeom prst="ellipse">
            <a:avLst/>
          </a:prstGeom>
          <a:ln>
            <a:noFill/>
          </a:ln>
          <a:effectLst>
            <a:softEdge rad="112500"/>
          </a:effectLst>
        </p:spPr>
      </p:pic>
      <p:sp>
        <p:nvSpPr>
          <p:cNvPr id="13" name="Rectangle 12"/>
          <p:cNvSpPr/>
          <p:nvPr/>
        </p:nvSpPr>
        <p:spPr>
          <a:xfrm>
            <a:off x="843822" y="1066800"/>
            <a:ext cx="1670778" cy="400110"/>
          </a:xfrm>
          <a:prstGeom prst="rect">
            <a:avLst/>
          </a:prstGeom>
        </p:spPr>
        <p:txBody>
          <a:bodyPr wrap="none">
            <a:spAutoFit/>
          </a:bodyPr>
          <a:lstStyle/>
          <a:p>
            <a:pPr algn="ctr" fontAlgn="b"/>
            <a:r>
              <a:rPr lang="en-US" sz="2000" b="1" u="sng" dirty="0" smtClean="0"/>
              <a:t>Central Asia</a:t>
            </a:r>
            <a:endParaRPr lang="en-US" sz="2000" b="1" u="sng" dirty="0"/>
          </a:p>
        </p:txBody>
      </p:sp>
      <p:graphicFrame>
        <p:nvGraphicFramePr>
          <p:cNvPr id="14" name="Table 13"/>
          <p:cNvGraphicFramePr>
            <a:graphicFrameLocks noGrp="1"/>
          </p:cNvGraphicFramePr>
          <p:nvPr/>
        </p:nvGraphicFramePr>
        <p:xfrm>
          <a:off x="304800" y="3429000"/>
          <a:ext cx="2590800" cy="3278092"/>
        </p:xfrm>
        <a:graphic>
          <a:graphicData uri="http://schemas.openxmlformats.org/drawingml/2006/table">
            <a:tbl>
              <a:tblPr>
                <a:tableStyleId>{3C2FFA5D-87B4-456A-9821-1D502468CF0F}</a:tableStyleId>
              </a:tblPr>
              <a:tblGrid>
                <a:gridCol w="976723"/>
                <a:gridCol w="1084329"/>
                <a:gridCol w="529748"/>
              </a:tblGrid>
              <a:tr h="42321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9525" marR="9525" marT="9525" marB="0" anchor="b">
                    <a:solidFill>
                      <a:schemeClr val="tx2">
                        <a:lumMod val="40000"/>
                        <a:lumOff val="60000"/>
                      </a:schemeClr>
                    </a:solidFill>
                  </a:tcPr>
                </a:tc>
              </a:tr>
              <a:tr h="493113">
                <a:tc>
                  <a:txBody>
                    <a:bodyPr/>
                    <a:lstStyle/>
                    <a:p>
                      <a:pPr algn="ctr" fontAlgn="b"/>
                      <a:r>
                        <a:rPr lang="en-US" sz="1100" b="0" u="none" strike="noStrike" dirty="0"/>
                        <a:t>Kazakhstan</a:t>
                      </a:r>
                      <a:endParaRPr lang="en-US" sz="1100" b="0" i="0" u="none" strike="noStrike" dirty="0">
                        <a:solidFill>
                          <a:srgbClr val="000000"/>
                        </a:solidFill>
                        <a:latin typeface="Calibri"/>
                      </a:endParaRPr>
                    </a:p>
                  </a:txBody>
                  <a:tcPr marL="9525" marR="9525" marT="9525" marB="0" anchor="b"/>
                </a:tc>
                <a:tc>
                  <a:txBody>
                    <a:bodyPr/>
                    <a:lstStyle/>
                    <a:p>
                      <a:pPr algn="ctr"/>
                      <a:r>
                        <a:rPr lang="en-US" sz="1100" dirty="0" smtClean="0"/>
                        <a:t>8,887</a:t>
                      </a:r>
                      <a:endParaRPr lang="en-US" sz="1100" dirty="0"/>
                    </a:p>
                  </a:txBody>
                  <a:tcPr anchor="ctr"/>
                </a:tc>
                <a:tc>
                  <a:txBody>
                    <a:bodyPr/>
                    <a:lstStyle/>
                    <a:p>
                      <a:pPr algn="ctr"/>
                      <a:r>
                        <a:rPr lang="en-US" sz="1100" dirty="0"/>
                        <a:t>56.4</a:t>
                      </a:r>
                    </a:p>
                  </a:txBody>
                  <a:tcPr anchor="ctr"/>
                </a:tc>
              </a:tr>
              <a:tr h="493113">
                <a:tc>
                  <a:txBody>
                    <a:bodyPr/>
                    <a:lstStyle/>
                    <a:p>
                      <a:pPr algn="ctr" fontAlgn="b"/>
                      <a:r>
                        <a:rPr lang="en-US" sz="1100" b="0" u="none" strike="noStrike" dirty="0"/>
                        <a:t> Kyrgyzstan</a:t>
                      </a:r>
                      <a:endParaRPr lang="en-US" sz="1100" b="0" i="0" u="none" strike="noStrike" dirty="0">
                        <a:solidFill>
                          <a:srgbClr val="000000"/>
                        </a:solidFill>
                        <a:latin typeface="Calibri"/>
                      </a:endParaRPr>
                    </a:p>
                  </a:txBody>
                  <a:tcPr marL="9525" marR="9525" marT="9525" marB="0" anchor="b"/>
                </a:tc>
                <a:tc>
                  <a:txBody>
                    <a:bodyPr/>
                    <a:lstStyle/>
                    <a:p>
                      <a:pPr algn="ctr"/>
                      <a:r>
                        <a:rPr lang="en-US" sz="1100" dirty="0" smtClean="0"/>
                        <a:t>4,927</a:t>
                      </a:r>
                      <a:endParaRPr lang="en-US" sz="1100" dirty="0"/>
                    </a:p>
                  </a:txBody>
                  <a:tcPr anchor="ctr"/>
                </a:tc>
                <a:tc>
                  <a:txBody>
                    <a:bodyPr/>
                    <a:lstStyle/>
                    <a:p>
                      <a:pPr algn="ctr"/>
                      <a:r>
                        <a:rPr lang="en-US" sz="1100" dirty="0"/>
                        <a:t>88.8</a:t>
                      </a:r>
                    </a:p>
                  </a:txBody>
                  <a:tcPr anchor="ctr"/>
                </a:tc>
              </a:tr>
              <a:tr h="493113">
                <a:tc>
                  <a:txBody>
                    <a:bodyPr/>
                    <a:lstStyle/>
                    <a:p>
                      <a:pPr algn="ctr" fontAlgn="b"/>
                      <a:r>
                        <a:rPr lang="en-US" sz="1100" b="0" u="none" strike="noStrike" dirty="0"/>
                        <a:t> Tajikistan</a:t>
                      </a:r>
                      <a:endParaRPr lang="en-US" sz="1100" b="0" i="0" u="none" strike="noStrike" dirty="0">
                        <a:solidFill>
                          <a:srgbClr val="000000"/>
                        </a:solidFill>
                        <a:latin typeface="Calibri"/>
                      </a:endParaRPr>
                    </a:p>
                  </a:txBody>
                  <a:tcPr marL="9525" marR="9525" marT="9525" marB="0" anchor="b"/>
                </a:tc>
                <a:tc>
                  <a:txBody>
                    <a:bodyPr/>
                    <a:lstStyle/>
                    <a:p>
                      <a:pPr algn="ctr"/>
                      <a:r>
                        <a:rPr lang="en-US" sz="1100" dirty="0" smtClean="0"/>
                        <a:t>7,006</a:t>
                      </a:r>
                      <a:endParaRPr lang="en-US" sz="1100" dirty="0"/>
                    </a:p>
                  </a:txBody>
                  <a:tcPr anchor="ctr"/>
                </a:tc>
                <a:tc>
                  <a:txBody>
                    <a:bodyPr/>
                    <a:lstStyle/>
                    <a:p>
                      <a:pPr algn="ctr"/>
                      <a:r>
                        <a:rPr lang="en-US" sz="1100" dirty="0"/>
                        <a:t>99.0</a:t>
                      </a:r>
                    </a:p>
                  </a:txBody>
                  <a:tcPr anchor="ctr"/>
                </a:tc>
              </a:tr>
              <a:tr h="493113">
                <a:tc>
                  <a:txBody>
                    <a:bodyPr/>
                    <a:lstStyle/>
                    <a:p>
                      <a:pPr algn="ctr" fontAlgn="b"/>
                      <a:r>
                        <a:rPr lang="en-US" sz="1100" b="0" u="none" strike="noStrike" dirty="0"/>
                        <a:t> Turkmenistan</a:t>
                      </a:r>
                      <a:endParaRPr lang="en-US" sz="1100" b="0" i="0" u="none" strike="noStrike" dirty="0">
                        <a:solidFill>
                          <a:srgbClr val="000000"/>
                        </a:solidFill>
                        <a:latin typeface="Calibri"/>
                      </a:endParaRPr>
                    </a:p>
                  </a:txBody>
                  <a:tcPr marL="9525" marR="9525" marT="9525" marB="0" anchor="b"/>
                </a:tc>
                <a:tc>
                  <a:txBody>
                    <a:bodyPr/>
                    <a:lstStyle/>
                    <a:p>
                      <a:pPr algn="ctr"/>
                      <a:r>
                        <a:rPr lang="en-US" sz="1100" dirty="0" smtClean="0"/>
                        <a:t>4,830</a:t>
                      </a:r>
                      <a:endParaRPr lang="en-US" sz="1100" dirty="0"/>
                    </a:p>
                  </a:txBody>
                  <a:tcPr anchor="ctr"/>
                </a:tc>
                <a:tc>
                  <a:txBody>
                    <a:bodyPr/>
                    <a:lstStyle/>
                    <a:p>
                      <a:pPr algn="ctr"/>
                      <a:r>
                        <a:rPr lang="en-US" sz="1100" dirty="0"/>
                        <a:t>93.3</a:t>
                      </a:r>
                    </a:p>
                  </a:txBody>
                  <a:tcPr anchor="ctr"/>
                </a:tc>
              </a:tr>
              <a:tr h="364267">
                <a:tc>
                  <a:txBody>
                    <a:bodyPr/>
                    <a:lstStyle/>
                    <a:p>
                      <a:pPr algn="ctr" fontAlgn="b"/>
                      <a:r>
                        <a:rPr lang="en-US" sz="1100" b="0" u="none" strike="noStrike" dirty="0"/>
                        <a:t> Uzbekistan</a:t>
                      </a:r>
                      <a:endParaRPr lang="en-US" sz="1100" b="0" i="0" u="none" strike="noStrike" dirty="0">
                        <a:solidFill>
                          <a:srgbClr val="000000"/>
                        </a:solidFill>
                        <a:latin typeface="Calibri"/>
                      </a:endParaRPr>
                    </a:p>
                  </a:txBody>
                  <a:tcPr marL="9525" marR="9525" marT="9525" marB="0" anchor="b"/>
                </a:tc>
                <a:tc>
                  <a:txBody>
                    <a:bodyPr/>
                    <a:lstStyle/>
                    <a:p>
                      <a:pPr marL="0" algn="ctr" defTabSz="914400" rtl="0" eaLnBrk="1" latinLnBrk="0" hangingPunct="1"/>
                      <a:r>
                        <a:rPr lang="en-US" sz="1100" kern="1200" dirty="0" smtClean="0">
                          <a:solidFill>
                            <a:schemeClr val="dk1"/>
                          </a:solidFill>
                          <a:latin typeface="+mn-lt"/>
                          <a:ea typeface="+mn-ea"/>
                          <a:cs typeface="+mn-cs"/>
                        </a:rPr>
                        <a:t>26,833</a:t>
                      </a:r>
                      <a:endParaRPr lang="en-US" sz="11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100" kern="1200" dirty="0">
                          <a:solidFill>
                            <a:schemeClr val="dk1"/>
                          </a:solidFill>
                          <a:latin typeface="+mn-lt"/>
                          <a:ea typeface="+mn-ea"/>
                          <a:cs typeface="+mn-cs"/>
                        </a:rPr>
                        <a:t>96.5</a:t>
                      </a:r>
                    </a:p>
                  </a:txBody>
                  <a:tcPr anchor="ctr"/>
                </a:tc>
              </a:tr>
              <a:tr h="364267">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52,483</a:t>
                      </a:r>
                      <a:endParaRPr lang="en-US" sz="1400" b="1"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85.5%</a:t>
                      </a:r>
                      <a:endParaRPr lang="en-US" sz="1400" b="1" kern="1200" dirty="0">
                        <a:solidFill>
                          <a:schemeClr val="dk1"/>
                        </a:solidFill>
                        <a:latin typeface="+mn-lt"/>
                        <a:ea typeface="+mn-ea"/>
                        <a:cs typeface="+mn-cs"/>
                      </a:endParaRPr>
                    </a:p>
                  </a:txBody>
                  <a:tcPr anchor="ctr">
                    <a:solidFill>
                      <a:schemeClr val="tx2">
                        <a:lumMod val="40000"/>
                        <a:lumOff val="60000"/>
                      </a:schemeClr>
                    </a:solidFill>
                  </a:tcPr>
                </a:tc>
              </a:tr>
            </a:tbl>
          </a:graphicData>
        </a:graphic>
      </p:graphicFrame>
      <p:graphicFrame>
        <p:nvGraphicFramePr>
          <p:cNvPr id="15" name="Table 14"/>
          <p:cNvGraphicFramePr>
            <a:graphicFrameLocks noGrp="1"/>
          </p:cNvGraphicFramePr>
          <p:nvPr/>
        </p:nvGraphicFramePr>
        <p:xfrm>
          <a:off x="3048000" y="3429000"/>
          <a:ext cx="3048000" cy="3325293"/>
        </p:xfrm>
        <a:graphic>
          <a:graphicData uri="http://schemas.openxmlformats.org/drawingml/2006/table">
            <a:tbl>
              <a:tblPr>
                <a:tableStyleId>{3C2FFA5D-87B4-456A-9821-1D502468CF0F}</a:tableStyleId>
              </a:tblPr>
              <a:tblGrid>
                <a:gridCol w="1138455"/>
                <a:gridCol w="1316879"/>
                <a:gridCol w="592666"/>
              </a:tblGrid>
              <a:tr h="452517">
                <a:tc>
                  <a:txBody>
                    <a:bodyPr/>
                    <a:lstStyle/>
                    <a:p>
                      <a:pPr algn="ctr" fontAlgn="b"/>
                      <a:r>
                        <a:rPr lang="en-US" sz="1200" b="1" u="none" strike="noStrike" dirty="0"/>
                        <a:t>Countries</a:t>
                      </a:r>
                      <a:endParaRPr lang="en-US" sz="1200" b="1" i="0" u="none" strike="noStrike" dirty="0">
                        <a:solidFill>
                          <a:schemeClr val="tx1"/>
                        </a:solidFill>
                        <a:latin typeface="Calibri"/>
                      </a:endParaRPr>
                    </a:p>
                  </a:txBody>
                  <a:tcPr marL="9525" marR="9525"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9525" marR="9525"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9525" marR="9525" marT="9525" marB="0" anchor="b">
                    <a:solidFill>
                      <a:schemeClr val="tx2">
                        <a:lumMod val="40000"/>
                        <a:lumOff val="60000"/>
                      </a:schemeClr>
                    </a:solidFill>
                  </a:tcPr>
                </a:tc>
              </a:tr>
              <a:tr h="290242">
                <a:tc>
                  <a:txBody>
                    <a:bodyPr/>
                    <a:lstStyle/>
                    <a:p>
                      <a:pPr algn="ctr" fontAlgn="b"/>
                      <a:r>
                        <a:rPr lang="en-US" sz="1100" b="0" u="none" strike="noStrike" dirty="0"/>
                        <a:t>Bangladesh</a:t>
                      </a:r>
                      <a:endParaRPr lang="en-US" sz="1100" b="0" i="0" u="none" strike="noStrike" dirty="0">
                        <a:solidFill>
                          <a:schemeClr val="tx1"/>
                        </a:solidFill>
                        <a:latin typeface="Calibri"/>
                      </a:endParaRPr>
                    </a:p>
                  </a:txBody>
                  <a:tcPr marL="9525" marR="9525" marT="9525" marB="0" anchor="b"/>
                </a:tc>
                <a:tc>
                  <a:txBody>
                    <a:bodyPr/>
                    <a:lstStyle/>
                    <a:p>
                      <a:pPr algn="ctr"/>
                      <a:r>
                        <a:rPr lang="en-US" sz="1100" dirty="0" smtClean="0"/>
                        <a:t>148,607</a:t>
                      </a:r>
                      <a:endParaRPr lang="en-US" sz="1100" dirty="0"/>
                    </a:p>
                  </a:txBody>
                  <a:tcPr anchor="ctr"/>
                </a:tc>
                <a:tc>
                  <a:txBody>
                    <a:bodyPr/>
                    <a:lstStyle/>
                    <a:p>
                      <a:pPr algn="ctr"/>
                      <a:r>
                        <a:rPr lang="en-US" sz="1100" dirty="0" smtClean="0"/>
                        <a:t>90</a:t>
                      </a:r>
                      <a:endParaRPr lang="en-US" sz="1100" dirty="0"/>
                    </a:p>
                  </a:txBody>
                  <a:tcPr anchor="ctr"/>
                </a:tc>
              </a:tr>
              <a:tr h="290242">
                <a:tc>
                  <a:txBody>
                    <a:bodyPr/>
                    <a:lstStyle/>
                    <a:p>
                      <a:pPr algn="ctr" fontAlgn="b"/>
                      <a:r>
                        <a:rPr lang="en-US" sz="1100" b="0" u="none" strike="noStrike" dirty="0"/>
                        <a:t>Bhutan</a:t>
                      </a:r>
                      <a:endParaRPr lang="en-US" sz="1100" b="0" i="0" u="none" strike="noStrike" dirty="0">
                        <a:solidFill>
                          <a:schemeClr val="tx1"/>
                        </a:solidFill>
                        <a:latin typeface="Calibri"/>
                      </a:endParaRPr>
                    </a:p>
                  </a:txBody>
                  <a:tcPr marL="9525" marR="9525" marT="9525" marB="0" anchor="b"/>
                </a:tc>
                <a:tc>
                  <a:txBody>
                    <a:bodyPr/>
                    <a:lstStyle/>
                    <a:p>
                      <a:pPr algn="ctr"/>
                      <a:r>
                        <a:rPr lang="en-US" sz="1100" dirty="0" smtClean="0"/>
                        <a:t>7</a:t>
                      </a:r>
                      <a:endParaRPr lang="en-US" sz="1100" dirty="0"/>
                    </a:p>
                  </a:txBody>
                  <a:tcPr anchor="ctr"/>
                </a:tc>
                <a:tc>
                  <a:txBody>
                    <a:bodyPr/>
                    <a:lstStyle/>
                    <a:p>
                      <a:pPr algn="ctr"/>
                      <a:r>
                        <a:rPr lang="en-US" sz="1100" dirty="0" smtClean="0"/>
                        <a:t>1</a:t>
                      </a:r>
                      <a:endParaRPr lang="en-US" sz="1100" dirty="0"/>
                    </a:p>
                  </a:txBody>
                  <a:tcPr anchor="ctr"/>
                </a:tc>
              </a:tr>
              <a:tr h="290242">
                <a:tc>
                  <a:txBody>
                    <a:bodyPr/>
                    <a:lstStyle/>
                    <a:p>
                      <a:pPr algn="ctr" fontAlgn="b"/>
                      <a:r>
                        <a:rPr lang="en-US" sz="1100" b="0" u="none" strike="noStrike" dirty="0"/>
                        <a:t>India</a:t>
                      </a:r>
                      <a:endParaRPr lang="en-US" sz="1100" b="0" i="0" u="none" strike="noStrike" dirty="0">
                        <a:solidFill>
                          <a:schemeClr val="tx1"/>
                        </a:solidFill>
                        <a:latin typeface="Calibri"/>
                      </a:endParaRPr>
                    </a:p>
                  </a:txBody>
                  <a:tcPr marL="9525" marR="9525" marT="9525" marB="0" anchor="b"/>
                </a:tc>
                <a:tc>
                  <a:txBody>
                    <a:bodyPr/>
                    <a:lstStyle/>
                    <a:p>
                      <a:pPr algn="ctr"/>
                      <a:r>
                        <a:rPr lang="en-US" sz="1100" dirty="0" smtClean="0"/>
                        <a:t>177,286</a:t>
                      </a:r>
                      <a:endParaRPr lang="en-US" sz="1100" dirty="0"/>
                    </a:p>
                  </a:txBody>
                  <a:tcPr anchor="ctr"/>
                </a:tc>
                <a:tc>
                  <a:txBody>
                    <a:bodyPr/>
                    <a:lstStyle/>
                    <a:p>
                      <a:pPr algn="ctr"/>
                      <a:r>
                        <a:rPr lang="en-US" sz="1100" dirty="0"/>
                        <a:t>14.6</a:t>
                      </a:r>
                    </a:p>
                  </a:txBody>
                  <a:tcPr anchor="ctr"/>
                </a:tc>
              </a:tr>
              <a:tr h="290242">
                <a:tc>
                  <a:txBody>
                    <a:bodyPr/>
                    <a:lstStyle/>
                    <a:p>
                      <a:pPr algn="ctr" fontAlgn="b"/>
                      <a:r>
                        <a:rPr lang="en-US" sz="1100" b="0" u="none" strike="noStrike" dirty="0"/>
                        <a:t>Maldives</a:t>
                      </a:r>
                      <a:endParaRPr lang="en-US" sz="1100" b="0" i="0" u="none" strike="noStrike" dirty="0">
                        <a:solidFill>
                          <a:schemeClr val="tx1"/>
                        </a:solidFill>
                        <a:latin typeface="Calibri"/>
                      </a:endParaRPr>
                    </a:p>
                  </a:txBody>
                  <a:tcPr marL="9525" marR="9525" marT="9525" marB="0" anchor="b"/>
                </a:tc>
                <a:tc>
                  <a:txBody>
                    <a:bodyPr/>
                    <a:lstStyle/>
                    <a:p>
                      <a:pPr algn="ctr"/>
                      <a:r>
                        <a:rPr lang="en-US" sz="1100" dirty="0" smtClean="0"/>
                        <a:t>309</a:t>
                      </a:r>
                      <a:endParaRPr lang="en-US" sz="1100" dirty="0"/>
                    </a:p>
                  </a:txBody>
                  <a:tcPr anchor="ctr"/>
                </a:tc>
                <a:tc>
                  <a:txBody>
                    <a:bodyPr/>
                    <a:lstStyle/>
                    <a:p>
                      <a:pPr algn="ctr"/>
                      <a:r>
                        <a:rPr lang="en-US" sz="1100" dirty="0"/>
                        <a:t>98.4</a:t>
                      </a:r>
                    </a:p>
                  </a:txBody>
                  <a:tcPr anchor="ctr"/>
                </a:tc>
              </a:tr>
              <a:tr h="290242">
                <a:tc>
                  <a:txBody>
                    <a:bodyPr/>
                    <a:lstStyle/>
                    <a:p>
                      <a:pPr algn="ctr" fontAlgn="b"/>
                      <a:r>
                        <a:rPr lang="en-US" sz="1100" b="0" u="none" strike="noStrike" dirty="0"/>
                        <a:t> Nepal</a:t>
                      </a:r>
                      <a:endParaRPr lang="en-US" sz="1100" b="0" i="0" u="none" strike="noStrike" dirty="0">
                        <a:solidFill>
                          <a:schemeClr val="tx1"/>
                        </a:solidFill>
                        <a:latin typeface="Calibri"/>
                      </a:endParaRPr>
                    </a:p>
                  </a:txBody>
                  <a:tcPr marL="9525" marR="9525" marT="9525" marB="0" anchor="b"/>
                </a:tc>
                <a:tc>
                  <a:txBody>
                    <a:bodyPr/>
                    <a:lstStyle/>
                    <a:p>
                      <a:pPr algn="ctr"/>
                      <a:r>
                        <a:rPr lang="en-US" sz="1100" dirty="0" smtClean="0"/>
                        <a:t>1,253</a:t>
                      </a:r>
                      <a:endParaRPr lang="en-US" sz="1100" dirty="0"/>
                    </a:p>
                  </a:txBody>
                  <a:tcPr anchor="ctr"/>
                </a:tc>
                <a:tc>
                  <a:txBody>
                    <a:bodyPr/>
                    <a:lstStyle/>
                    <a:p>
                      <a:pPr algn="ctr"/>
                      <a:r>
                        <a:rPr lang="en-US" sz="1100" dirty="0"/>
                        <a:t>4.2</a:t>
                      </a:r>
                    </a:p>
                  </a:txBody>
                  <a:tcPr anchor="ctr"/>
                </a:tc>
              </a:tr>
              <a:tr h="290242">
                <a:tc>
                  <a:txBody>
                    <a:bodyPr/>
                    <a:lstStyle/>
                    <a:p>
                      <a:pPr algn="ctr" fontAlgn="b"/>
                      <a:r>
                        <a:rPr lang="en-US" sz="1100" b="0" u="none" strike="noStrike" dirty="0"/>
                        <a:t>Pakistan</a:t>
                      </a:r>
                      <a:endParaRPr lang="en-US" sz="1100" b="0" i="0" u="none" strike="noStrike" dirty="0">
                        <a:solidFill>
                          <a:schemeClr val="tx1"/>
                        </a:solidFill>
                        <a:latin typeface="Calibri"/>
                      </a:endParaRPr>
                    </a:p>
                  </a:txBody>
                  <a:tcPr marL="9525" marR="9525" marT="9525" marB="0" anchor="b"/>
                </a:tc>
                <a:tc>
                  <a:txBody>
                    <a:bodyPr/>
                    <a:lstStyle/>
                    <a:p>
                      <a:pPr algn="ctr"/>
                      <a:r>
                        <a:rPr lang="en-US" sz="1100" dirty="0" smtClean="0"/>
                        <a:t>178,097</a:t>
                      </a:r>
                      <a:endParaRPr lang="en-US" sz="1100" dirty="0"/>
                    </a:p>
                  </a:txBody>
                  <a:tcPr anchor="ctr"/>
                </a:tc>
                <a:tc>
                  <a:txBody>
                    <a:bodyPr/>
                    <a:lstStyle/>
                    <a:p>
                      <a:pPr algn="ctr"/>
                      <a:r>
                        <a:rPr lang="en-US" sz="1100" dirty="0"/>
                        <a:t>96.4</a:t>
                      </a:r>
                    </a:p>
                  </a:txBody>
                  <a:tcPr anchor="ctr"/>
                </a:tc>
              </a:tr>
              <a:tr h="290242">
                <a:tc>
                  <a:txBody>
                    <a:bodyPr/>
                    <a:lstStyle/>
                    <a:p>
                      <a:pPr algn="ctr" fontAlgn="b"/>
                      <a:r>
                        <a:rPr lang="en-US" sz="1100" b="0" u="none" strike="noStrike" dirty="0"/>
                        <a:t> Sri Lanka</a:t>
                      </a:r>
                      <a:endParaRPr lang="en-US" sz="1100" b="0" i="0" u="none" strike="noStrike" dirty="0">
                        <a:solidFill>
                          <a:schemeClr val="tx1"/>
                        </a:solidFill>
                        <a:latin typeface="Calibri"/>
                      </a:endParaRPr>
                    </a:p>
                  </a:txBody>
                  <a:tcPr marL="9525" marR="9525" marT="9525" marB="0" anchor="b"/>
                </a:tc>
                <a:tc>
                  <a:txBody>
                    <a:bodyPr/>
                    <a:lstStyle/>
                    <a:p>
                      <a:pPr algn="ctr"/>
                      <a:r>
                        <a:rPr lang="en-US" sz="1100" dirty="0" smtClean="0"/>
                        <a:t>1,725</a:t>
                      </a:r>
                      <a:endParaRPr lang="en-US" sz="1100" dirty="0"/>
                    </a:p>
                  </a:txBody>
                  <a:tcPr anchor="ctr"/>
                </a:tc>
                <a:tc>
                  <a:txBody>
                    <a:bodyPr/>
                    <a:lstStyle/>
                    <a:p>
                      <a:pPr algn="ctr"/>
                      <a:r>
                        <a:rPr lang="en-US" sz="1100" dirty="0"/>
                        <a:t>8.5</a:t>
                      </a:r>
                    </a:p>
                  </a:txBody>
                  <a:tcPr anchor="ctr"/>
                </a:tc>
              </a:tr>
              <a:tr h="322922">
                <a:tc>
                  <a:txBody>
                    <a:bodyPr/>
                    <a:lstStyle/>
                    <a:p>
                      <a:pPr algn="ctr" fontAlgn="b"/>
                      <a:r>
                        <a:rPr lang="en-US" sz="1100" b="0" i="0" u="none" strike="noStrike" dirty="0" smtClean="0">
                          <a:solidFill>
                            <a:schemeClr val="tx1"/>
                          </a:solidFill>
                          <a:latin typeface="Calibri"/>
                        </a:rPr>
                        <a:t>Afghanistan </a:t>
                      </a:r>
                      <a:endParaRPr lang="en-US" sz="1100" b="0" i="0" u="none" strike="noStrike" dirty="0">
                        <a:solidFill>
                          <a:schemeClr val="tx1"/>
                        </a:solidFill>
                        <a:latin typeface="Calibri"/>
                      </a:endParaRPr>
                    </a:p>
                  </a:txBody>
                  <a:tcPr marL="9525" marR="9525" marT="9525" marB="0" anchor="b"/>
                </a:tc>
                <a:tc>
                  <a:txBody>
                    <a:bodyPr/>
                    <a:lstStyle/>
                    <a:p>
                      <a:pPr algn="ctr"/>
                      <a:r>
                        <a:rPr lang="en-US" sz="1100" dirty="0" smtClean="0"/>
                        <a:t>29,047</a:t>
                      </a:r>
                      <a:endParaRPr lang="en-US" sz="1100" dirty="0"/>
                    </a:p>
                  </a:txBody>
                  <a:tcPr anchor="ctr"/>
                </a:tc>
                <a:tc>
                  <a:txBody>
                    <a:bodyPr/>
                    <a:lstStyle/>
                    <a:p>
                      <a:pPr algn="ctr"/>
                      <a:r>
                        <a:rPr lang="en-US" sz="1100" dirty="0"/>
                        <a:t>99.8</a:t>
                      </a:r>
                    </a:p>
                  </a:txBody>
                  <a:tcPr anchor="ctr"/>
                </a:tc>
              </a:tr>
              <a:tr h="317069">
                <a:tc>
                  <a:txBody>
                    <a:bodyPr/>
                    <a:lstStyle/>
                    <a:p>
                      <a:pPr algn="ctr" fontAlgn="b"/>
                      <a:r>
                        <a:rPr lang="en-US" sz="1400" b="1" i="0" u="none" strike="noStrike" dirty="0" smtClean="0">
                          <a:solidFill>
                            <a:srgbClr val="000000"/>
                          </a:solidFill>
                          <a:latin typeface="Calibri"/>
                        </a:rPr>
                        <a:t>Aggregate </a:t>
                      </a:r>
                      <a:endParaRPr lang="en-US" sz="14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536,331</a:t>
                      </a:r>
                      <a:endParaRPr lang="en-US" sz="14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a:r>
                        <a:rPr lang="en-US" sz="1400" b="1" dirty="0" smtClean="0"/>
                        <a:t>33.2%</a:t>
                      </a:r>
                      <a:endParaRPr lang="en-US" sz="1400" b="1" dirty="0"/>
                    </a:p>
                  </a:txBody>
                  <a:tcPr anchor="ctr">
                    <a:solidFill>
                      <a:schemeClr val="tx2">
                        <a:lumMod val="40000"/>
                        <a:lumOff val="60000"/>
                      </a:schemeClr>
                    </a:solidFill>
                  </a:tcPr>
                </a:tc>
              </a:tr>
            </a:tbl>
          </a:graphicData>
        </a:graphic>
      </p:graphicFrame>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West Africa and MENA Region</a:t>
            </a:r>
            <a:endParaRPr lang="en-GB" sz="3200" b="1" dirty="0">
              <a:solidFill>
                <a:srgbClr val="FFFFFF"/>
              </a:solidFill>
              <a:cs typeface="Arial" charset="0"/>
            </a:endParaRPr>
          </a:p>
        </p:txBody>
      </p:sp>
      <p:sp>
        <p:nvSpPr>
          <p:cNvPr id="9" name="Rectangle 8"/>
          <p:cNvSpPr/>
          <p:nvPr/>
        </p:nvSpPr>
        <p:spPr>
          <a:xfrm>
            <a:off x="5486400" y="838200"/>
            <a:ext cx="3422604" cy="646331"/>
          </a:xfrm>
          <a:prstGeom prst="rect">
            <a:avLst/>
          </a:prstGeom>
        </p:spPr>
        <p:txBody>
          <a:bodyPr wrap="none">
            <a:spAutoFit/>
          </a:bodyPr>
          <a:lstStyle/>
          <a:p>
            <a:pPr algn="ctr" fontAlgn="b"/>
            <a:r>
              <a:rPr lang="en-US" sz="2000" b="1" u="sng" dirty="0" smtClean="0"/>
              <a:t>MENA Region</a:t>
            </a:r>
          </a:p>
          <a:p>
            <a:pPr algn="ctr" fontAlgn="b"/>
            <a:r>
              <a:rPr lang="en-US" sz="1600" dirty="0" smtClean="0"/>
              <a:t>(Middle East &amp; North Africa Region)</a:t>
            </a:r>
            <a:endParaRPr lang="en-US" sz="1600" dirty="0"/>
          </a:p>
        </p:txBody>
      </p:sp>
      <p:sp>
        <p:nvSpPr>
          <p:cNvPr id="13" name="Rectangle 12"/>
          <p:cNvSpPr/>
          <p:nvPr/>
        </p:nvSpPr>
        <p:spPr>
          <a:xfrm>
            <a:off x="838200" y="914400"/>
            <a:ext cx="1579600" cy="400110"/>
          </a:xfrm>
          <a:prstGeom prst="rect">
            <a:avLst/>
          </a:prstGeom>
        </p:spPr>
        <p:txBody>
          <a:bodyPr wrap="none">
            <a:spAutoFit/>
          </a:bodyPr>
          <a:lstStyle/>
          <a:p>
            <a:r>
              <a:rPr lang="en-US" sz="2000" b="1" u="sng" dirty="0" smtClean="0"/>
              <a:t>West Africa</a:t>
            </a:r>
          </a:p>
        </p:txBody>
      </p:sp>
      <p:pic>
        <p:nvPicPr>
          <p:cNvPr id="53250" name="Picture 2"/>
          <p:cNvPicPr>
            <a:picLocks noChangeAspect="1" noChangeArrowheads="1"/>
          </p:cNvPicPr>
          <p:nvPr/>
        </p:nvPicPr>
        <p:blipFill>
          <a:blip r:embed="rId3"/>
          <a:srcRect/>
          <a:stretch>
            <a:fillRect/>
          </a:stretch>
        </p:blipFill>
        <p:spPr bwMode="auto">
          <a:xfrm>
            <a:off x="3581400" y="1981200"/>
            <a:ext cx="1981200" cy="1900989"/>
          </a:xfrm>
          <a:prstGeom prst="ellipse">
            <a:avLst/>
          </a:prstGeom>
          <a:ln>
            <a:noFill/>
          </a:ln>
          <a:effectLst>
            <a:softEdge rad="112500"/>
          </a:effectLst>
        </p:spPr>
      </p:pic>
      <p:pic>
        <p:nvPicPr>
          <p:cNvPr id="53251" name="Picture 3"/>
          <p:cNvPicPr>
            <a:picLocks noChangeAspect="1" noChangeArrowheads="1"/>
          </p:cNvPicPr>
          <p:nvPr/>
        </p:nvPicPr>
        <p:blipFill>
          <a:blip r:embed="rId4" cstate="print"/>
          <a:srcRect t="21505"/>
          <a:stretch>
            <a:fillRect/>
          </a:stretch>
        </p:blipFill>
        <p:spPr bwMode="auto">
          <a:xfrm>
            <a:off x="3352800" y="4267200"/>
            <a:ext cx="2263140" cy="1676400"/>
          </a:xfrm>
          <a:prstGeom prst="ellipse">
            <a:avLst/>
          </a:prstGeom>
          <a:solidFill>
            <a:schemeClr val="accent1">
              <a:alpha val="97000"/>
            </a:schemeClr>
          </a:solidFill>
          <a:ln>
            <a:noFill/>
          </a:ln>
          <a:effectLst>
            <a:softEdge rad="112500"/>
          </a:effectLst>
        </p:spPr>
      </p:pic>
      <p:graphicFrame>
        <p:nvGraphicFramePr>
          <p:cNvPr id="15" name="Table 14"/>
          <p:cNvGraphicFramePr>
            <a:graphicFrameLocks noGrp="1"/>
          </p:cNvGraphicFramePr>
          <p:nvPr/>
        </p:nvGraphicFramePr>
        <p:xfrm>
          <a:off x="457200" y="1469695"/>
          <a:ext cx="2590800" cy="5093781"/>
        </p:xfrm>
        <a:graphic>
          <a:graphicData uri="http://schemas.openxmlformats.org/drawingml/2006/table">
            <a:tbl>
              <a:tblPr>
                <a:tableStyleId>{3C2FFA5D-87B4-456A-9821-1D502468CF0F}</a:tableStyleId>
              </a:tblPr>
              <a:tblGrid>
                <a:gridCol w="976723"/>
                <a:gridCol w="1004477"/>
                <a:gridCol w="609600"/>
              </a:tblGrid>
              <a:tr h="36500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9525" marR="9525" marT="9525" marB="0" anchor="b">
                    <a:solidFill>
                      <a:schemeClr val="tx2">
                        <a:lumMod val="40000"/>
                        <a:lumOff val="60000"/>
                      </a:schemeClr>
                    </a:solidFill>
                  </a:tcPr>
                </a:tc>
              </a:tr>
              <a:tr h="283154">
                <a:tc>
                  <a:txBody>
                    <a:bodyPr/>
                    <a:lstStyle/>
                    <a:p>
                      <a:pPr algn="ctr" fontAlgn="b"/>
                      <a:r>
                        <a:rPr lang="en-US" sz="1000" b="0" u="none" strike="noStrike" dirty="0" smtClean="0"/>
                        <a:t>Benin</a:t>
                      </a:r>
                      <a:endParaRPr lang="en-US" sz="1000" b="0" i="0" u="none" strike="noStrike" dirty="0">
                        <a:solidFill>
                          <a:srgbClr val="000000"/>
                        </a:solidFill>
                        <a:latin typeface="Calibri"/>
                      </a:endParaRPr>
                    </a:p>
                  </a:txBody>
                  <a:tcPr marL="9525" marR="9525" marT="9525" marB="0" anchor="b"/>
                </a:tc>
                <a:tc>
                  <a:txBody>
                    <a:bodyPr/>
                    <a:lstStyle/>
                    <a:p>
                      <a:pPr algn="ctr"/>
                      <a:r>
                        <a:rPr lang="en-US" sz="1000" dirty="0" smtClean="0"/>
                        <a:t>2,259</a:t>
                      </a:r>
                      <a:endParaRPr lang="en-US" sz="1000" dirty="0"/>
                    </a:p>
                  </a:txBody>
                  <a:tcPr anchor="ctr"/>
                </a:tc>
                <a:tc>
                  <a:txBody>
                    <a:bodyPr/>
                    <a:lstStyle/>
                    <a:p>
                      <a:pPr algn="ctr"/>
                      <a:r>
                        <a:rPr lang="en-US" sz="1000" dirty="0"/>
                        <a:t>24.5</a:t>
                      </a:r>
                    </a:p>
                  </a:txBody>
                  <a:tcPr anchor="ctr"/>
                </a:tc>
              </a:tr>
              <a:tr h="283154">
                <a:tc>
                  <a:txBody>
                    <a:bodyPr/>
                    <a:lstStyle/>
                    <a:p>
                      <a:pPr algn="ctr" fontAlgn="b"/>
                      <a:r>
                        <a:rPr lang="en-US" sz="1000" b="0" u="none" strike="noStrike" dirty="0" smtClean="0"/>
                        <a:t>Burkina Faso</a:t>
                      </a:r>
                      <a:endParaRPr lang="en-US" sz="1000" b="0" i="0" u="none" strike="noStrike" dirty="0">
                        <a:solidFill>
                          <a:srgbClr val="000000"/>
                        </a:solidFill>
                        <a:latin typeface="Calibri"/>
                      </a:endParaRPr>
                    </a:p>
                  </a:txBody>
                  <a:tcPr marL="9525" marR="9525" marT="9525" marB="0" anchor="b"/>
                </a:tc>
                <a:tc>
                  <a:txBody>
                    <a:bodyPr/>
                    <a:lstStyle/>
                    <a:p>
                      <a:pPr algn="ctr"/>
                      <a:r>
                        <a:rPr lang="en-US" sz="1000" dirty="0" smtClean="0"/>
                        <a:t>9,600</a:t>
                      </a:r>
                      <a:endParaRPr lang="en-US" sz="1000" dirty="0"/>
                    </a:p>
                  </a:txBody>
                  <a:tcPr anchor="ctr"/>
                </a:tc>
                <a:tc>
                  <a:txBody>
                    <a:bodyPr/>
                    <a:lstStyle/>
                    <a:p>
                      <a:pPr algn="ctr"/>
                      <a:r>
                        <a:rPr lang="en-US" sz="1000" dirty="0"/>
                        <a:t>58.9</a:t>
                      </a:r>
                    </a:p>
                  </a:txBody>
                  <a:tcPr anchor="ctr"/>
                </a:tc>
              </a:tr>
              <a:tr h="283154">
                <a:tc>
                  <a:txBody>
                    <a:bodyPr/>
                    <a:lstStyle/>
                    <a:p>
                      <a:pPr algn="ctr" fontAlgn="b"/>
                      <a:r>
                        <a:rPr lang="en-US" sz="1000" b="0" u="none" strike="noStrike" dirty="0" smtClean="0"/>
                        <a:t>Cape Verde</a:t>
                      </a:r>
                      <a:endParaRPr lang="en-US" sz="1000" b="0" i="0" u="none" strike="noStrike" dirty="0">
                        <a:solidFill>
                          <a:srgbClr val="000000"/>
                        </a:solidFill>
                        <a:latin typeface="Calibri"/>
                      </a:endParaRPr>
                    </a:p>
                  </a:txBody>
                  <a:tcPr marL="9525" marR="9525" marT="9525" marB="0" anchor="b"/>
                </a:tc>
                <a:tc>
                  <a:txBody>
                    <a:bodyPr/>
                    <a:lstStyle/>
                    <a:p>
                      <a:pPr algn="ctr"/>
                      <a:r>
                        <a:rPr lang="en-US" sz="1000" dirty="0"/>
                        <a:t>&lt; </a:t>
                      </a:r>
                      <a:r>
                        <a:rPr lang="en-US" sz="1000" dirty="0" smtClean="0"/>
                        <a:t>1</a:t>
                      </a:r>
                      <a:endParaRPr lang="en-US" sz="1000" dirty="0"/>
                    </a:p>
                  </a:txBody>
                  <a:tcPr anchor="ctr"/>
                </a:tc>
                <a:tc>
                  <a:txBody>
                    <a:bodyPr/>
                    <a:lstStyle/>
                    <a:p>
                      <a:pPr algn="ctr"/>
                      <a:r>
                        <a:rPr lang="en-US" sz="1000" dirty="0"/>
                        <a:t>0.1</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The Gambia</a:t>
                      </a:r>
                      <a:endParaRPr lang="en-US" sz="1000" b="0" i="0" u="none" strike="noStrike" dirty="0">
                        <a:solidFill>
                          <a:srgbClr val="000000"/>
                        </a:solidFill>
                        <a:latin typeface="Calibri"/>
                      </a:endParaRPr>
                    </a:p>
                  </a:txBody>
                  <a:tcPr marL="9525" marR="9525" marT="9525" marB="0" anchor="b"/>
                </a:tc>
                <a:tc>
                  <a:txBody>
                    <a:bodyPr/>
                    <a:lstStyle/>
                    <a:p>
                      <a:pPr algn="ctr"/>
                      <a:r>
                        <a:rPr lang="en-US" sz="1000" dirty="0" smtClean="0"/>
                        <a:t>1,669</a:t>
                      </a:r>
                      <a:endParaRPr lang="en-US" sz="1000" dirty="0"/>
                    </a:p>
                  </a:txBody>
                  <a:tcPr anchor="ctr"/>
                </a:tc>
                <a:tc>
                  <a:txBody>
                    <a:bodyPr/>
                    <a:lstStyle/>
                    <a:p>
                      <a:pPr algn="ctr"/>
                      <a:r>
                        <a:rPr lang="en-US" sz="1000" dirty="0"/>
                        <a:t>95.3</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Ghana</a:t>
                      </a:r>
                      <a:endParaRPr lang="en-US" sz="1000" b="0" i="0" u="none" strike="noStrike" dirty="0">
                        <a:solidFill>
                          <a:srgbClr val="000000"/>
                        </a:solidFill>
                        <a:latin typeface="Calibri"/>
                      </a:endParaRPr>
                    </a:p>
                  </a:txBody>
                  <a:tcPr marL="9525" marR="9525" marT="9525" marB="0" anchor="b"/>
                </a:tc>
                <a:tc>
                  <a:txBody>
                    <a:bodyPr/>
                    <a:lstStyle/>
                    <a:p>
                      <a:pPr algn="ctr"/>
                      <a:r>
                        <a:rPr lang="en-US" sz="1000" dirty="0" smtClean="0"/>
                        <a:t>3,906</a:t>
                      </a:r>
                      <a:endParaRPr lang="en-US" sz="1000" dirty="0"/>
                    </a:p>
                  </a:txBody>
                  <a:tcPr anchor="ctr"/>
                </a:tc>
                <a:tc>
                  <a:txBody>
                    <a:bodyPr/>
                    <a:lstStyle/>
                    <a:p>
                      <a:pPr algn="ctr"/>
                      <a:r>
                        <a:rPr lang="en-US" sz="1000" dirty="0"/>
                        <a:t>16.1</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a:r>
                        <a:rPr lang="en-US" sz="1000" dirty="0" smtClean="0"/>
                        <a:t>8,693</a:t>
                      </a:r>
                      <a:endParaRPr lang="en-US" sz="1000" dirty="0"/>
                    </a:p>
                  </a:txBody>
                  <a:tcPr anchor="ctr"/>
                </a:tc>
                <a:tc>
                  <a:txBody>
                    <a:bodyPr/>
                    <a:lstStyle/>
                    <a:p>
                      <a:pPr algn="ctr"/>
                      <a:r>
                        <a:rPr lang="en-US" sz="1000" dirty="0"/>
                        <a:t>84.2</a:t>
                      </a:r>
                    </a:p>
                  </a:txBody>
                  <a:tcPr anchor="ctr"/>
                </a:tc>
              </a:tr>
              <a:tr h="1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Guinea-Bissau</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fontAlgn="b"/>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9525" marR="9525" marT="9525" marB="0" anchor="b"/>
                </a:tc>
                <a:tc>
                  <a:txBody>
                    <a:bodyPr/>
                    <a:lstStyle/>
                    <a:p>
                      <a:pPr algn="ctr" fontAlgn="b"/>
                      <a:r>
                        <a:rPr lang="en-US" sz="1000" b="1" i="0" u="none" strike="noStrike" dirty="0" smtClean="0">
                          <a:solidFill>
                            <a:srgbClr val="000000"/>
                          </a:solidFill>
                          <a:latin typeface="Calibri"/>
                        </a:rPr>
                        <a:t>-</a:t>
                      </a:r>
                      <a:endParaRPr lang="en-US" sz="1000" b="1" i="0" u="none" strike="noStrike" dirty="0">
                        <a:solidFill>
                          <a:srgbClr val="000000"/>
                        </a:solidFill>
                        <a:latin typeface="Calibri"/>
                      </a:endParaRPr>
                    </a:p>
                  </a:txBody>
                  <a:tcPr marL="9525" marR="9525" marT="9525" marB="0" anchor="b"/>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Liberia</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a:r>
                        <a:rPr lang="en-US" sz="1000" dirty="0" smtClean="0"/>
                        <a:t>523</a:t>
                      </a:r>
                      <a:endParaRPr lang="en-US" sz="1000" dirty="0"/>
                    </a:p>
                  </a:txBody>
                  <a:tcPr anchor="ctr"/>
                </a:tc>
                <a:tc>
                  <a:txBody>
                    <a:bodyPr/>
                    <a:lstStyle/>
                    <a:p>
                      <a:pPr algn="ctr"/>
                      <a:r>
                        <a:rPr lang="en-US" sz="1000" dirty="0"/>
                        <a:t>12.8</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Mali</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a:r>
                        <a:rPr lang="en-US" sz="1000" dirty="0" smtClean="0"/>
                        <a:t>12,316</a:t>
                      </a:r>
                      <a:endParaRPr lang="en-US" sz="1000" dirty="0"/>
                    </a:p>
                  </a:txBody>
                  <a:tcPr anchor="ctr"/>
                </a:tc>
                <a:tc>
                  <a:txBody>
                    <a:bodyPr/>
                    <a:lstStyle/>
                    <a:p>
                      <a:pPr algn="ctr"/>
                      <a:r>
                        <a:rPr lang="en-US" sz="1000" dirty="0"/>
                        <a:t>92.4</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Mauritania</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a:r>
                        <a:rPr lang="en-US" sz="1000" dirty="0" smtClean="0"/>
                        <a:t>3,338</a:t>
                      </a:r>
                      <a:endParaRPr lang="en-US" sz="1000" dirty="0"/>
                    </a:p>
                  </a:txBody>
                  <a:tcPr anchor="ctr"/>
                </a:tc>
                <a:tc>
                  <a:txBody>
                    <a:bodyPr/>
                    <a:lstStyle/>
                    <a:p>
                      <a:pPr algn="ctr"/>
                      <a:r>
                        <a:rPr lang="en-US" sz="1000" dirty="0"/>
                        <a:t>99.2</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a:r>
                        <a:rPr lang="en-US" sz="1000" dirty="0" smtClean="0"/>
                        <a:t>15,627</a:t>
                      </a:r>
                      <a:endParaRPr lang="en-US" sz="1000" dirty="0"/>
                    </a:p>
                  </a:txBody>
                  <a:tcPr anchor="ctr"/>
                </a:tc>
                <a:tc>
                  <a:txBody>
                    <a:bodyPr/>
                    <a:lstStyle/>
                    <a:p>
                      <a:pPr algn="ctr"/>
                      <a:r>
                        <a:rPr lang="en-US" sz="1000" dirty="0"/>
                        <a:t>98.3</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Nigeria</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a:r>
                        <a:rPr lang="en-US" sz="1000" dirty="0" smtClean="0"/>
                        <a:t>75,728</a:t>
                      </a:r>
                      <a:endParaRPr lang="en-US" sz="1000" dirty="0"/>
                    </a:p>
                  </a:txBody>
                  <a:tcPr anchor="ctr"/>
                </a:tc>
                <a:tc>
                  <a:txBody>
                    <a:bodyPr/>
                    <a:lstStyle/>
                    <a:p>
                      <a:pPr algn="ctr"/>
                      <a:r>
                        <a:rPr lang="en-US" sz="1000" dirty="0"/>
                        <a:t>47.9</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a:r>
                        <a:rPr lang="en-US" sz="1000" dirty="0" smtClean="0"/>
                        <a:t>12,333</a:t>
                      </a:r>
                      <a:endParaRPr lang="en-US" sz="1000" dirty="0"/>
                    </a:p>
                  </a:txBody>
                  <a:tcPr anchor="ctr"/>
                </a:tc>
                <a:tc>
                  <a:txBody>
                    <a:bodyPr/>
                    <a:lstStyle/>
                    <a:p>
                      <a:pPr algn="ctr"/>
                      <a:r>
                        <a:rPr lang="en-US" sz="1000" dirty="0"/>
                        <a:t>95.9</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Sierra Leone </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a:r>
                        <a:rPr lang="en-US" sz="1000" dirty="0" smtClean="0"/>
                        <a:t>12,333</a:t>
                      </a:r>
                      <a:endParaRPr lang="en-US" sz="1000" dirty="0"/>
                    </a:p>
                  </a:txBody>
                  <a:tcPr anchor="ctr"/>
                </a:tc>
                <a:tc>
                  <a:txBody>
                    <a:bodyPr/>
                    <a:lstStyle/>
                    <a:p>
                      <a:pPr algn="ctr"/>
                      <a:r>
                        <a:rPr lang="en-US" sz="1000" dirty="0"/>
                        <a:t>95.9</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  Sierra</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a:r>
                        <a:rPr lang="en-US" sz="1000" dirty="0" smtClean="0"/>
                        <a:t>12,333</a:t>
                      </a:r>
                      <a:endParaRPr lang="en-US" sz="1000" dirty="0"/>
                    </a:p>
                  </a:txBody>
                  <a:tcPr anchor="ctr"/>
                </a:tc>
                <a:tc>
                  <a:txBody>
                    <a:bodyPr/>
                    <a:lstStyle/>
                    <a:p>
                      <a:pPr algn="ctr"/>
                      <a:r>
                        <a:rPr lang="en-US" sz="1000" dirty="0"/>
                        <a:t>95.9</a:t>
                      </a:r>
                    </a:p>
                  </a:txBody>
                  <a:tcPr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Togo</a:t>
                      </a:r>
                      <a:endParaRPr lang="en-US" sz="1000" b="0" u="none" strike="noStrike" kern="1200" dirty="0">
                        <a:solidFill>
                          <a:schemeClr val="dk1"/>
                        </a:solidFill>
                        <a:latin typeface="+mn-lt"/>
                        <a:ea typeface="+mn-ea"/>
                        <a:cs typeface="+mn-cs"/>
                      </a:endParaRPr>
                    </a:p>
                  </a:txBody>
                  <a:tcPr marL="9525" marR="9525" marT="9525" marB="0" anchor="b"/>
                </a:tc>
                <a:tc>
                  <a:txBody>
                    <a:bodyPr/>
                    <a:lstStyle/>
                    <a:p>
                      <a:pPr algn="ctr"/>
                      <a:r>
                        <a:rPr lang="en-US" sz="1000" dirty="0" smtClean="0"/>
                        <a:t>827</a:t>
                      </a:r>
                      <a:endParaRPr lang="en-US" sz="1000" dirty="0"/>
                    </a:p>
                  </a:txBody>
                  <a:tcPr anchor="ctr"/>
                </a:tc>
                <a:tc>
                  <a:txBody>
                    <a:bodyPr/>
                    <a:lstStyle/>
                    <a:p>
                      <a:pPr algn="ctr"/>
                      <a:r>
                        <a:rPr lang="en-US" sz="1000" dirty="0"/>
                        <a:t>12.2</a:t>
                      </a:r>
                    </a:p>
                  </a:txBody>
                  <a:tcPr anchor="ctr"/>
                </a:tc>
              </a:tr>
              <a:tr h="283154">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171,485</a:t>
                      </a:r>
                      <a:endParaRPr lang="en-US" sz="14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57.8%</a:t>
                      </a:r>
                      <a:endParaRPr lang="en-US" sz="1400" b="1" i="0" u="none" strike="noStrike" dirty="0">
                        <a:solidFill>
                          <a:srgbClr val="000000"/>
                        </a:solidFill>
                        <a:latin typeface="Calibri"/>
                      </a:endParaRPr>
                    </a:p>
                  </a:txBody>
                  <a:tcPr marL="9525" marR="9525" marT="9525" marB="0" anchor="b">
                    <a:solidFill>
                      <a:schemeClr val="tx2">
                        <a:lumMod val="40000"/>
                        <a:lumOff val="60000"/>
                      </a:schemeClr>
                    </a:solidFill>
                  </a:tcPr>
                </a:tc>
              </a:tr>
            </a:tbl>
          </a:graphicData>
        </a:graphic>
      </p:graphicFrame>
      <p:graphicFrame>
        <p:nvGraphicFramePr>
          <p:cNvPr id="10" name="Table 9"/>
          <p:cNvGraphicFramePr>
            <a:graphicFrameLocks noGrp="1"/>
          </p:cNvGraphicFramePr>
          <p:nvPr/>
        </p:nvGraphicFramePr>
        <p:xfrm>
          <a:off x="5867400" y="1524000"/>
          <a:ext cx="2895601" cy="5107258"/>
        </p:xfrm>
        <a:graphic>
          <a:graphicData uri="http://schemas.openxmlformats.org/drawingml/2006/table">
            <a:tbl>
              <a:tblPr>
                <a:tableStyleId>{3C2FFA5D-87B4-456A-9821-1D502468CF0F}</a:tableStyleId>
              </a:tblPr>
              <a:tblGrid>
                <a:gridCol w="1091632"/>
                <a:gridCol w="1122651"/>
                <a:gridCol w="681318"/>
              </a:tblGrid>
              <a:tr h="297230">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9525" marR="9525" marT="9525" marB="0" anchor="b">
                    <a:solidFill>
                      <a:schemeClr val="tx2">
                        <a:lumMod val="40000"/>
                        <a:lumOff val="60000"/>
                      </a:schemeClr>
                    </a:solidFill>
                  </a:tcPr>
                </a:tc>
              </a:tr>
              <a:tr h="260083">
                <a:tc>
                  <a:txBody>
                    <a:bodyPr/>
                    <a:lstStyle/>
                    <a:p>
                      <a:pPr algn="ctr" fontAlgn="b"/>
                      <a:r>
                        <a:rPr lang="en-US" sz="1000" b="0" u="none" strike="noStrike" dirty="0" smtClean="0"/>
                        <a:t>Algeria</a:t>
                      </a:r>
                      <a:endParaRPr lang="en-US" sz="1000" b="0" i="0" u="none" strike="noStrike" dirty="0">
                        <a:solidFill>
                          <a:srgbClr val="000000"/>
                        </a:solidFill>
                        <a:latin typeface="Calibri"/>
                      </a:endParaRPr>
                    </a:p>
                  </a:txBody>
                  <a:tcPr marL="9525" marR="9525" marT="9525" marB="0" anchor="b"/>
                </a:tc>
                <a:tc>
                  <a:txBody>
                    <a:bodyPr/>
                    <a:lstStyle/>
                    <a:p>
                      <a:pPr algn="ctr"/>
                      <a:r>
                        <a:rPr lang="en-US" sz="1000" dirty="0" smtClean="0"/>
                        <a:t>34,780</a:t>
                      </a:r>
                      <a:endParaRPr lang="en-US" sz="1000" dirty="0"/>
                    </a:p>
                  </a:txBody>
                  <a:tcPr anchor="ctr"/>
                </a:tc>
                <a:tc>
                  <a:txBody>
                    <a:bodyPr/>
                    <a:lstStyle/>
                    <a:p>
                      <a:pPr algn="ctr"/>
                      <a:r>
                        <a:rPr lang="en-US" sz="1000" dirty="0"/>
                        <a:t>98.2</a:t>
                      </a:r>
                    </a:p>
                  </a:txBody>
                  <a:tcPr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Bahrain</a:t>
                      </a:r>
                      <a:endParaRPr lang="en-US" sz="1000" b="0" i="0" u="none" strike="noStrike" dirty="0">
                        <a:solidFill>
                          <a:srgbClr val="000000"/>
                        </a:solidFill>
                        <a:latin typeface="Calibri"/>
                      </a:endParaRPr>
                    </a:p>
                  </a:txBody>
                  <a:tcPr marL="9525" marR="9525" marT="9525" marB="0" anchor="b"/>
                </a:tc>
                <a:tc>
                  <a:txBody>
                    <a:bodyPr/>
                    <a:lstStyle/>
                    <a:p>
                      <a:pPr algn="ctr"/>
                      <a:r>
                        <a:rPr lang="en-US" sz="1000" dirty="0" smtClean="0"/>
                        <a:t>655</a:t>
                      </a:r>
                      <a:endParaRPr lang="en-US" sz="1000" dirty="0"/>
                    </a:p>
                  </a:txBody>
                  <a:tcPr anchor="ctr"/>
                </a:tc>
                <a:tc>
                  <a:txBody>
                    <a:bodyPr/>
                    <a:lstStyle/>
                    <a:p>
                      <a:pPr algn="ctr"/>
                      <a:r>
                        <a:rPr lang="en-US" sz="1000" dirty="0"/>
                        <a:t>81.2</a:t>
                      </a:r>
                    </a:p>
                  </a:txBody>
                  <a:tcPr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Egypt</a:t>
                      </a:r>
                      <a:endParaRPr lang="en-US" sz="1000" b="0" i="0" u="none" strike="noStrike" dirty="0">
                        <a:solidFill>
                          <a:srgbClr val="000000"/>
                        </a:solidFill>
                        <a:latin typeface="Calibri"/>
                      </a:endParaRPr>
                    </a:p>
                  </a:txBody>
                  <a:tcPr marL="9525" marR="9525" marT="9525" marB="0" anchor="b"/>
                </a:tc>
                <a:tc>
                  <a:txBody>
                    <a:bodyPr/>
                    <a:lstStyle/>
                    <a:p>
                      <a:pPr algn="ctr"/>
                      <a:r>
                        <a:rPr lang="en-US" sz="1000" dirty="0" smtClean="0"/>
                        <a:t>80,024</a:t>
                      </a:r>
                      <a:endParaRPr lang="en-US" sz="1000" dirty="0"/>
                    </a:p>
                  </a:txBody>
                  <a:tcPr anchor="ctr"/>
                </a:tc>
                <a:tc>
                  <a:txBody>
                    <a:bodyPr/>
                    <a:lstStyle/>
                    <a:p>
                      <a:pPr algn="ctr"/>
                      <a:r>
                        <a:rPr lang="en-US" sz="1000" dirty="0"/>
                        <a:t>94.7</a:t>
                      </a:r>
                    </a:p>
                  </a:txBody>
                  <a:tcPr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 Iran</a:t>
                      </a:r>
                      <a:endParaRPr lang="en-US" sz="1000" b="0" i="0" u="none" strike="noStrike" dirty="0">
                        <a:solidFill>
                          <a:srgbClr val="000000"/>
                        </a:solidFill>
                        <a:latin typeface="Calibri"/>
                      </a:endParaRPr>
                    </a:p>
                  </a:txBody>
                  <a:tcPr marL="9525" marR="9525" marT="9525" marB="0" anchor="b"/>
                </a:tc>
                <a:tc>
                  <a:txBody>
                    <a:bodyPr/>
                    <a:lstStyle/>
                    <a:p>
                      <a:pPr algn="ctr"/>
                      <a:r>
                        <a:rPr lang="en-US" sz="1000" dirty="0" smtClean="0"/>
                        <a:t>74,819</a:t>
                      </a:r>
                      <a:endParaRPr lang="en-US" sz="1000" dirty="0"/>
                    </a:p>
                  </a:txBody>
                  <a:tcPr anchor="ctr"/>
                </a:tc>
                <a:tc>
                  <a:txBody>
                    <a:bodyPr/>
                    <a:lstStyle/>
                    <a:p>
                      <a:pPr algn="ctr"/>
                      <a:r>
                        <a:rPr lang="en-US" sz="1000" dirty="0"/>
                        <a:t>99.6</a:t>
                      </a:r>
                    </a:p>
                  </a:txBody>
                  <a:tcPr anchor="ctr"/>
                </a:tc>
              </a:tr>
              <a:tr h="260083">
                <a:tc>
                  <a:txBody>
                    <a:bodyPr/>
                    <a:lstStyle/>
                    <a:p>
                      <a:pPr algn="ctr"/>
                      <a:r>
                        <a:rPr lang="en-US" sz="1000" b="0" dirty="0"/>
                        <a:t>Iraq</a:t>
                      </a:r>
                    </a:p>
                  </a:txBody>
                  <a:tcPr anchor="ctr"/>
                </a:tc>
                <a:tc>
                  <a:txBody>
                    <a:bodyPr/>
                    <a:lstStyle/>
                    <a:p>
                      <a:pPr algn="ctr"/>
                      <a:r>
                        <a:rPr lang="en-US" sz="1000" dirty="0" smtClean="0"/>
                        <a:t>31,108</a:t>
                      </a:r>
                      <a:endParaRPr lang="en-US" sz="1000" dirty="0"/>
                    </a:p>
                  </a:txBody>
                  <a:tcPr anchor="ctr"/>
                </a:tc>
                <a:tc>
                  <a:txBody>
                    <a:bodyPr/>
                    <a:lstStyle/>
                    <a:p>
                      <a:pPr algn="ctr"/>
                      <a:r>
                        <a:rPr lang="en-US" sz="1000" dirty="0"/>
                        <a:t>98.9</a:t>
                      </a:r>
                    </a:p>
                  </a:txBody>
                  <a:tcPr anchor="ctr"/>
                </a:tc>
              </a:tr>
              <a:tr h="260083">
                <a:tc>
                  <a:txBody>
                    <a:bodyPr/>
                    <a:lstStyle/>
                    <a:p>
                      <a:pPr algn="ctr"/>
                      <a:r>
                        <a:rPr lang="en-US" sz="1000" b="0" dirty="0"/>
                        <a:t>Jordan</a:t>
                      </a:r>
                    </a:p>
                  </a:txBody>
                  <a:tcPr anchor="ctr"/>
                </a:tc>
                <a:tc>
                  <a:txBody>
                    <a:bodyPr/>
                    <a:lstStyle/>
                    <a:p>
                      <a:pPr algn="ctr"/>
                      <a:r>
                        <a:rPr lang="en-US" sz="1000" dirty="0" smtClean="0"/>
                        <a:t>6,397</a:t>
                      </a:r>
                      <a:endParaRPr lang="en-US" sz="1000" dirty="0"/>
                    </a:p>
                  </a:txBody>
                  <a:tcPr anchor="ctr"/>
                </a:tc>
                <a:tc>
                  <a:txBody>
                    <a:bodyPr/>
                    <a:lstStyle/>
                    <a:p>
                      <a:pPr algn="ctr"/>
                      <a:r>
                        <a:rPr lang="en-US" sz="1000" dirty="0"/>
                        <a:t>98.8</a:t>
                      </a:r>
                    </a:p>
                  </a:txBody>
                  <a:tcPr anchor="ctr"/>
                </a:tc>
              </a:tr>
              <a:tr h="260083">
                <a:tc>
                  <a:txBody>
                    <a:bodyPr/>
                    <a:lstStyle/>
                    <a:p>
                      <a:pPr algn="ctr"/>
                      <a:r>
                        <a:rPr lang="en-US" sz="1000" b="0" dirty="0"/>
                        <a:t>Kuwait</a:t>
                      </a:r>
                    </a:p>
                  </a:txBody>
                  <a:tcPr anchor="ctr"/>
                </a:tc>
                <a:tc>
                  <a:txBody>
                    <a:bodyPr/>
                    <a:lstStyle/>
                    <a:p>
                      <a:pPr algn="ctr"/>
                      <a:r>
                        <a:rPr lang="en-US" sz="1000" dirty="0" smtClean="0"/>
                        <a:t>2,636</a:t>
                      </a:r>
                      <a:endParaRPr lang="en-US" sz="1000" dirty="0"/>
                    </a:p>
                  </a:txBody>
                  <a:tcPr anchor="ctr"/>
                </a:tc>
                <a:tc>
                  <a:txBody>
                    <a:bodyPr/>
                    <a:lstStyle/>
                    <a:p>
                      <a:pPr algn="ctr"/>
                      <a:r>
                        <a:rPr lang="en-US" sz="1000" dirty="0"/>
                        <a:t>86.4</a:t>
                      </a:r>
                    </a:p>
                  </a:txBody>
                  <a:tcPr anchor="ctr"/>
                </a:tc>
              </a:tr>
              <a:tr h="260083">
                <a:tc>
                  <a:txBody>
                    <a:bodyPr/>
                    <a:lstStyle/>
                    <a:p>
                      <a:pPr algn="ctr"/>
                      <a:r>
                        <a:rPr lang="en-US" sz="1000" b="0" dirty="0"/>
                        <a:t>Lebanon</a:t>
                      </a:r>
                    </a:p>
                  </a:txBody>
                  <a:tcPr anchor="ctr"/>
                </a:tc>
                <a:tc>
                  <a:txBody>
                    <a:bodyPr/>
                    <a:lstStyle/>
                    <a:p>
                      <a:pPr algn="ctr"/>
                      <a:r>
                        <a:rPr lang="en-US" sz="1000" dirty="0" smtClean="0"/>
                        <a:t>2,542</a:t>
                      </a:r>
                      <a:endParaRPr lang="en-US" sz="1000" dirty="0"/>
                    </a:p>
                  </a:txBody>
                  <a:tcPr anchor="ctr"/>
                </a:tc>
                <a:tc>
                  <a:txBody>
                    <a:bodyPr/>
                    <a:lstStyle/>
                    <a:p>
                      <a:pPr algn="ctr"/>
                      <a:r>
                        <a:rPr lang="en-US" sz="1000" dirty="0"/>
                        <a:t>59.7</a:t>
                      </a:r>
                    </a:p>
                  </a:txBody>
                  <a:tcPr anchor="ctr"/>
                </a:tc>
              </a:tr>
              <a:tr h="260083">
                <a:tc>
                  <a:txBody>
                    <a:bodyPr/>
                    <a:lstStyle/>
                    <a:p>
                      <a:pPr algn="ctr"/>
                      <a:r>
                        <a:rPr lang="en-US" sz="1000" b="0" dirty="0"/>
                        <a:t>Libya</a:t>
                      </a:r>
                    </a:p>
                  </a:txBody>
                  <a:tcPr anchor="ctr"/>
                </a:tc>
                <a:tc>
                  <a:txBody>
                    <a:bodyPr/>
                    <a:lstStyle/>
                    <a:p>
                      <a:pPr algn="ctr"/>
                      <a:r>
                        <a:rPr lang="en-US" sz="1000" dirty="0" smtClean="0"/>
                        <a:t>6,325</a:t>
                      </a:r>
                      <a:endParaRPr lang="en-US" sz="1000" dirty="0"/>
                    </a:p>
                  </a:txBody>
                  <a:tcPr anchor="ctr"/>
                </a:tc>
                <a:tc>
                  <a:txBody>
                    <a:bodyPr/>
                    <a:lstStyle/>
                    <a:p>
                      <a:pPr algn="ctr"/>
                      <a:r>
                        <a:rPr lang="en-US" sz="1000" dirty="0"/>
                        <a:t>96.6</a:t>
                      </a:r>
                    </a:p>
                  </a:txBody>
                  <a:tcPr anchor="ctr"/>
                </a:tc>
              </a:tr>
              <a:tr h="260083">
                <a:tc>
                  <a:txBody>
                    <a:bodyPr/>
                    <a:lstStyle/>
                    <a:p>
                      <a:pPr algn="ctr"/>
                      <a:r>
                        <a:rPr lang="en-US" sz="1000" b="0" dirty="0"/>
                        <a:t>Morocco</a:t>
                      </a:r>
                    </a:p>
                  </a:txBody>
                  <a:tcPr anchor="ctr"/>
                </a:tc>
                <a:tc>
                  <a:txBody>
                    <a:bodyPr/>
                    <a:lstStyle/>
                    <a:p>
                      <a:pPr algn="ctr"/>
                      <a:r>
                        <a:rPr lang="en-US" sz="1000" dirty="0" smtClean="0"/>
                        <a:t>32,381</a:t>
                      </a:r>
                      <a:endParaRPr lang="en-US" sz="1000" dirty="0"/>
                    </a:p>
                  </a:txBody>
                  <a:tcPr anchor="ctr"/>
                </a:tc>
                <a:tc>
                  <a:txBody>
                    <a:bodyPr/>
                    <a:lstStyle/>
                    <a:p>
                      <a:pPr algn="ctr"/>
                      <a:r>
                        <a:rPr lang="en-US" sz="1000" dirty="0"/>
                        <a:t>99.9</a:t>
                      </a:r>
                    </a:p>
                  </a:txBody>
                  <a:tcPr anchor="ctr"/>
                </a:tc>
              </a:tr>
              <a:tr h="260083">
                <a:tc>
                  <a:txBody>
                    <a:bodyPr/>
                    <a:lstStyle/>
                    <a:p>
                      <a:pPr algn="ctr"/>
                      <a:r>
                        <a:rPr lang="en-US" sz="1000" b="0" dirty="0"/>
                        <a:t>Oman</a:t>
                      </a:r>
                    </a:p>
                  </a:txBody>
                  <a:tcPr anchor="ctr"/>
                </a:tc>
                <a:tc>
                  <a:txBody>
                    <a:bodyPr/>
                    <a:lstStyle/>
                    <a:p>
                      <a:pPr algn="ctr"/>
                      <a:r>
                        <a:rPr lang="en-US" sz="1000" dirty="0" smtClean="0"/>
                        <a:t>2,547</a:t>
                      </a:r>
                      <a:endParaRPr lang="en-US" sz="1000" dirty="0"/>
                    </a:p>
                  </a:txBody>
                  <a:tcPr anchor="ctr"/>
                </a:tc>
                <a:tc>
                  <a:txBody>
                    <a:bodyPr/>
                    <a:lstStyle/>
                    <a:p>
                      <a:pPr algn="ctr"/>
                      <a:r>
                        <a:rPr lang="en-US" sz="1000" dirty="0"/>
                        <a:t>87.7</a:t>
                      </a:r>
                    </a:p>
                  </a:txBody>
                  <a:tcPr anchor="ctr"/>
                </a:tc>
              </a:tr>
              <a:tr h="260083">
                <a:tc>
                  <a:txBody>
                    <a:bodyPr/>
                    <a:lstStyle/>
                    <a:p>
                      <a:pPr algn="ctr"/>
                      <a:r>
                        <a:rPr lang="en-US" sz="1000" b="0" dirty="0"/>
                        <a:t>Qatar</a:t>
                      </a:r>
                    </a:p>
                  </a:txBody>
                  <a:tcPr anchor="ctr"/>
                </a:tc>
                <a:tc>
                  <a:txBody>
                    <a:bodyPr/>
                    <a:lstStyle/>
                    <a:p>
                      <a:pPr algn="ctr"/>
                      <a:r>
                        <a:rPr lang="en-US" sz="1000" dirty="0" smtClean="0"/>
                        <a:t>1,168</a:t>
                      </a:r>
                      <a:endParaRPr lang="en-US" sz="1000" dirty="0"/>
                    </a:p>
                  </a:txBody>
                  <a:tcPr anchor="ctr"/>
                </a:tc>
                <a:tc>
                  <a:txBody>
                    <a:bodyPr/>
                    <a:lstStyle/>
                    <a:p>
                      <a:pPr algn="ctr"/>
                      <a:r>
                        <a:rPr lang="en-US" sz="1000" dirty="0"/>
                        <a:t>77.5</a:t>
                      </a:r>
                    </a:p>
                  </a:txBody>
                  <a:tcPr anchor="ctr"/>
                </a:tc>
              </a:tr>
              <a:tr h="260083">
                <a:tc>
                  <a:txBody>
                    <a:bodyPr/>
                    <a:lstStyle/>
                    <a:p>
                      <a:pPr algn="ctr"/>
                      <a:r>
                        <a:rPr lang="en-US" sz="1000" b="0" dirty="0"/>
                        <a:t>Saudi Arabia</a:t>
                      </a:r>
                    </a:p>
                  </a:txBody>
                  <a:tcPr anchor="ctr"/>
                </a:tc>
                <a:tc>
                  <a:txBody>
                    <a:bodyPr/>
                    <a:lstStyle/>
                    <a:p>
                      <a:pPr algn="ctr"/>
                      <a:r>
                        <a:rPr lang="en-US" sz="1000" dirty="0" smtClean="0"/>
                        <a:t>25,493</a:t>
                      </a:r>
                      <a:endParaRPr lang="en-US" sz="1000" dirty="0"/>
                    </a:p>
                  </a:txBody>
                  <a:tcPr anchor="ctr"/>
                </a:tc>
                <a:tc>
                  <a:txBody>
                    <a:bodyPr/>
                    <a:lstStyle/>
                    <a:p>
                      <a:pPr algn="ctr"/>
                      <a:r>
                        <a:rPr lang="en-US" sz="1000" dirty="0"/>
                        <a:t>97.1</a:t>
                      </a:r>
                    </a:p>
                  </a:txBody>
                  <a:tcPr anchor="ctr"/>
                </a:tc>
              </a:tr>
              <a:tr h="260083">
                <a:tc>
                  <a:txBody>
                    <a:bodyPr/>
                    <a:lstStyle/>
                    <a:p>
                      <a:pPr algn="ctr"/>
                      <a:r>
                        <a:rPr lang="en-US" sz="1000" b="0" dirty="0"/>
                        <a:t>Syria</a:t>
                      </a:r>
                    </a:p>
                  </a:txBody>
                  <a:tcPr anchor="ctr"/>
                </a:tc>
                <a:tc>
                  <a:txBody>
                    <a:bodyPr/>
                    <a:lstStyle/>
                    <a:p>
                      <a:pPr algn="ctr"/>
                      <a:r>
                        <a:rPr lang="en-US" sz="1000" dirty="0" smtClean="0"/>
                        <a:t>20,895</a:t>
                      </a:r>
                      <a:endParaRPr lang="en-US" sz="1000" dirty="0"/>
                    </a:p>
                  </a:txBody>
                  <a:tcPr anchor="ctr"/>
                </a:tc>
                <a:tc>
                  <a:txBody>
                    <a:bodyPr/>
                    <a:lstStyle/>
                    <a:p>
                      <a:pPr algn="ctr"/>
                      <a:r>
                        <a:rPr lang="en-US" sz="1000" dirty="0"/>
                        <a:t>92.8</a:t>
                      </a:r>
                    </a:p>
                  </a:txBody>
                  <a:tcPr anchor="ctr"/>
                </a:tc>
              </a:tr>
              <a:tr h="260083">
                <a:tc>
                  <a:txBody>
                    <a:bodyPr/>
                    <a:lstStyle/>
                    <a:p>
                      <a:pPr algn="ctr"/>
                      <a:r>
                        <a:rPr lang="en-US" sz="1000" b="0" dirty="0"/>
                        <a:t>Tunisia</a:t>
                      </a:r>
                    </a:p>
                  </a:txBody>
                  <a:tcPr anchor="ctr"/>
                </a:tc>
                <a:tc>
                  <a:txBody>
                    <a:bodyPr/>
                    <a:lstStyle/>
                    <a:p>
                      <a:pPr algn="ctr"/>
                      <a:r>
                        <a:rPr lang="en-US" sz="1000" dirty="0" smtClean="0"/>
                        <a:t>10,349</a:t>
                      </a:r>
                      <a:endParaRPr lang="en-US" sz="1000" dirty="0"/>
                    </a:p>
                  </a:txBody>
                  <a:tcPr anchor="ctr"/>
                </a:tc>
                <a:tc>
                  <a:txBody>
                    <a:bodyPr/>
                    <a:lstStyle/>
                    <a:p>
                      <a:pPr algn="ctr"/>
                      <a:r>
                        <a:rPr lang="en-US" sz="1000" dirty="0"/>
                        <a:t>99.8</a:t>
                      </a:r>
                    </a:p>
                  </a:txBody>
                  <a:tcPr anchor="ctr"/>
                </a:tc>
              </a:tr>
              <a:tr h="260083">
                <a:tc>
                  <a:txBody>
                    <a:bodyPr/>
                    <a:lstStyle/>
                    <a:p>
                      <a:pPr algn="ctr"/>
                      <a:r>
                        <a:rPr lang="en-US" sz="1000" b="0" dirty="0" smtClean="0"/>
                        <a:t>UAE</a:t>
                      </a:r>
                      <a:endParaRPr lang="en-US" sz="1000" b="0" dirty="0"/>
                    </a:p>
                  </a:txBody>
                  <a:tcPr anchor="ctr"/>
                </a:tc>
                <a:tc>
                  <a:txBody>
                    <a:bodyPr/>
                    <a:lstStyle/>
                    <a:p>
                      <a:pPr algn="ctr"/>
                      <a:r>
                        <a:rPr lang="en-US" sz="1000" dirty="0" smtClean="0"/>
                        <a:t>3,577</a:t>
                      </a:r>
                      <a:endParaRPr lang="en-US" sz="1000" dirty="0"/>
                    </a:p>
                  </a:txBody>
                  <a:tcPr anchor="ctr"/>
                </a:tc>
                <a:tc>
                  <a:txBody>
                    <a:bodyPr/>
                    <a:lstStyle/>
                    <a:p>
                      <a:pPr algn="ctr"/>
                      <a:r>
                        <a:rPr lang="en-US" sz="1000" dirty="0"/>
                        <a:t>76.0</a:t>
                      </a:r>
                    </a:p>
                  </a:txBody>
                  <a:tcPr anchor="ctr"/>
                </a:tc>
              </a:tr>
              <a:tr h="260083">
                <a:tc>
                  <a:txBody>
                    <a:bodyPr/>
                    <a:lstStyle/>
                    <a:p>
                      <a:pPr algn="ctr"/>
                      <a:r>
                        <a:rPr lang="en-US" sz="1000" b="0" dirty="0"/>
                        <a:t>Yemen</a:t>
                      </a:r>
                    </a:p>
                  </a:txBody>
                  <a:tcPr anchor="ctr"/>
                </a:tc>
                <a:tc>
                  <a:txBody>
                    <a:bodyPr/>
                    <a:lstStyle/>
                    <a:p>
                      <a:pPr algn="ctr"/>
                      <a:r>
                        <a:rPr lang="en-US" sz="1000" dirty="0" smtClean="0"/>
                        <a:t>24,023</a:t>
                      </a:r>
                      <a:endParaRPr lang="en-US" sz="1000" dirty="0"/>
                    </a:p>
                  </a:txBody>
                  <a:tcPr anchor="ctr"/>
                </a:tc>
                <a:tc>
                  <a:txBody>
                    <a:bodyPr/>
                    <a:lstStyle/>
                    <a:p>
                      <a:pPr algn="ctr"/>
                      <a:r>
                        <a:rPr lang="en-US" sz="1000" dirty="0"/>
                        <a:t>99.0</a:t>
                      </a:r>
                    </a:p>
                  </a:txBody>
                  <a:tcPr anchor="ctr"/>
                </a:tc>
              </a:tr>
              <a:tr h="310562">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359,719</a:t>
                      </a:r>
                      <a:endParaRPr lang="en-US" sz="14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marL="0" algn="ctr" defTabSz="914400" rtl="0" eaLnBrk="1" latinLnBrk="0" hangingPunct="1"/>
                      <a:r>
                        <a:rPr lang="en-US" sz="1400" b="1" kern="1200" smtClean="0">
                          <a:solidFill>
                            <a:schemeClr val="dk1"/>
                          </a:solidFill>
                          <a:latin typeface="+mn-lt"/>
                          <a:ea typeface="+mn-ea"/>
                          <a:cs typeface="+mn-cs"/>
                        </a:rPr>
                        <a:t>97.3%</a:t>
                      </a:r>
                      <a:endParaRPr lang="en-US" sz="1400" b="1" kern="1200" dirty="0">
                        <a:solidFill>
                          <a:schemeClr val="dk1"/>
                        </a:solidFill>
                        <a:latin typeface="+mn-lt"/>
                        <a:ea typeface="+mn-ea"/>
                        <a:cs typeface="+mn-cs"/>
                      </a:endParaRPr>
                    </a:p>
                  </a:txBody>
                  <a:tcPr anchor="ctr">
                    <a:solidFill>
                      <a:schemeClr val="tx2">
                        <a:lumMod val="40000"/>
                        <a:lumOff val="60000"/>
                      </a:schemeClr>
                    </a:solidFill>
                  </a:tcPr>
                </a:tc>
              </a:tr>
            </a:tbl>
          </a:graphicData>
        </a:graphic>
      </p:graphicFrame>
      <p:sp>
        <p:nvSpPr>
          <p:cNvPr id="11" name="Rectangle 10"/>
          <p:cNvSpPr/>
          <p:nvPr/>
        </p:nvSpPr>
        <p:spPr>
          <a:xfrm>
            <a:off x="3355174" y="6611779"/>
            <a:ext cx="2512226" cy="246221"/>
          </a:xfrm>
          <a:prstGeom prst="rect">
            <a:avLst/>
          </a:prstGeom>
        </p:spPr>
        <p:txBody>
          <a:bodyPr wrap="none">
            <a:spAutoFit/>
          </a:bodyPr>
          <a:lstStyle/>
          <a:p>
            <a:r>
              <a:rPr lang="en-US" sz="1000" i="1" dirty="0" smtClean="0"/>
              <a:t>* According to 2010-11  &amp;  .in figure 000  </a:t>
            </a:r>
            <a:endParaRPr lang="en-US" sz="1000" i="1" dirty="0"/>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9144000" cy="914400"/>
          </a:xfrm>
          <a:prstGeom prst="rect">
            <a:avLst/>
          </a:prstGeom>
          <a:solidFill>
            <a:srgbClr val="35742A"/>
          </a:solidFill>
          <a:ln w="9525" algn="ctr">
            <a:noFill/>
            <a:miter lim="800000"/>
            <a:headEnd/>
            <a:tailEnd/>
          </a:ln>
          <a:effectLst/>
        </p:spPr>
        <p:txBody>
          <a:bodyPr anchor="ctr"/>
          <a:lstStyle/>
          <a:p>
            <a:pPr algn="ctr"/>
            <a:r>
              <a:rPr lang="en-GB" sz="3200" b="1" dirty="0" smtClean="0">
                <a:solidFill>
                  <a:srgbClr val="FFFFFF"/>
                </a:solidFill>
                <a:cs typeface="Arial" charset="0"/>
              </a:rPr>
              <a:t>Need Assessment of Islamic Microfinance for</a:t>
            </a:r>
          </a:p>
          <a:p>
            <a:pPr algn="ctr"/>
            <a:r>
              <a:rPr lang="en-US" sz="3200" b="1" dirty="0" smtClean="0">
                <a:solidFill>
                  <a:srgbClr val="FFFFFF"/>
                </a:solidFill>
                <a:cs typeface="Arial" charset="0"/>
              </a:rPr>
              <a:t>Central Asia, the Caucasus, and South Asia</a:t>
            </a:r>
            <a:r>
              <a:rPr lang="en-GB" sz="3200" b="1" dirty="0" smtClean="0">
                <a:solidFill>
                  <a:srgbClr val="FFFFFF"/>
                </a:solidFill>
                <a:cs typeface="Arial" charset="0"/>
              </a:rPr>
              <a:t> </a:t>
            </a:r>
            <a:endParaRPr lang="en-GB" sz="3200" b="1" dirty="0">
              <a:solidFill>
                <a:srgbClr val="FFFFFF"/>
              </a:solidFill>
              <a:cs typeface="Arial" charset="0"/>
            </a:endParaRPr>
          </a:p>
        </p:txBody>
      </p:sp>
      <p:sp>
        <p:nvSpPr>
          <p:cNvPr id="11" name="Content Placeholder 10"/>
          <p:cNvSpPr>
            <a:spLocks noGrp="1"/>
          </p:cNvSpPr>
          <p:nvPr>
            <p:ph idx="1"/>
          </p:nvPr>
        </p:nvSpPr>
        <p:spPr>
          <a:xfrm>
            <a:off x="457200" y="1066800"/>
            <a:ext cx="8686800" cy="5059363"/>
          </a:xfrm>
        </p:spPr>
        <p:txBody>
          <a:bodyPr/>
          <a:lstStyle/>
          <a:p>
            <a:pPr marL="320040" indent="-320040" eaLnBrk="1" fontAlgn="auto" hangingPunct="1">
              <a:lnSpc>
                <a:spcPct val="80000"/>
              </a:lnSpc>
              <a:spcBef>
                <a:spcPts val="700"/>
              </a:spcBef>
              <a:spcAft>
                <a:spcPts val="0"/>
              </a:spcAft>
              <a:buClr>
                <a:schemeClr val="accent2"/>
              </a:buClr>
              <a:buSzPct val="60000"/>
              <a:buNone/>
              <a:defRPr/>
            </a:pPr>
            <a:r>
              <a:rPr lang="en-US" sz="3600" b="1" dirty="0" smtClean="0"/>
              <a:t>FINDINGS</a:t>
            </a:r>
            <a:endParaRPr lang="en-US" sz="3600" b="1" dirty="0" smtClean="0">
              <a:latin typeface="Tw Cen MT" pitchFamily="34" charset="0"/>
            </a:endParaRPr>
          </a:p>
          <a:p>
            <a:pPr marL="320040" indent="-320040" eaLnBrk="1" fontAlgn="auto" hangingPunct="1">
              <a:lnSpc>
                <a:spcPct val="80000"/>
              </a:lnSpc>
              <a:spcBef>
                <a:spcPts val="700"/>
              </a:spcBef>
              <a:spcAft>
                <a:spcPts val="0"/>
              </a:spcAft>
              <a:buClr>
                <a:schemeClr val="accent2"/>
              </a:buClr>
              <a:buSzPct val="60000"/>
              <a:buFont typeface="Wingdings"/>
              <a:buChar char=""/>
              <a:defRPr/>
            </a:pPr>
            <a:r>
              <a:rPr lang="en-US" sz="2400" dirty="0" smtClean="0">
                <a:latin typeface="Tw Cen MT" pitchFamily="34" charset="0"/>
              </a:rPr>
              <a:t>Total Population  of South Asia, Central Asia, West Africa and MENA Region &amp; Caucasus  are 2.4 Billion , out of them </a:t>
            </a:r>
            <a:r>
              <a:rPr lang="en-US" sz="2400" dirty="0" smtClean="0"/>
              <a:t>1.12 Billion</a:t>
            </a:r>
            <a:r>
              <a:rPr lang="en-US" sz="2400" dirty="0" smtClean="0">
                <a:latin typeface="Tw Cen MT" pitchFamily="34" charset="0"/>
              </a:rPr>
              <a:t> are Muslims which are 47.3 %, and shows a big Demand of Islamic Microfinance Products for Financial Inclusion because Muslim are reluctant to move Interest based MF System.</a:t>
            </a:r>
          </a:p>
          <a:p>
            <a:pPr marL="320040" indent="-320040" eaLnBrk="1" fontAlgn="auto" hangingPunct="1">
              <a:lnSpc>
                <a:spcPct val="80000"/>
              </a:lnSpc>
              <a:spcBef>
                <a:spcPts val="700"/>
              </a:spcBef>
              <a:spcAft>
                <a:spcPts val="0"/>
              </a:spcAft>
              <a:buClr>
                <a:schemeClr val="accent2"/>
              </a:buClr>
              <a:buSzPct val="60000"/>
              <a:buFont typeface="Wingdings"/>
              <a:buChar char=""/>
              <a:defRPr/>
            </a:pPr>
            <a:r>
              <a:rPr lang="en-US" sz="2400" dirty="0" smtClean="0">
                <a:latin typeface="Tw Cen MT" pitchFamily="34" charset="0"/>
              </a:rPr>
              <a:t>IMF is beneficial for Muslim as well as for Non-Muslims.</a:t>
            </a:r>
          </a:p>
          <a:p>
            <a:pPr marL="320040" indent="-320040" eaLnBrk="1" fontAlgn="auto" hangingPunct="1">
              <a:lnSpc>
                <a:spcPct val="80000"/>
              </a:lnSpc>
              <a:spcBef>
                <a:spcPts val="700"/>
              </a:spcBef>
              <a:spcAft>
                <a:spcPts val="0"/>
              </a:spcAft>
              <a:buClr>
                <a:schemeClr val="accent2"/>
              </a:buClr>
              <a:buSzPct val="60000"/>
              <a:buNone/>
              <a:defRPr/>
            </a:pPr>
            <a:endParaRPr lang="en-US" sz="2400" dirty="0" smtClean="0">
              <a:latin typeface="Tw Cen MT" pitchFamily="34" charset="0"/>
            </a:endParaRPr>
          </a:p>
          <a:p>
            <a:pPr marL="320040" indent="-320040" eaLnBrk="1" fontAlgn="auto" hangingPunct="1">
              <a:lnSpc>
                <a:spcPct val="80000"/>
              </a:lnSpc>
              <a:spcBef>
                <a:spcPts val="700"/>
              </a:spcBef>
              <a:spcAft>
                <a:spcPts val="0"/>
              </a:spcAft>
              <a:buClr>
                <a:schemeClr val="accent2"/>
              </a:buClr>
              <a:buSzPct val="60000"/>
              <a:buFont typeface="Wingdings"/>
              <a:buChar char=""/>
              <a:defRPr/>
            </a:pPr>
            <a:r>
              <a:rPr lang="en-US" sz="2400" dirty="0" smtClean="0">
                <a:latin typeface="Tw Cen MT" pitchFamily="34" charset="0"/>
              </a:rPr>
              <a:t>According to World bank*, South Asia is home to half the world's poor, where Muslim population  is 33.2% of total population, which shows immediate need of Islamic Microfinance there. </a:t>
            </a:r>
          </a:p>
        </p:txBody>
      </p:sp>
      <p:sp>
        <p:nvSpPr>
          <p:cNvPr id="5" name="Rectangle 4"/>
          <p:cNvSpPr/>
          <p:nvPr/>
        </p:nvSpPr>
        <p:spPr>
          <a:xfrm>
            <a:off x="533400" y="6488668"/>
            <a:ext cx="2517741" cy="276999"/>
          </a:xfrm>
          <a:prstGeom prst="rect">
            <a:avLst/>
          </a:prstGeom>
        </p:spPr>
        <p:txBody>
          <a:bodyPr wrap="none">
            <a:spAutoFit/>
          </a:bodyPr>
          <a:lstStyle/>
          <a:p>
            <a:r>
              <a:rPr lang="en-US" sz="1200" i="1" dirty="0" smtClean="0"/>
              <a:t>* Source World Bank – South Asia</a:t>
            </a:r>
            <a:endParaRPr lang="en-US" sz="1200" i="1" dirty="0"/>
          </a:p>
        </p:txBody>
      </p:sp>
    </p:spTree>
  </p:cSld>
  <p:clrMapOvr>
    <a:masterClrMapping/>
  </p:clrMapOvr>
  <p:transition advClick="0" advTm="5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457200" y="1219200"/>
            <a:ext cx="8077200" cy="5201937"/>
          </a:xfrm>
          <a:prstGeom prst="rect">
            <a:avLst/>
          </a:prstGeom>
          <a:noFill/>
          <a:ln w="9525">
            <a:noFill/>
            <a:miter lim="800000"/>
            <a:headEnd/>
            <a:tailEnd/>
          </a:ln>
        </p:spPr>
        <p:txBody>
          <a:bodyPr>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latin typeface="Tw Cen MT" pitchFamily="34" charset="0"/>
              </a:rPr>
              <a:t>Non - Availability of Donor/</a:t>
            </a:r>
            <a:r>
              <a:rPr lang="en-US" sz="2800" dirty="0" err="1" smtClean="0">
                <a:latin typeface="Tw Cen MT" pitchFamily="34" charset="0"/>
              </a:rPr>
              <a:t>Shariah</a:t>
            </a:r>
            <a:r>
              <a:rPr lang="en-US" sz="2800" dirty="0" smtClean="0">
                <a:latin typeface="Tw Cen MT" pitchFamily="34" charset="0"/>
              </a:rPr>
              <a:t> Compliant Sources of Funds</a:t>
            </a:r>
            <a:endParaRPr lang="en-GB" sz="28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Need to develop a uniform regulatory and legal framework for the Islamic Microfinance Institutions.</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latin typeface="Tw Cen MT" pitchFamily="34" charset="0"/>
              </a:rPr>
              <a:t>Accounting &amp; I.T systems., Rating Agencies.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latin typeface="Tw Cen MT" pitchFamily="34" charset="0"/>
              </a:rPr>
              <a:t>Lack of Quality HR in Islamic Microfinance Sector.</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latin typeface="Tw Cen MT" pitchFamily="34" charset="0"/>
              </a:rPr>
              <a:t>Standardization of Islamic Microfinance Products.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Reluctance in Research &amp; Implementation of  new Products, as only (</a:t>
            </a:r>
            <a:r>
              <a:rPr lang="en-GB" sz="2800" dirty="0" err="1" smtClean="0">
                <a:latin typeface="Tw Cen MT" pitchFamily="34" charset="0"/>
              </a:rPr>
              <a:t>Murabahah</a:t>
            </a:r>
            <a:r>
              <a:rPr lang="en-GB" sz="2800" dirty="0" smtClean="0">
                <a:latin typeface="Tw Cen MT" pitchFamily="34" charset="0"/>
              </a:rPr>
              <a:t>) is serving almost 80% of Islamic Microfinance Industry. </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Development of </a:t>
            </a:r>
            <a:r>
              <a:rPr lang="en-GB" sz="2800" dirty="0" err="1" smtClean="0">
                <a:latin typeface="Tw Cen MT" pitchFamily="34" charset="0"/>
              </a:rPr>
              <a:t>Shairah</a:t>
            </a:r>
            <a:r>
              <a:rPr lang="en-GB" sz="2800" dirty="0" smtClean="0">
                <a:latin typeface="Tw Cen MT" pitchFamily="34" charset="0"/>
              </a:rPr>
              <a:t> Expertise towards the Growth of Islamic Microfinance. </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Policies &amp; Regulations on </a:t>
            </a:r>
            <a:r>
              <a:rPr lang="en-GB" sz="2800" dirty="0" err="1" smtClean="0">
                <a:latin typeface="Tw Cen MT" pitchFamily="34" charset="0"/>
              </a:rPr>
              <a:t>Zakat</a:t>
            </a:r>
            <a:r>
              <a:rPr lang="en-GB" sz="2800" dirty="0" smtClean="0">
                <a:latin typeface="Tw Cen MT" pitchFamily="34" charset="0"/>
              </a:rPr>
              <a:t> &amp; </a:t>
            </a:r>
            <a:r>
              <a:rPr lang="en-GB" sz="2800" dirty="0" err="1" smtClean="0">
                <a:latin typeface="Tw Cen MT" pitchFamily="34" charset="0"/>
              </a:rPr>
              <a:t>Awqaf</a:t>
            </a:r>
            <a:r>
              <a:rPr lang="en-GB" sz="2800" dirty="0" smtClean="0">
                <a:latin typeface="Tw Cen MT" pitchFamily="34" charset="0"/>
              </a:rPr>
              <a:t>. </a:t>
            </a:r>
          </a:p>
        </p:txBody>
      </p:sp>
      <p:sp>
        <p:nvSpPr>
          <p:cNvPr id="5"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Challenges faced by Islamic Microfinance</a:t>
            </a:r>
            <a:endParaRPr lang="en-GB" sz="3200" b="1" dirty="0">
              <a:solidFill>
                <a:srgbClr val="FFFFFF"/>
              </a:solidFill>
              <a:cs typeface="Arial"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457200" y="1219200"/>
            <a:ext cx="8305800" cy="5546647"/>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International Islamic Microfinance Network (IMFN) for an effective interface and Coordination among IMFI’s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Expansion of Market where the Conventional MFI’s face limitations especially in Muslim Majority Countries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latin typeface="Tw Cen MT" pitchFamily="34" charset="0"/>
              </a:rPr>
              <a:t>AlHuda Centre of Excellence in Islamic Microfinance is offering all Islamic Microfinance Solution.</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latin typeface="Tw Cen MT" pitchFamily="34" charset="0"/>
              </a:rPr>
              <a:t>A Trend in diversion of donors funds to more ethical objectives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latin typeface="Tw Cen MT" pitchFamily="34" charset="0"/>
              </a:rPr>
              <a:t>IDB - Microfinance Development Program (MDP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latin typeface="Tw Cen MT" pitchFamily="34" charset="0"/>
              </a:rPr>
              <a:t>Islamic Banking and Finance is emerging in South Asia, Central Asia &amp; MENA region which will strengthened the Islamic  Microfinance effectively. </a:t>
            </a:r>
          </a:p>
          <a:p>
            <a:pPr marL="320040" indent="-320040" fontAlgn="auto">
              <a:lnSpc>
                <a:spcPct val="80000"/>
              </a:lnSpc>
              <a:spcBef>
                <a:spcPts val="700"/>
              </a:spcBef>
              <a:spcAft>
                <a:spcPts val="0"/>
              </a:spcAft>
              <a:buClr>
                <a:schemeClr val="accent2"/>
              </a:buClr>
              <a:buSzPct val="60000"/>
              <a:buFont typeface="Wingdings"/>
              <a:buChar char=""/>
              <a:defRPr/>
            </a:pPr>
            <a:endParaRPr lang="en-US" sz="2800" dirty="0" smtClean="0">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latin typeface="Tw Cen MT" pitchFamily="34" charset="0"/>
            </a:endParaRPr>
          </a:p>
        </p:txBody>
      </p:sp>
      <p:sp>
        <p:nvSpPr>
          <p:cNvPr id="5"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Opportunities for Islamic Microfinance</a:t>
            </a:r>
            <a:endParaRPr lang="en-GB" sz="3200" b="1" dirty="0">
              <a:solidFill>
                <a:srgbClr val="FFFFFF"/>
              </a:solidFill>
              <a:cs typeface="Arial"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8"/>
          <p:cNvSpPr>
            <a:spLocks noChangeArrowheads="1"/>
          </p:cNvSpPr>
          <p:nvPr/>
        </p:nvSpPr>
        <p:spPr bwMode="auto">
          <a:xfrm>
            <a:off x="0" y="0"/>
            <a:ext cx="9144000" cy="34290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endParaRPr lang="en-US" sz="2200" b="1" dirty="0" smtClean="0">
              <a:solidFill>
                <a:srgbClr val="FFFFFF"/>
              </a:solidFill>
              <a:cs typeface="Arial" charset="0"/>
            </a:endParaRPr>
          </a:p>
        </p:txBody>
      </p:sp>
      <p:sp>
        <p:nvSpPr>
          <p:cNvPr id="24" name="Rectangle 23"/>
          <p:cNvSpPr/>
          <p:nvPr/>
        </p:nvSpPr>
        <p:spPr bwMode="auto">
          <a:xfrm>
            <a:off x="1752600" y="4191000"/>
            <a:ext cx="5562600" cy="2514600"/>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a:scene3d>
              <a:camera prst="orthographicFront"/>
              <a:lightRig rig="threePt" dir="t"/>
            </a:scene3d>
            <a:sp3d extrusionH="57150">
              <a:bevelT w="38100" h="38100"/>
            </a:sp3d>
          </a:bodyPr>
          <a:lstStyle/>
          <a:p>
            <a:pPr algn="ctr">
              <a:defRPr/>
            </a:pPr>
            <a:endParaRPr lang="en-US" dirty="0"/>
          </a:p>
        </p:txBody>
      </p:sp>
      <p:sp>
        <p:nvSpPr>
          <p:cNvPr id="20484" name="Text Box 22"/>
          <p:cNvSpPr txBox="1">
            <a:spLocks noChangeArrowheads="1"/>
          </p:cNvSpPr>
          <p:nvPr/>
        </p:nvSpPr>
        <p:spPr bwMode="auto">
          <a:xfrm>
            <a:off x="419100" y="1371600"/>
            <a:ext cx="8305800" cy="1477328"/>
          </a:xfrm>
          <a:prstGeom prst="rect">
            <a:avLst/>
          </a:prstGeom>
          <a:noFill/>
          <a:ln w="9525">
            <a:noFill/>
            <a:miter lim="800000"/>
            <a:headEnd/>
            <a:tailEnd/>
          </a:ln>
        </p:spPr>
        <p:txBody>
          <a:bodyPr>
            <a:spAutoFit/>
          </a:bodyPr>
          <a:lstStyle/>
          <a:p>
            <a:pPr algn="ctr">
              <a:spcBef>
                <a:spcPct val="50000"/>
              </a:spcBef>
            </a:pPr>
            <a:r>
              <a:rPr lang="en-US" sz="3600" b="1" dirty="0" err="1" smtClean="0">
                <a:solidFill>
                  <a:srgbClr val="FFFFFF"/>
                </a:solidFill>
                <a:cs typeface="Arial" charset="0"/>
              </a:rPr>
              <a:t>JazzakAllah</a:t>
            </a:r>
            <a:endParaRPr lang="en-US" sz="3600" b="1" dirty="0" smtClean="0">
              <a:solidFill>
                <a:srgbClr val="FFFFFF"/>
              </a:solidFill>
              <a:cs typeface="Arial" charset="0"/>
            </a:endParaRPr>
          </a:p>
          <a:p>
            <a:pPr algn="ctr">
              <a:spcBef>
                <a:spcPct val="50000"/>
              </a:spcBef>
            </a:pPr>
            <a:r>
              <a:rPr lang="en-US" sz="3600" b="1" dirty="0" smtClean="0">
                <a:solidFill>
                  <a:srgbClr val="FFFFFF"/>
                </a:solidFill>
                <a:cs typeface="Arial" charset="0"/>
              </a:rPr>
              <a:t>Thank you for listening with patience</a:t>
            </a:r>
          </a:p>
        </p:txBody>
      </p:sp>
      <p:sp>
        <p:nvSpPr>
          <p:cNvPr id="20485" name="Text Box 23"/>
          <p:cNvSpPr txBox="1">
            <a:spLocks noChangeArrowheads="1"/>
          </p:cNvSpPr>
          <p:nvPr/>
        </p:nvSpPr>
        <p:spPr bwMode="auto">
          <a:xfrm>
            <a:off x="3962400" y="4421103"/>
            <a:ext cx="3276600" cy="2208297"/>
          </a:xfrm>
          <a:prstGeom prst="rect">
            <a:avLst/>
          </a:prstGeom>
          <a:noFill/>
          <a:ln w="9525">
            <a:noFill/>
            <a:miter lim="800000"/>
            <a:headEnd/>
            <a:tailEnd/>
          </a:ln>
        </p:spPr>
        <p:txBody>
          <a:bodyPr wrap="square">
            <a:spAutoFit/>
          </a:bodyPr>
          <a:lstStyle/>
          <a:p>
            <a:pPr algn="ctr" eaLnBrk="0" hangingPunct="0">
              <a:spcBef>
                <a:spcPct val="50000"/>
              </a:spcBef>
            </a:pPr>
            <a:r>
              <a:rPr lang="en-US" sz="1400" b="1" dirty="0" smtClean="0">
                <a:solidFill>
                  <a:schemeClr val="tx1"/>
                </a:solidFill>
                <a:latin typeface="Verdana" pitchFamily="34" charset="0"/>
              </a:rPr>
              <a:t>       Muhammad Zubair </a:t>
            </a:r>
            <a:r>
              <a:rPr lang="en-US" sz="1400" b="1" dirty="0" err="1" smtClean="0">
                <a:solidFill>
                  <a:schemeClr val="tx1"/>
                </a:solidFill>
                <a:latin typeface="Verdana" pitchFamily="34" charset="0"/>
              </a:rPr>
              <a:t>Mughal</a:t>
            </a:r>
            <a:endParaRPr lang="en-US" sz="1400" b="1" dirty="0">
              <a:solidFill>
                <a:schemeClr val="tx1"/>
              </a:solidFill>
              <a:latin typeface="Verdana" pitchFamily="34" charset="0"/>
            </a:endParaRPr>
          </a:p>
          <a:p>
            <a:pPr algn="r" eaLnBrk="0" hangingPunct="0">
              <a:spcBef>
                <a:spcPct val="50000"/>
              </a:spcBef>
            </a:pPr>
            <a:r>
              <a:rPr lang="en-US" sz="1400" i="1" dirty="0" smtClean="0">
                <a:solidFill>
                  <a:schemeClr val="tx1"/>
                </a:solidFill>
                <a:latin typeface="Verdana" pitchFamily="34" charset="0"/>
              </a:rPr>
              <a:t>Chief Executive Officer</a:t>
            </a:r>
            <a:endParaRPr lang="en-US" sz="1400" i="1" dirty="0">
              <a:solidFill>
                <a:schemeClr val="tx1"/>
              </a:solidFill>
              <a:latin typeface="Verdana" pitchFamily="34" charset="0"/>
            </a:endParaRPr>
          </a:p>
          <a:p>
            <a:pPr algn="ctr" eaLnBrk="0" hangingPunct="0">
              <a:spcBef>
                <a:spcPct val="50000"/>
              </a:spcBef>
            </a:pPr>
            <a:endParaRPr lang="en-US" sz="1100" dirty="0">
              <a:solidFill>
                <a:schemeClr val="tx1"/>
              </a:solidFill>
              <a:latin typeface="Verdana" pitchFamily="34" charset="0"/>
            </a:endParaRPr>
          </a:p>
          <a:p>
            <a:pPr algn="ctr" eaLnBrk="0" hangingPunct="0">
              <a:spcBef>
                <a:spcPct val="50000"/>
              </a:spcBef>
            </a:pPr>
            <a:r>
              <a:rPr lang="en-US" sz="1400" b="1" u="sng" dirty="0" err="1" smtClean="0">
                <a:solidFill>
                  <a:srgbClr val="006600"/>
                </a:solidFill>
                <a:latin typeface="Verdana" pitchFamily="34" charset="0"/>
              </a:rPr>
              <a:t>AlHuda</a:t>
            </a:r>
            <a:r>
              <a:rPr lang="en-US" sz="1400" b="1" u="sng" dirty="0" smtClean="0">
                <a:solidFill>
                  <a:srgbClr val="006600"/>
                </a:solidFill>
                <a:latin typeface="Verdana" pitchFamily="34" charset="0"/>
              </a:rPr>
              <a:t> Centre of Islamic Banking and Economics</a:t>
            </a:r>
          </a:p>
          <a:p>
            <a:pPr algn="ctr" eaLnBrk="0" hangingPunct="0">
              <a:spcBef>
                <a:spcPct val="50000"/>
              </a:spcBef>
            </a:pPr>
            <a:r>
              <a:rPr lang="en-US" sz="1100" b="1" dirty="0" smtClean="0">
                <a:solidFill>
                  <a:srgbClr val="006600"/>
                </a:solidFill>
                <a:latin typeface="Verdana" pitchFamily="34" charset="0"/>
                <a:hlinkClick r:id="rId3"/>
              </a:rPr>
              <a:t>Zubair.mughal@alhudacibe.com</a:t>
            </a:r>
            <a:endParaRPr lang="en-US" sz="1100" b="1" dirty="0" smtClean="0">
              <a:solidFill>
                <a:srgbClr val="006600"/>
              </a:solidFill>
              <a:latin typeface="Verdana" pitchFamily="34" charset="0"/>
            </a:endParaRPr>
          </a:p>
          <a:p>
            <a:pPr algn="ctr" eaLnBrk="0" hangingPunct="0">
              <a:spcBef>
                <a:spcPct val="50000"/>
              </a:spcBef>
            </a:pPr>
            <a:r>
              <a:rPr lang="en-US" sz="1100" b="1" dirty="0" smtClean="0">
                <a:solidFill>
                  <a:srgbClr val="006600"/>
                </a:solidFill>
                <a:latin typeface="Verdana" pitchFamily="34" charset="0"/>
                <a:hlinkClick r:id="rId4"/>
              </a:rPr>
              <a:t>www.alhudacibe.com</a:t>
            </a:r>
            <a:r>
              <a:rPr lang="en-US" sz="1100" b="1" dirty="0" smtClean="0">
                <a:solidFill>
                  <a:srgbClr val="006600"/>
                </a:solidFill>
                <a:latin typeface="Verdana" pitchFamily="34" charset="0"/>
              </a:rPr>
              <a:t> </a:t>
            </a:r>
          </a:p>
          <a:p>
            <a:pPr eaLnBrk="0" hangingPunct="0">
              <a:spcBef>
                <a:spcPct val="50000"/>
              </a:spcBef>
            </a:pPr>
            <a:endParaRPr lang="en-US" sz="1200" b="1" dirty="0">
              <a:solidFill>
                <a:srgbClr val="006600"/>
              </a:solidFill>
              <a:latin typeface="Verdana" pitchFamily="34" charset="0"/>
            </a:endParaRPr>
          </a:p>
        </p:txBody>
      </p:sp>
      <p:cxnSp>
        <p:nvCxnSpPr>
          <p:cNvPr id="20488" name="Straight Connector 27"/>
          <p:cNvCxnSpPr>
            <a:cxnSpLocks noChangeShapeType="1"/>
          </p:cNvCxnSpPr>
          <p:nvPr/>
        </p:nvCxnSpPr>
        <p:spPr bwMode="auto">
          <a:xfrm rot="5400000">
            <a:off x="836613" y="5562600"/>
            <a:ext cx="1984375" cy="3175"/>
          </a:xfrm>
          <a:prstGeom prst="line">
            <a:avLst/>
          </a:prstGeom>
          <a:noFill/>
          <a:ln w="22225" algn="ctr">
            <a:solidFill>
              <a:srgbClr val="006600"/>
            </a:solidFill>
            <a:round/>
            <a:headEnd/>
            <a:tailEnd/>
          </a:ln>
        </p:spPr>
      </p:cxnSp>
      <p:sp>
        <p:nvSpPr>
          <p:cNvPr id="30" name="Snip Diagonal Corner Rectangle 29"/>
          <p:cNvSpPr/>
          <p:nvPr/>
        </p:nvSpPr>
        <p:spPr bwMode="auto">
          <a:xfrm>
            <a:off x="152400" y="228600"/>
            <a:ext cx="8839200" cy="3048000"/>
          </a:xfrm>
          <a:prstGeom prst="snip2DiagRect">
            <a:avLst/>
          </a:prstGeom>
          <a:noFill/>
          <a:ln w="38100" cap="flat" cmpd="sng" algn="ctr">
            <a:solidFill>
              <a:srgbClr val="FF000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en-US"/>
          </a:p>
        </p:txBody>
      </p:sp>
      <p:pic>
        <p:nvPicPr>
          <p:cNvPr id="60418" name="Picture 2" descr="D:\Muhammad Zubair\Publications\logo and Banners\AlHuda logo +.JPG"/>
          <p:cNvPicPr>
            <a:picLocks noChangeAspect="1" noChangeArrowheads="1"/>
          </p:cNvPicPr>
          <p:nvPr/>
        </p:nvPicPr>
        <p:blipFill>
          <a:blip r:embed="rId5" cstate="print"/>
          <a:srcRect/>
          <a:stretch>
            <a:fillRect/>
          </a:stretch>
        </p:blipFill>
        <p:spPr bwMode="auto">
          <a:xfrm>
            <a:off x="1828800" y="4358967"/>
            <a:ext cx="1600200" cy="2194233"/>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Text Box 9"/>
          <p:cNvSpPr txBox="1">
            <a:spLocks noChangeArrowheads="1"/>
          </p:cNvSpPr>
          <p:nvPr/>
        </p:nvSpPr>
        <p:spPr bwMode="auto">
          <a:xfrm>
            <a:off x="0" y="0"/>
            <a:ext cx="9144000" cy="838200"/>
          </a:xfrm>
          <a:prstGeom prst="rect">
            <a:avLst/>
          </a:prstGeom>
          <a:solidFill>
            <a:schemeClr val="accent6"/>
          </a:solidFill>
          <a:ln w="9525" algn="ctr">
            <a:noFill/>
            <a:miter lim="800000"/>
            <a:headEnd/>
            <a:tailEnd/>
          </a:ln>
        </p:spPr>
        <p:txBody>
          <a:bodyPr anchor="ctr"/>
          <a:lstStyle/>
          <a:p>
            <a:pPr marL="381000" indent="-381000" algn="ctr">
              <a:lnSpc>
                <a:spcPct val="80000"/>
              </a:lnSpc>
              <a:spcBef>
                <a:spcPct val="20000"/>
              </a:spcBef>
              <a:buFont typeface="Wingdings" pitchFamily="2" charset="2"/>
              <a:buNone/>
            </a:pPr>
            <a:r>
              <a:rPr lang="en-GB" sz="3200" b="1" dirty="0" smtClean="0">
                <a:solidFill>
                  <a:srgbClr val="FFFFFF"/>
                </a:solidFill>
                <a:cs typeface="Arial" charset="0"/>
              </a:rPr>
              <a:t>Basic Principle</a:t>
            </a:r>
            <a:r>
              <a:rPr lang="en-GB" sz="3200" dirty="0" smtClean="0">
                <a:solidFill>
                  <a:schemeClr val="bg1"/>
                </a:solidFill>
                <a:latin typeface="Arial" pitchFamily="34" charset="0"/>
              </a:rPr>
              <a:t> </a:t>
            </a:r>
            <a:r>
              <a:rPr lang="en-GB" sz="3200" b="1" dirty="0" smtClean="0">
                <a:solidFill>
                  <a:srgbClr val="FFFFFF"/>
                </a:solidFill>
                <a:cs typeface="Arial" charset="0"/>
              </a:rPr>
              <a:t>of Shariah Based Microfinance</a:t>
            </a:r>
            <a:endParaRPr lang="en-GB" sz="3200" b="1" dirty="0">
              <a:solidFill>
                <a:srgbClr val="FFFFFF"/>
              </a:solidFill>
              <a:cs typeface="Arial" charset="0"/>
            </a:endParaRPr>
          </a:p>
        </p:txBody>
      </p:sp>
      <p:sp>
        <p:nvSpPr>
          <p:cNvPr id="21" name="Rectangle 3"/>
          <p:cNvSpPr txBox="1">
            <a:spLocks noChangeArrowheads="1"/>
          </p:cNvSpPr>
          <p:nvPr/>
        </p:nvSpPr>
        <p:spPr bwMode="auto">
          <a:xfrm>
            <a:off x="304800" y="9144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Prohibition of Interest. </a:t>
            </a:r>
            <a:endParaRPr lang="en-US" sz="28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latin typeface="Tw Cen MT" pitchFamily="34" charset="0"/>
              </a:rPr>
              <a:t>Free from </a:t>
            </a:r>
            <a:r>
              <a:rPr lang="en-US" sz="2800" dirty="0" err="1" smtClean="0">
                <a:latin typeface="Tw Cen MT" pitchFamily="34" charset="0"/>
              </a:rPr>
              <a:t>Gharar</a:t>
            </a:r>
            <a:r>
              <a:rPr lang="en-US" sz="2800" dirty="0" smtClean="0">
                <a:latin typeface="Tw Cen MT" pitchFamily="34" charset="0"/>
              </a:rPr>
              <a:t>.</a:t>
            </a:r>
            <a:endParaRPr lang="en-GB" sz="2800" dirty="0" smtClean="0">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Care for the poor is a religious </a:t>
            </a:r>
          </a:p>
          <a:p>
            <a:pPr marL="320040" indent="-320040" fontAlgn="auto">
              <a:lnSpc>
                <a:spcPct val="80000"/>
              </a:lnSpc>
              <a:spcBef>
                <a:spcPts val="700"/>
              </a:spcBef>
              <a:spcAft>
                <a:spcPts val="0"/>
              </a:spcAft>
              <a:buClr>
                <a:schemeClr val="accent2"/>
              </a:buClr>
              <a:buSzPct val="60000"/>
              <a:defRPr/>
            </a:pPr>
            <a:r>
              <a:rPr lang="en-GB" sz="2800" dirty="0" smtClean="0">
                <a:latin typeface="Tw Cen MT" pitchFamily="34" charset="0"/>
              </a:rPr>
              <a:t>    obligation in Islam.</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Asset Based Financing </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Risk Sharing</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latin typeface="Tw Cen MT" pitchFamily="34" charset="0"/>
              </a:rPr>
              <a:t>Sanctity of contracts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Financing in </a:t>
            </a:r>
            <a:r>
              <a:rPr lang="en-GB" sz="2800" dirty="0" err="1" smtClean="0">
                <a:latin typeface="Tw Cen MT" pitchFamily="34" charset="0"/>
              </a:rPr>
              <a:t>Halal</a:t>
            </a:r>
            <a:r>
              <a:rPr lang="en-GB" sz="2800" dirty="0" smtClean="0">
                <a:latin typeface="Tw Cen MT" pitchFamily="34" charset="0"/>
              </a:rPr>
              <a:t>/</a:t>
            </a:r>
            <a:r>
              <a:rPr lang="en-GB" sz="2800" dirty="0" err="1" smtClean="0">
                <a:latin typeface="Tw Cen MT" pitchFamily="34" charset="0"/>
              </a:rPr>
              <a:t>Shariah</a:t>
            </a:r>
            <a:r>
              <a:rPr lang="en-GB" sz="2800" dirty="0" smtClean="0">
                <a:latin typeface="Tw Cen MT" pitchFamily="34" charset="0"/>
              </a:rPr>
              <a:t> Complaint Activities. </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Prohibition of speculative behaviour ( </a:t>
            </a:r>
            <a:r>
              <a:rPr lang="en-GB" sz="2800" dirty="0" err="1" smtClean="0">
                <a:latin typeface="Tw Cen MT" pitchFamily="34" charset="0"/>
              </a:rPr>
              <a:t>Gharar</a:t>
            </a:r>
            <a:r>
              <a:rPr lang="en-GB" sz="2800" dirty="0" smtClean="0">
                <a:latin typeface="Tw Cen MT" pitchFamily="34" charset="0"/>
              </a:rPr>
              <a:t> )</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latin typeface="Tw Cen MT" pitchFamily="34" charset="0"/>
              </a:rPr>
              <a:t>Micro Takaful ( Islamic Micro Insurance)</a:t>
            </a:r>
          </a:p>
        </p:txBody>
      </p:sp>
      <p:sp>
        <p:nvSpPr>
          <p:cNvPr id="5" name="Text Box 2"/>
          <p:cNvSpPr txBox="1">
            <a:spLocks noChangeArrowheads="1"/>
          </p:cNvSpPr>
          <p:nvPr/>
        </p:nvSpPr>
        <p:spPr bwMode="auto">
          <a:xfrm>
            <a:off x="381000" y="6248400"/>
            <a:ext cx="8235950" cy="400110"/>
          </a:xfrm>
          <a:prstGeom prst="rect">
            <a:avLst/>
          </a:prstGeom>
          <a:solidFill>
            <a:schemeClr val="bg1"/>
          </a:solidFill>
          <a:ln w="9525" algn="ctr">
            <a:noFill/>
            <a:miter lim="800000"/>
            <a:headEnd/>
            <a:tailEnd/>
          </a:ln>
          <a:effectLst/>
        </p:spPr>
        <p:txBody>
          <a:bodyPr>
            <a:spAutoFit/>
          </a:bodyPr>
          <a:lstStyle/>
          <a:p>
            <a:pPr>
              <a:spcBef>
                <a:spcPct val="50000"/>
              </a:spcBef>
            </a:pPr>
            <a:r>
              <a:rPr lang="en-GB" sz="2000" b="1" i="1" dirty="0" smtClean="0"/>
              <a:t>“Assisting </a:t>
            </a:r>
            <a:r>
              <a:rPr lang="en-GB" sz="2000" b="1" i="1" dirty="0"/>
              <a:t>the poor is a pillar of </a:t>
            </a:r>
            <a:r>
              <a:rPr lang="en-GB" sz="2000" b="1" i="1" dirty="0" smtClean="0"/>
              <a:t>Islam”</a:t>
            </a:r>
            <a:endParaRPr lang="en-US" sz="2000" b="1" i="1" dirty="0"/>
          </a:p>
        </p:txBody>
      </p:sp>
      <p:pic>
        <p:nvPicPr>
          <p:cNvPr id="6" name="Picture 2" descr="http://www.baltimorepsych.com/hands.jpg"/>
          <p:cNvPicPr>
            <a:picLocks noChangeAspect="1" noChangeArrowheads="1"/>
          </p:cNvPicPr>
          <p:nvPr/>
        </p:nvPicPr>
        <p:blipFill>
          <a:blip r:embed="rId3"/>
          <a:srcRect/>
          <a:stretch>
            <a:fillRect/>
          </a:stretch>
        </p:blipFill>
        <p:spPr bwMode="auto">
          <a:xfrm rot="367891">
            <a:off x="5798271" y="1809921"/>
            <a:ext cx="3447656" cy="2556537"/>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3"/>
          <p:cNvSpPr>
            <a:spLocks noChangeArrowheads="1"/>
          </p:cNvSpPr>
          <p:nvPr/>
        </p:nvSpPr>
        <p:spPr bwMode="auto">
          <a:xfrm>
            <a:off x="454025" y="404813"/>
            <a:ext cx="8154988" cy="557212"/>
          </a:xfrm>
          <a:prstGeom prst="rect">
            <a:avLst/>
          </a:prstGeom>
          <a:noFill/>
          <a:ln w="9525">
            <a:noFill/>
            <a:miter lim="800000"/>
            <a:headEnd/>
            <a:tailEnd/>
          </a:ln>
        </p:spPr>
        <p:txBody>
          <a:bodyPr lIns="99152" tIns="49576" rIns="99152" bIns="49576"/>
          <a:lstStyle/>
          <a:p>
            <a:pPr defTabSz="1073150">
              <a:lnSpc>
                <a:spcPct val="98000"/>
              </a:lnSpc>
            </a:pPr>
            <a:r>
              <a:rPr lang="en-GB" sz="2400" b="1">
                <a:solidFill>
                  <a:schemeClr val="accent1"/>
                </a:solidFill>
              </a:rPr>
              <a:t>Islamic finance is the outcome of religion in banking</a:t>
            </a:r>
          </a:p>
        </p:txBody>
      </p:sp>
      <p:sp>
        <p:nvSpPr>
          <p:cNvPr id="9233" name="Text Box 9"/>
          <p:cNvSpPr txBox="1">
            <a:spLocks noChangeArrowheads="1"/>
          </p:cNvSpPr>
          <p:nvPr/>
        </p:nvSpPr>
        <p:spPr bwMode="auto">
          <a:xfrm>
            <a:off x="0" y="0"/>
            <a:ext cx="9144000" cy="838200"/>
          </a:xfrm>
          <a:prstGeom prst="rect">
            <a:avLst/>
          </a:prstGeom>
          <a:solidFill>
            <a:srgbClr val="C00000"/>
          </a:solidFill>
          <a:ln w="9525" algn="ctr">
            <a:noFill/>
            <a:miter lim="800000"/>
            <a:headEnd/>
            <a:tailEnd/>
          </a:ln>
        </p:spPr>
        <p:txBody>
          <a:bodyPr anchor="ctr"/>
          <a:lstStyle/>
          <a:p>
            <a:pPr algn="ctr"/>
            <a:r>
              <a:rPr lang="en-GB" sz="2200" b="1" dirty="0">
                <a:solidFill>
                  <a:srgbClr val="FFFFFF"/>
                </a:solidFill>
                <a:cs typeface="Arial" charset="0"/>
              </a:rPr>
              <a:t>Overview of Islamic </a:t>
            </a:r>
            <a:r>
              <a:rPr lang="en-GB" sz="2200" b="1" dirty="0" smtClean="0">
                <a:solidFill>
                  <a:srgbClr val="FFFFFF"/>
                </a:solidFill>
                <a:cs typeface="Arial" charset="0"/>
              </a:rPr>
              <a:t>Microfinance </a:t>
            </a:r>
            <a:r>
              <a:rPr lang="en-GB" sz="2200" b="1" dirty="0">
                <a:solidFill>
                  <a:srgbClr val="FFFFFF"/>
                </a:solidFill>
                <a:cs typeface="Arial" charset="0"/>
              </a:rPr>
              <a:t>Mechanism </a:t>
            </a:r>
          </a:p>
        </p:txBody>
      </p:sp>
      <p:sp>
        <p:nvSpPr>
          <p:cNvPr id="14" name="Text Box 9"/>
          <p:cNvSpPr txBox="1">
            <a:spLocks noChangeArrowheads="1"/>
          </p:cNvSpPr>
          <p:nvPr/>
        </p:nvSpPr>
        <p:spPr bwMode="auto">
          <a:xfrm>
            <a:off x="0" y="0"/>
            <a:ext cx="9144000" cy="838200"/>
          </a:xfrm>
          <a:prstGeom prst="rect">
            <a:avLst/>
          </a:prstGeom>
          <a:solidFill>
            <a:schemeClr val="accent6"/>
          </a:solidFill>
          <a:ln w="9525" algn="ctr">
            <a:noFill/>
            <a:miter lim="800000"/>
            <a:headEnd/>
            <a:tailEnd/>
          </a:ln>
        </p:spPr>
        <p:txBody>
          <a:bodyPr anchor="ctr"/>
          <a:lstStyle/>
          <a:p>
            <a:pPr algn="ctr"/>
            <a:r>
              <a:rPr lang="en-GB" sz="3200" b="1" dirty="0" smtClean="0">
                <a:solidFill>
                  <a:srgbClr val="FFFFFF"/>
                </a:solidFill>
                <a:cs typeface="Arial" charset="0"/>
              </a:rPr>
              <a:t>Source </a:t>
            </a:r>
            <a:r>
              <a:rPr lang="en-GB" sz="3200" b="1" dirty="0">
                <a:solidFill>
                  <a:srgbClr val="FFFFFF"/>
                </a:solidFill>
                <a:cs typeface="Arial" charset="0"/>
              </a:rPr>
              <a:t>of Islamic </a:t>
            </a:r>
            <a:r>
              <a:rPr lang="en-GB" sz="3200" b="1" dirty="0" smtClean="0">
                <a:solidFill>
                  <a:srgbClr val="FFFFFF"/>
                </a:solidFill>
                <a:cs typeface="Arial" charset="0"/>
              </a:rPr>
              <a:t>Microfinance</a:t>
            </a:r>
            <a:endParaRPr lang="en-GB" sz="3200" b="1" dirty="0">
              <a:solidFill>
                <a:srgbClr val="FFFFFF"/>
              </a:solidFill>
              <a:cs typeface="Arial" charset="0"/>
            </a:endParaRPr>
          </a:p>
        </p:txBody>
      </p:sp>
      <p:sp>
        <p:nvSpPr>
          <p:cNvPr id="13" name="Rounded Rectangle 4"/>
          <p:cNvSpPr/>
          <p:nvPr/>
        </p:nvSpPr>
        <p:spPr>
          <a:xfrm>
            <a:off x="304800" y="2667000"/>
            <a:ext cx="2514600" cy="26670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2400" b="1" kern="1200" dirty="0" smtClean="0"/>
              <a:t>Quran</a:t>
            </a:r>
            <a:endParaRPr lang="en-US" sz="2400" kern="1200" dirty="0"/>
          </a:p>
          <a:p>
            <a:pPr marL="171450" lvl="1" indent="-171450" algn="l" defTabSz="711200">
              <a:lnSpc>
                <a:spcPct val="90000"/>
              </a:lnSpc>
              <a:spcBef>
                <a:spcPct val="0"/>
              </a:spcBef>
              <a:spcAft>
                <a:spcPct val="15000"/>
              </a:spcAft>
              <a:buChar char="••"/>
            </a:pPr>
            <a:r>
              <a:rPr lang="en-GB" sz="2400" b="1" kern="1200" dirty="0" err="1" smtClean="0"/>
              <a:t>Sunnah</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Ijma’a</a:t>
            </a:r>
            <a:r>
              <a:rPr lang="en-GB" sz="2400" b="1" kern="1200" dirty="0" smtClean="0"/>
              <a:t> (jurist consensus)</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Ijtihad</a:t>
            </a:r>
            <a:r>
              <a:rPr lang="en-GB" sz="2400" b="1" kern="1200" dirty="0" smtClean="0"/>
              <a:t> &amp; </a:t>
            </a:r>
            <a:r>
              <a:rPr lang="en-GB" sz="2400" b="1" kern="1200" dirty="0" err="1" smtClean="0"/>
              <a:t>Qiyas</a:t>
            </a:r>
            <a:r>
              <a:rPr lang="en-GB" sz="2400" b="1" kern="1200" dirty="0" smtClean="0"/>
              <a:t> (analogy)</a:t>
            </a:r>
            <a:endParaRPr lang="en-GB" sz="2400" b="1" kern="1200" dirty="0"/>
          </a:p>
        </p:txBody>
      </p:sp>
      <p:sp>
        <p:nvSpPr>
          <p:cNvPr id="8" name="Right Arrow 7"/>
          <p:cNvSpPr/>
          <p:nvPr/>
        </p:nvSpPr>
        <p:spPr>
          <a:xfrm>
            <a:off x="3048000" y="2667000"/>
            <a:ext cx="1214026" cy="2590800"/>
          </a:xfrm>
          <a:prstGeom prst="rightArrow">
            <a:avLst/>
          </a:prstGeom>
        </p:spPr>
        <p:style>
          <a:lnRef idx="1">
            <a:schemeClr val="accent2"/>
          </a:lnRef>
          <a:fillRef idx="2">
            <a:schemeClr val="accent2"/>
          </a:fillRef>
          <a:effectRef idx="1">
            <a:schemeClr val="accent2"/>
          </a:effectRef>
          <a:fontRef idx="minor">
            <a:schemeClr val="dk1"/>
          </a:fontRef>
        </p:style>
      </p:sp>
      <p:grpSp>
        <p:nvGrpSpPr>
          <p:cNvPr id="3" name="Group 8"/>
          <p:cNvGrpSpPr/>
          <p:nvPr/>
        </p:nvGrpSpPr>
        <p:grpSpPr>
          <a:xfrm>
            <a:off x="304800" y="1447800"/>
            <a:ext cx="2514599" cy="880268"/>
            <a:chOff x="362216" y="3046354"/>
            <a:chExt cx="2023500" cy="880268"/>
          </a:xfrm>
        </p:grpSpPr>
        <p:sp>
          <p:nvSpPr>
            <p:cNvPr id="10" name="Rounded Rectangle 9"/>
            <p:cNvSpPr/>
            <p:nvPr/>
          </p:nvSpPr>
          <p:spPr>
            <a:xfrm>
              <a:off x="362216" y="3198754"/>
              <a:ext cx="1839546" cy="727868"/>
            </a:xfrm>
            <a:prstGeom prst="roundRect">
              <a:avLst>
                <a:gd name="adj" fmla="val 10000"/>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1" name="Rounded Rectangle 7"/>
            <p:cNvSpPr/>
            <p:nvPr/>
          </p:nvSpPr>
          <p:spPr>
            <a:xfrm>
              <a:off x="383534" y="3046354"/>
              <a:ext cx="2002182"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000" b="1" dirty="0" smtClean="0">
                  <a:ea typeface="Arial Unicode MS" pitchFamily="34" charset="-128"/>
                  <a:cs typeface="Arial Unicode MS" pitchFamily="34" charset="-128"/>
                </a:rPr>
                <a:t>Sources of Islamic Microfinance</a:t>
              </a:r>
              <a:endParaRPr lang="en-US" sz="2000" kern="1200" dirty="0"/>
            </a:p>
          </p:txBody>
        </p:sp>
      </p:grpSp>
      <p:grpSp>
        <p:nvGrpSpPr>
          <p:cNvPr id="4" name="Group 15"/>
          <p:cNvGrpSpPr/>
          <p:nvPr/>
        </p:nvGrpSpPr>
        <p:grpSpPr>
          <a:xfrm>
            <a:off x="4495800" y="1371600"/>
            <a:ext cx="4648200" cy="1032668"/>
            <a:chOff x="292799" y="3046354"/>
            <a:chExt cx="1978380" cy="880268"/>
          </a:xfrm>
        </p:grpSpPr>
        <p:sp>
          <p:nvSpPr>
            <p:cNvPr id="17" name="Rounded Rectangle 16"/>
            <p:cNvSpPr/>
            <p:nvPr/>
          </p:nvSpPr>
          <p:spPr>
            <a:xfrm>
              <a:off x="362216" y="3198754"/>
              <a:ext cx="1839546" cy="727868"/>
            </a:xfrm>
            <a:prstGeom prst="roundRect">
              <a:avLst>
                <a:gd name="adj" fmla="val 10000"/>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8" name="Rounded Rectangle 7"/>
            <p:cNvSpPr/>
            <p:nvPr/>
          </p:nvSpPr>
          <p:spPr>
            <a:xfrm>
              <a:off x="292799" y="3046354"/>
              <a:ext cx="1978380"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2400" b="1" kern="1200" dirty="0" smtClean="0">
                  <a:ea typeface="Arial Unicode MS" pitchFamily="34" charset="-128"/>
                  <a:cs typeface="Arial Unicode MS" pitchFamily="34" charset="-128"/>
                </a:rPr>
                <a:t>Islamic Microfinance Products Mechanism</a:t>
              </a:r>
              <a:endParaRPr lang="en-US" sz="2400" kern="1200" dirty="0"/>
            </a:p>
          </p:txBody>
        </p:sp>
      </p:grpSp>
      <p:pic>
        <p:nvPicPr>
          <p:cNvPr id="15" name="Picture 1"/>
          <p:cNvPicPr>
            <a:picLocks noChangeAspect="1" noChangeArrowheads="1"/>
          </p:cNvPicPr>
          <p:nvPr/>
        </p:nvPicPr>
        <p:blipFill>
          <a:blip r:embed="rId3"/>
          <a:srcRect/>
          <a:stretch>
            <a:fillRect/>
          </a:stretch>
        </p:blipFill>
        <p:spPr bwMode="auto">
          <a:xfrm>
            <a:off x="4495800" y="2362200"/>
            <a:ext cx="4648200" cy="3657600"/>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lstStyle/>
          <a:p>
            <a:pPr eaLnBrk="1" hangingPunct="1"/>
            <a:r>
              <a:rPr lang="en-US" dirty="0" smtClean="0"/>
              <a:t>- </a:t>
            </a:r>
          </a:p>
        </p:txBody>
      </p:sp>
      <p:sp>
        <p:nvSpPr>
          <p:cNvPr id="7"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Microfinance</a:t>
            </a:r>
            <a:endParaRPr lang="en-GB" sz="3600" b="1" dirty="0">
              <a:solidFill>
                <a:srgbClr val="FFFFFF"/>
              </a:solidFill>
              <a:cs typeface="Arial" charset="0"/>
            </a:endParaRPr>
          </a:p>
        </p:txBody>
      </p:sp>
      <p:sp>
        <p:nvSpPr>
          <p:cNvPr id="6" name="Content Placeholder 5"/>
          <p:cNvSpPr>
            <a:spLocks noGrp="1"/>
          </p:cNvSpPr>
          <p:nvPr>
            <p:ph idx="1"/>
          </p:nvPr>
        </p:nvSpPr>
        <p:spPr>
          <a:xfrm flipV="1">
            <a:off x="2514600" y="6477000"/>
            <a:ext cx="4191000" cy="228600"/>
          </a:xfrm>
        </p:spPr>
        <p:txBody>
          <a:bodyPr/>
          <a:lstStyle/>
          <a:p>
            <a:pPr>
              <a:buNone/>
            </a:pPr>
            <a:r>
              <a:rPr lang="en-US" dirty="0" smtClean="0"/>
              <a:t> </a:t>
            </a:r>
            <a:endParaRPr lang="en-US" dirty="0"/>
          </a:p>
        </p:txBody>
      </p:sp>
      <p:sp>
        <p:nvSpPr>
          <p:cNvPr id="8" name="Rounded Rectangle 7"/>
          <p:cNvSpPr/>
          <p:nvPr/>
        </p:nvSpPr>
        <p:spPr>
          <a:xfrm>
            <a:off x="609600" y="1143000"/>
            <a:ext cx="4648200" cy="685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2400" b="1" dirty="0" err="1" smtClean="0"/>
              <a:t>Murabahah</a:t>
            </a:r>
            <a:r>
              <a:rPr lang="en-US" sz="2400" b="1" dirty="0" smtClean="0"/>
              <a:t>  - Cost Plus Sale </a:t>
            </a:r>
            <a:endParaRPr lang="en-US" sz="2400" dirty="0" smtClean="0"/>
          </a:p>
          <a:p>
            <a:pPr algn="ctr"/>
            <a:endParaRPr lang="en-US" dirty="0"/>
          </a:p>
        </p:txBody>
      </p:sp>
      <p:sp>
        <p:nvSpPr>
          <p:cNvPr id="9" name="Rectangle 8"/>
          <p:cNvSpPr/>
          <p:nvPr/>
        </p:nvSpPr>
        <p:spPr>
          <a:xfrm>
            <a:off x="533400" y="2057400"/>
            <a:ext cx="79248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r>
              <a:rPr lang="en-US" dirty="0" smtClean="0">
                <a:solidFill>
                  <a:schemeClr val="tx1"/>
                </a:solidFill>
              </a:rPr>
              <a:t>Literally it means a sale on mutually agreed profit, also known as cost plus sales, it is one of the most widely used instruments for short-term financing where the MFI undertakes to supply specific goods or commodities at mutually agreed profit to the client.</a:t>
            </a:r>
          </a:p>
          <a:p>
            <a:pPr marL="0" lvl="1"/>
            <a:endParaRPr lang="en-US" b="1" dirty="0" smtClean="0">
              <a:solidFill>
                <a:schemeClr val="tx1"/>
              </a:solidFill>
            </a:endParaRPr>
          </a:p>
          <a:p>
            <a:pPr marL="0" lvl="1"/>
            <a:r>
              <a:rPr lang="en-US" b="1" dirty="0" smtClean="0">
                <a:solidFill>
                  <a:schemeClr val="tx1"/>
                </a:solidFill>
              </a:rPr>
              <a:t>Utilization:</a:t>
            </a:r>
          </a:p>
          <a:p>
            <a:pPr marL="0" lvl="1"/>
            <a:endParaRPr lang="en-US" dirty="0" smtClean="0">
              <a:solidFill>
                <a:schemeClr val="tx1"/>
              </a:solidFill>
            </a:endParaRPr>
          </a:p>
          <a:p>
            <a:pPr marL="0" lvl="1"/>
            <a:r>
              <a:rPr lang="en-US" dirty="0" err="1" smtClean="0">
                <a:solidFill>
                  <a:schemeClr val="tx1"/>
                </a:solidFill>
              </a:rPr>
              <a:t>Murabahah</a:t>
            </a:r>
            <a:r>
              <a:rPr lang="en-US" dirty="0" smtClean="0">
                <a:solidFill>
                  <a:schemeClr val="tx1"/>
                </a:solidFill>
              </a:rPr>
              <a:t> can be utilize for Purchase of raw materials, equipment, agri. Inputs, Consumer goods, Vehicle, Houses etc in Microfinance Sector.</a:t>
            </a:r>
          </a:p>
          <a:p>
            <a:pPr marL="0" lvl="1"/>
            <a:endParaRPr lang="en-US" b="1" dirty="0" smtClean="0">
              <a:solidFill>
                <a:schemeClr val="tx1"/>
              </a:solidFill>
            </a:endParaRPr>
          </a:p>
          <a:p>
            <a:pPr marL="0" lvl="1"/>
            <a:r>
              <a:rPr lang="en-US" b="1" dirty="0" smtClean="0">
                <a:solidFill>
                  <a:schemeClr val="tx1"/>
                </a:solidFill>
              </a:rPr>
              <a:t>Currently Practiced:</a:t>
            </a:r>
          </a:p>
          <a:p>
            <a:pPr marL="0" lvl="1"/>
            <a:endParaRPr lang="en-US" b="1" dirty="0" smtClean="0">
              <a:solidFill>
                <a:schemeClr val="tx1"/>
              </a:solidFill>
            </a:endParaRPr>
          </a:p>
          <a:p>
            <a:pPr marL="0" lvl="1"/>
            <a:r>
              <a:rPr lang="en-US" dirty="0" err="1" smtClean="0">
                <a:solidFill>
                  <a:schemeClr val="tx1"/>
                </a:solidFill>
              </a:rPr>
              <a:t>AlBaraka</a:t>
            </a:r>
            <a:r>
              <a:rPr lang="en-US" dirty="0" smtClean="0">
                <a:solidFill>
                  <a:schemeClr val="tx1"/>
                </a:solidFill>
              </a:rPr>
              <a:t> MPCS, Al Amal Bank – Yemen, </a:t>
            </a:r>
            <a:r>
              <a:rPr lang="en-US" dirty="0" err="1" smtClean="0">
                <a:solidFill>
                  <a:schemeClr val="tx1"/>
                </a:solidFill>
              </a:rPr>
              <a:t>Asasah</a:t>
            </a:r>
            <a:r>
              <a:rPr lang="en-US" dirty="0" smtClean="0">
                <a:solidFill>
                  <a:schemeClr val="tx1"/>
                </a:solidFill>
              </a:rPr>
              <a:t>, </a:t>
            </a:r>
          </a:p>
          <a:p>
            <a:pPr marL="0" lvl="1"/>
            <a:r>
              <a:rPr lang="en-US" dirty="0" smtClean="0">
                <a:solidFill>
                  <a:schemeClr val="tx1"/>
                </a:solidFill>
              </a:rPr>
              <a:t>Islamic Bank Bangladesh, FINCA , Muslim Aid, </a:t>
            </a:r>
          </a:p>
          <a:p>
            <a:pPr marL="0" lvl="1"/>
            <a:r>
              <a:rPr lang="en-US" dirty="0" smtClean="0">
                <a:solidFill>
                  <a:schemeClr val="tx1"/>
                </a:solidFill>
              </a:rPr>
              <a:t>Islamic Relief etc. </a:t>
            </a:r>
          </a:p>
          <a:p>
            <a:pPr marL="0" lvl="1"/>
            <a:endParaRPr lang="en-US" dirty="0" smtClean="0">
              <a:solidFill>
                <a:schemeClr val="tx1"/>
              </a:solidFill>
            </a:endParaRPr>
          </a:p>
          <a:p>
            <a:pPr marL="0" lvl="1"/>
            <a:endParaRPr lang="en-US" b="1"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endParaRPr lang="en-US" dirty="0" smtClean="0">
              <a:solidFill>
                <a:schemeClr val="tx1"/>
              </a:solidFill>
            </a:endParaRPr>
          </a:p>
          <a:p>
            <a:endParaRPr lang="en-US" dirty="0"/>
          </a:p>
        </p:txBody>
      </p:sp>
      <p:pic>
        <p:nvPicPr>
          <p:cNvPr id="11" name="Picture 10" descr="shopkeeper.jpg"/>
          <p:cNvPicPr>
            <a:picLocks noChangeAspect="1"/>
          </p:cNvPicPr>
          <p:nvPr/>
        </p:nvPicPr>
        <p:blipFill>
          <a:blip r:embed="rId3"/>
          <a:stretch>
            <a:fillRect/>
          </a:stretch>
        </p:blipFill>
        <p:spPr>
          <a:xfrm>
            <a:off x="6324600" y="4572000"/>
            <a:ext cx="2081922" cy="1800225"/>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flipV="1">
            <a:off x="7239000" y="6126163"/>
            <a:ext cx="1447800" cy="731837"/>
          </a:xfrm>
        </p:spPr>
        <p:txBody>
          <a:bodyPr/>
          <a:lstStyle/>
          <a:p>
            <a:pPr>
              <a:buNone/>
            </a:pPr>
            <a:r>
              <a:rPr lang="en-US" dirty="0" smtClean="0"/>
              <a:t> </a:t>
            </a:r>
            <a:endParaRPr lang="en-US" dirty="0"/>
          </a:p>
        </p:txBody>
      </p:sp>
      <p:sp>
        <p:nvSpPr>
          <p:cNvPr id="4" name="Rounded Rectangle 3"/>
          <p:cNvSpPr/>
          <p:nvPr/>
        </p:nvSpPr>
        <p:spPr>
          <a:xfrm>
            <a:off x="609600" y="1143000"/>
            <a:ext cx="4648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lvl="0"/>
            <a:r>
              <a:rPr lang="en-US" sz="2400" b="1" smtClean="0"/>
              <a:t>  Musharaka</a:t>
            </a:r>
            <a:r>
              <a:rPr lang="en-US" sz="2400" b="1" dirty="0" smtClean="0"/>
              <a:t> - Partnership </a:t>
            </a:r>
            <a:endParaRPr lang="en-US" sz="2400" dirty="0" smtClean="0"/>
          </a:p>
          <a:p>
            <a:pPr algn="ctr"/>
            <a:endParaRPr lang="en-US" dirty="0"/>
          </a:p>
        </p:txBody>
      </p:sp>
      <p:sp>
        <p:nvSpPr>
          <p:cNvPr id="5" name="Rectangle 4"/>
          <p:cNvSpPr/>
          <p:nvPr/>
        </p:nvSpPr>
        <p:spPr>
          <a:xfrm>
            <a:off x="533400" y="2057400"/>
            <a:ext cx="79248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r>
              <a:rPr lang="en-US" dirty="0" err="1" smtClean="0">
                <a:solidFill>
                  <a:schemeClr val="tx1"/>
                </a:solidFill>
              </a:rPr>
              <a:t>Musharakah</a:t>
            </a:r>
            <a:r>
              <a:rPr lang="en-US" dirty="0" smtClean="0">
                <a:solidFill>
                  <a:schemeClr val="tx1"/>
                </a:solidFill>
              </a:rPr>
              <a:t> means a relationship established under a contract by the mutual consent of the parties for sharing of profits and losses in the joint business</a:t>
            </a:r>
            <a:r>
              <a:rPr lang="en-US" dirty="0" smtClean="0"/>
              <a:t>.</a:t>
            </a:r>
            <a:endParaRPr lang="en-US" b="1" dirty="0" smtClean="0">
              <a:solidFill>
                <a:schemeClr val="tx1"/>
              </a:solidFill>
            </a:endParaRPr>
          </a:p>
          <a:p>
            <a:pPr marL="0" lvl="1"/>
            <a:endParaRPr lang="en-US" b="1" dirty="0" smtClean="0">
              <a:solidFill>
                <a:schemeClr val="tx1"/>
              </a:solidFill>
            </a:endParaRPr>
          </a:p>
          <a:p>
            <a:pPr marL="0" lvl="1"/>
            <a:r>
              <a:rPr lang="en-US" b="1" dirty="0" smtClean="0">
                <a:solidFill>
                  <a:schemeClr val="tx1"/>
                </a:solidFill>
              </a:rPr>
              <a:t>Utilization:</a:t>
            </a:r>
          </a:p>
          <a:p>
            <a:pPr marL="0" lvl="1"/>
            <a:endParaRPr lang="en-US" b="1" dirty="0" smtClean="0">
              <a:solidFill>
                <a:schemeClr val="tx1"/>
              </a:solidFill>
            </a:endParaRPr>
          </a:p>
          <a:p>
            <a:pPr marL="0" lvl="1"/>
            <a:r>
              <a:rPr lang="en-US" dirty="0" err="1" smtClean="0">
                <a:solidFill>
                  <a:schemeClr val="tx1"/>
                </a:solidFill>
              </a:rPr>
              <a:t>Musharka</a:t>
            </a:r>
            <a:r>
              <a:rPr lang="en-US" dirty="0" smtClean="0">
                <a:solidFill>
                  <a:schemeClr val="tx1"/>
                </a:solidFill>
              </a:rPr>
              <a:t> can be used for Microenterprise setup’s, Small productive projects, Working capital financing, etc.</a:t>
            </a:r>
          </a:p>
          <a:p>
            <a:pPr marL="0" lvl="1"/>
            <a:endParaRPr lang="en-US" b="1" dirty="0" smtClean="0">
              <a:solidFill>
                <a:schemeClr val="tx1"/>
              </a:solidFill>
            </a:endParaRPr>
          </a:p>
          <a:p>
            <a:pPr marL="0" lvl="1"/>
            <a:endParaRPr lang="en-US" b="1" dirty="0" smtClean="0">
              <a:solidFill>
                <a:schemeClr val="tx1"/>
              </a:solidFill>
            </a:endParaRPr>
          </a:p>
          <a:p>
            <a:pPr marL="0" lvl="1"/>
            <a:r>
              <a:rPr lang="en-US" b="1" dirty="0" smtClean="0">
                <a:solidFill>
                  <a:schemeClr val="tx1"/>
                </a:solidFill>
              </a:rPr>
              <a:t>Currently Practiced:</a:t>
            </a:r>
          </a:p>
          <a:p>
            <a:pPr marL="0" lvl="1"/>
            <a:endParaRPr lang="en-US" b="1" dirty="0" smtClean="0">
              <a:solidFill>
                <a:schemeClr val="tx1"/>
              </a:solidFill>
            </a:endParaRPr>
          </a:p>
          <a:p>
            <a:pPr marL="0" lvl="1"/>
            <a:r>
              <a:rPr lang="en-US" dirty="0" smtClean="0">
                <a:solidFill>
                  <a:schemeClr val="tx1"/>
                </a:solidFill>
              </a:rPr>
              <a:t>CWCD, Helping Hands, </a:t>
            </a:r>
            <a:r>
              <a:rPr lang="en-US" dirty="0" err="1" smtClean="0">
                <a:solidFill>
                  <a:schemeClr val="tx1"/>
                </a:solidFill>
              </a:rPr>
              <a:t>AlBarakah</a:t>
            </a:r>
            <a:r>
              <a:rPr lang="en-US" dirty="0" smtClean="0">
                <a:solidFill>
                  <a:schemeClr val="tx1"/>
                </a:solidFill>
              </a:rPr>
              <a:t> MPCS etc. </a:t>
            </a:r>
          </a:p>
          <a:p>
            <a:pPr marL="0" lvl="1"/>
            <a:endParaRPr lang="en-US" b="1" dirty="0" smtClean="0">
              <a:solidFill>
                <a:schemeClr val="tx1"/>
              </a:solidFill>
            </a:endParaRPr>
          </a:p>
          <a:p>
            <a:pPr marL="0" lvl="1"/>
            <a:endParaRPr lang="en-US" b="1"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endParaRPr lang="en-US" dirty="0" smtClean="0">
              <a:solidFill>
                <a:schemeClr val="tx1"/>
              </a:solidFill>
            </a:endParaRPr>
          </a:p>
          <a:p>
            <a:endParaRPr lang="en-US" dirty="0"/>
          </a:p>
        </p:txBody>
      </p:sp>
      <p:sp>
        <p:nvSpPr>
          <p:cNvPr id="6"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Microfinance</a:t>
            </a:r>
            <a:endParaRPr lang="en-GB" sz="3600" b="1" dirty="0">
              <a:solidFill>
                <a:srgbClr val="FFFFFF"/>
              </a:solidFill>
              <a:cs typeface="Arial" charset="0"/>
            </a:endParaRPr>
          </a:p>
        </p:txBody>
      </p:sp>
      <p:pic>
        <p:nvPicPr>
          <p:cNvPr id="7" name="Picture 6" descr="69877.jpeg"/>
          <p:cNvPicPr>
            <a:picLocks noChangeAspect="1"/>
          </p:cNvPicPr>
          <p:nvPr/>
        </p:nvPicPr>
        <p:blipFill>
          <a:blip r:embed="rId3"/>
          <a:stretch>
            <a:fillRect/>
          </a:stretch>
        </p:blipFill>
        <p:spPr>
          <a:xfrm>
            <a:off x="6019800" y="4572000"/>
            <a:ext cx="2381493" cy="17340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5867400" y="6080444"/>
            <a:ext cx="2819400" cy="45719"/>
          </a:xfrm>
        </p:spPr>
        <p:txBody>
          <a:bodyPr/>
          <a:lstStyle/>
          <a:p>
            <a:pPr>
              <a:buNone/>
            </a:pPr>
            <a:r>
              <a:rPr lang="en-US" dirty="0" smtClean="0"/>
              <a:t> </a:t>
            </a:r>
            <a:endParaRPr lang="en-US" dirty="0"/>
          </a:p>
        </p:txBody>
      </p:sp>
      <p:sp>
        <p:nvSpPr>
          <p:cNvPr id="4" name="Rounded Rectangle 3"/>
          <p:cNvSpPr/>
          <p:nvPr/>
        </p:nvSpPr>
        <p:spPr>
          <a:xfrm>
            <a:off x="609600" y="1143000"/>
            <a:ext cx="4648200" cy="685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b="1" dirty="0" smtClean="0"/>
              <a:t> Mudarabah - Partnership </a:t>
            </a:r>
            <a:endParaRPr lang="en-US" sz="2400" dirty="0" smtClean="0"/>
          </a:p>
          <a:p>
            <a:pPr algn="ctr"/>
            <a:endParaRPr lang="en-US" dirty="0"/>
          </a:p>
        </p:txBody>
      </p:sp>
      <p:sp>
        <p:nvSpPr>
          <p:cNvPr id="5" name="Rectangle 4"/>
          <p:cNvSpPr/>
          <p:nvPr/>
        </p:nvSpPr>
        <p:spPr>
          <a:xfrm>
            <a:off x="533400" y="2057400"/>
            <a:ext cx="79248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r>
              <a:rPr lang="en-US" dirty="0" smtClean="0">
                <a:solidFill>
                  <a:schemeClr val="tx1"/>
                </a:solidFill>
              </a:rPr>
              <a:t>A trustee-type finance contract under which one party (MFI) provides the capital for a project and the other party ( Client) provides the labor/Skill. Profit sharing is agreed between the two parties on mutual consent but the losses  should be  borne by the provider of funds .</a:t>
            </a:r>
            <a:endParaRPr lang="en-US" b="1" dirty="0" smtClean="0">
              <a:solidFill>
                <a:schemeClr val="tx1"/>
              </a:solidFill>
            </a:endParaRPr>
          </a:p>
          <a:p>
            <a:pPr marL="0" lvl="1"/>
            <a:endParaRPr lang="en-US" b="1" dirty="0" smtClean="0">
              <a:solidFill>
                <a:schemeClr val="tx1"/>
              </a:solidFill>
            </a:endParaRPr>
          </a:p>
          <a:p>
            <a:pPr marL="0" lvl="1"/>
            <a:r>
              <a:rPr lang="en-US" b="1" dirty="0" smtClean="0">
                <a:solidFill>
                  <a:schemeClr val="tx1"/>
                </a:solidFill>
              </a:rPr>
              <a:t>Utilization :</a:t>
            </a:r>
          </a:p>
          <a:p>
            <a:pPr marL="0" lvl="1"/>
            <a:endParaRPr lang="en-US" b="1" dirty="0" smtClean="0">
              <a:solidFill>
                <a:schemeClr val="tx1"/>
              </a:solidFill>
            </a:endParaRPr>
          </a:p>
          <a:p>
            <a:pPr marL="0" lvl="1"/>
            <a:r>
              <a:rPr lang="en-US" dirty="0" smtClean="0">
                <a:solidFill>
                  <a:schemeClr val="tx1"/>
                </a:solidFill>
              </a:rPr>
              <a:t>Small Business, Microenterprise setup’s, Small productive projects, </a:t>
            </a:r>
          </a:p>
          <a:p>
            <a:pPr marL="0" lvl="1"/>
            <a:r>
              <a:rPr lang="en-US" dirty="0" smtClean="0">
                <a:solidFill>
                  <a:schemeClr val="tx1"/>
                </a:solidFill>
              </a:rPr>
              <a:t>Working capital financing</a:t>
            </a:r>
          </a:p>
          <a:p>
            <a:pPr marL="0" lvl="1"/>
            <a:endParaRPr lang="en-US" b="1" dirty="0" smtClean="0">
              <a:solidFill>
                <a:schemeClr val="tx1"/>
              </a:solidFill>
            </a:endParaRPr>
          </a:p>
          <a:p>
            <a:pPr marL="0" lvl="1"/>
            <a:r>
              <a:rPr lang="en-US" b="1" dirty="0" smtClean="0">
                <a:solidFill>
                  <a:schemeClr val="tx1"/>
                </a:solidFill>
              </a:rPr>
              <a:t>Currently Practiced :</a:t>
            </a:r>
          </a:p>
          <a:p>
            <a:pPr marL="0" lvl="1"/>
            <a:r>
              <a:rPr lang="en-US" dirty="0" smtClean="0">
                <a:solidFill>
                  <a:schemeClr val="tx1"/>
                </a:solidFill>
              </a:rPr>
              <a:t>Bank of Khyber, Islamic Bank Bangladesh, CWCD, </a:t>
            </a:r>
          </a:p>
          <a:p>
            <a:pPr marL="0" lvl="1"/>
            <a:r>
              <a:rPr lang="en-US" dirty="0" smtClean="0">
                <a:solidFill>
                  <a:schemeClr val="tx1"/>
                </a:solidFill>
              </a:rPr>
              <a:t>Islamic Relief, </a:t>
            </a:r>
            <a:r>
              <a:rPr lang="en-US" dirty="0" err="1" smtClean="0">
                <a:solidFill>
                  <a:schemeClr val="tx1"/>
                </a:solidFill>
              </a:rPr>
              <a:t>Awqaf</a:t>
            </a:r>
            <a:r>
              <a:rPr lang="en-US" dirty="0" smtClean="0">
                <a:solidFill>
                  <a:schemeClr val="tx1"/>
                </a:solidFill>
              </a:rPr>
              <a:t> South Africa etc. </a:t>
            </a:r>
          </a:p>
          <a:p>
            <a:pPr marL="0" lvl="1"/>
            <a:endParaRPr lang="en-US" b="1" dirty="0" smtClean="0">
              <a:solidFill>
                <a:schemeClr val="tx1"/>
              </a:solidFill>
            </a:endParaRPr>
          </a:p>
          <a:p>
            <a:pPr marL="0" lvl="1"/>
            <a:endParaRPr lang="en-US" b="1" dirty="0" smtClean="0">
              <a:solidFill>
                <a:schemeClr val="tx1"/>
              </a:solidFill>
            </a:endParaRPr>
          </a:p>
          <a:p>
            <a:pPr marL="0" lvl="1"/>
            <a:endParaRPr lang="en-US" b="1"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endParaRPr lang="en-US" dirty="0" smtClean="0">
              <a:solidFill>
                <a:schemeClr val="tx1"/>
              </a:solidFill>
            </a:endParaRPr>
          </a:p>
          <a:p>
            <a:endParaRPr lang="en-US" dirty="0"/>
          </a:p>
        </p:txBody>
      </p:sp>
      <p:sp>
        <p:nvSpPr>
          <p:cNvPr id="6"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Microfinance</a:t>
            </a:r>
            <a:endParaRPr lang="en-GB" sz="3600" b="1" dirty="0">
              <a:solidFill>
                <a:srgbClr val="FFFFFF"/>
              </a:solidFill>
              <a:cs typeface="Arial" charset="0"/>
            </a:endParaRPr>
          </a:p>
        </p:txBody>
      </p:sp>
      <p:pic>
        <p:nvPicPr>
          <p:cNvPr id="17410" name="Picture 2" descr="http://ingaza.files.wordpress.com/2009/02/dsc03431.jpg"/>
          <p:cNvPicPr>
            <a:picLocks noChangeAspect="1" noChangeArrowheads="1"/>
          </p:cNvPicPr>
          <p:nvPr/>
        </p:nvPicPr>
        <p:blipFill>
          <a:blip r:embed="rId3"/>
          <a:srcRect/>
          <a:stretch>
            <a:fillRect/>
          </a:stretch>
        </p:blipFill>
        <p:spPr bwMode="auto">
          <a:xfrm>
            <a:off x="6629400" y="4572000"/>
            <a:ext cx="1371600" cy="1727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Rounded Rectangle 3"/>
          <p:cNvSpPr/>
          <p:nvPr/>
        </p:nvSpPr>
        <p:spPr>
          <a:xfrm>
            <a:off x="609600" y="1143000"/>
            <a:ext cx="4648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lvl="0"/>
            <a:r>
              <a:rPr lang="en-US" sz="2400" b="1" dirty="0" smtClean="0"/>
              <a:t>Salam – Forward Sale </a:t>
            </a:r>
            <a:endParaRPr lang="en-US" sz="2400" dirty="0" smtClean="0"/>
          </a:p>
          <a:p>
            <a:pPr algn="ctr"/>
            <a:endParaRPr lang="en-US" dirty="0"/>
          </a:p>
        </p:txBody>
      </p:sp>
      <p:sp>
        <p:nvSpPr>
          <p:cNvPr id="5" name="Rectangle 4"/>
          <p:cNvSpPr/>
          <p:nvPr/>
        </p:nvSpPr>
        <p:spPr>
          <a:xfrm>
            <a:off x="533400" y="2057400"/>
            <a:ext cx="79248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pPr marL="0" lvl="1"/>
            <a:r>
              <a:rPr lang="en-US" dirty="0" smtClean="0">
                <a:solidFill>
                  <a:schemeClr val="tx1"/>
                </a:solidFill>
              </a:rPr>
              <a:t>Salam means a contract in which advance payment is made for goods to be delivered later on. The seller undertakes to supply some specific goods to the buyer at a future date in exchange of an advance price fully paid at the time of contract </a:t>
            </a:r>
          </a:p>
          <a:p>
            <a:pPr marL="0" lvl="1"/>
            <a:endParaRPr lang="en-US" dirty="0" smtClean="0">
              <a:solidFill>
                <a:schemeClr val="tx1"/>
              </a:solidFill>
            </a:endParaRPr>
          </a:p>
          <a:p>
            <a:pPr marL="0" lvl="1"/>
            <a:r>
              <a:rPr lang="en-US" b="1" dirty="0" smtClean="0">
                <a:solidFill>
                  <a:schemeClr val="tx1"/>
                </a:solidFill>
              </a:rPr>
              <a:t>Utilization</a:t>
            </a:r>
          </a:p>
          <a:p>
            <a:pPr marL="0" lvl="1"/>
            <a:endParaRPr lang="en-US" b="1" dirty="0" smtClean="0">
              <a:solidFill>
                <a:schemeClr val="tx1"/>
              </a:solidFill>
            </a:endParaRPr>
          </a:p>
          <a:p>
            <a:pPr marL="0" lvl="1"/>
            <a:r>
              <a:rPr lang="en-US" dirty="0" smtClean="0">
                <a:solidFill>
                  <a:schemeClr val="tx1"/>
                </a:solidFill>
              </a:rPr>
              <a:t>Salam is ideal product for Agricultural Financing,  it can also utilize for other business purposes as well. </a:t>
            </a:r>
          </a:p>
          <a:p>
            <a:pPr marL="0" lvl="1"/>
            <a:endParaRPr lang="en-US" b="1" dirty="0" smtClean="0">
              <a:solidFill>
                <a:schemeClr val="tx1"/>
              </a:solidFill>
            </a:endParaRPr>
          </a:p>
          <a:p>
            <a:pPr marL="0" lvl="1"/>
            <a:r>
              <a:rPr lang="en-US" b="1" dirty="0" smtClean="0">
                <a:solidFill>
                  <a:schemeClr val="tx1"/>
                </a:solidFill>
              </a:rPr>
              <a:t>Currently Practiced:</a:t>
            </a:r>
          </a:p>
          <a:p>
            <a:pPr marL="0" lvl="1"/>
            <a:endParaRPr lang="en-US" b="1" dirty="0" smtClean="0">
              <a:solidFill>
                <a:schemeClr val="tx1"/>
              </a:solidFill>
            </a:endParaRPr>
          </a:p>
          <a:p>
            <a:pPr marL="0" lvl="1"/>
            <a:r>
              <a:rPr lang="en-US" dirty="0" smtClean="0">
                <a:solidFill>
                  <a:schemeClr val="tx1"/>
                </a:solidFill>
              </a:rPr>
              <a:t>CWCD, </a:t>
            </a:r>
            <a:r>
              <a:rPr lang="en-US" dirty="0" err="1" smtClean="0">
                <a:solidFill>
                  <a:schemeClr val="tx1"/>
                </a:solidFill>
              </a:rPr>
              <a:t>Albarakah</a:t>
            </a:r>
            <a:r>
              <a:rPr lang="en-US" dirty="0" smtClean="0">
                <a:solidFill>
                  <a:schemeClr val="tx1"/>
                </a:solidFill>
              </a:rPr>
              <a:t> MPCS, </a:t>
            </a:r>
          </a:p>
          <a:p>
            <a:pPr marL="0" lvl="1"/>
            <a:endParaRPr lang="en-US" b="1" dirty="0" smtClean="0">
              <a:solidFill>
                <a:schemeClr val="tx1"/>
              </a:solidFill>
            </a:endParaRPr>
          </a:p>
          <a:p>
            <a:pPr marL="0" lvl="1"/>
            <a:endParaRPr lang="en-US" b="1" dirty="0" smtClean="0">
              <a:solidFill>
                <a:schemeClr val="tx1"/>
              </a:solidFill>
            </a:endParaRPr>
          </a:p>
          <a:p>
            <a:pPr marL="0" lvl="1"/>
            <a:endParaRPr lang="en-US" b="1"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endParaRPr lang="en-US" dirty="0" smtClean="0">
              <a:solidFill>
                <a:schemeClr val="tx1"/>
              </a:solidFill>
            </a:endParaRPr>
          </a:p>
          <a:p>
            <a:endParaRPr lang="en-US" dirty="0"/>
          </a:p>
        </p:txBody>
      </p:sp>
      <p:sp>
        <p:nvSpPr>
          <p:cNvPr id="6" name="Text Box 23"/>
          <p:cNvSpPr txBox="1">
            <a:spLocks noChangeArrowheads="1"/>
          </p:cNvSpPr>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Microfinance</a:t>
            </a:r>
            <a:endParaRPr lang="en-GB" sz="3600" b="1" dirty="0">
              <a:solidFill>
                <a:srgbClr val="FFFFFF"/>
              </a:solidFill>
              <a:cs typeface="Arial" charset="0"/>
            </a:endParaRPr>
          </a:p>
        </p:txBody>
      </p:sp>
      <p:pic>
        <p:nvPicPr>
          <p:cNvPr id="7" name="Picture 6" descr="tube-well.gif"/>
          <p:cNvPicPr>
            <a:picLocks noChangeAspect="1"/>
          </p:cNvPicPr>
          <p:nvPr/>
        </p:nvPicPr>
        <p:blipFill>
          <a:blip r:embed="rId3"/>
          <a:stretch>
            <a:fillRect/>
          </a:stretch>
        </p:blipFill>
        <p:spPr>
          <a:xfrm>
            <a:off x="6477000" y="4654755"/>
            <a:ext cx="1924050" cy="168889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 Box 23"/>
          <p:cNvSpPr txBox="1">
            <a:spLocks noGrp="1" noChangeArrowheads="1"/>
          </p:cNvSpPr>
          <p:nvPr>
            <p:ph type="title"/>
          </p:nvPr>
        </p:nvSpPr>
        <p:spPr bwMode="auto">
          <a:xfrm>
            <a:off x="0" y="0"/>
            <a:ext cx="9144000" cy="838200"/>
          </a:xfrm>
          <a:prstGeom prst="rect">
            <a:avLst/>
          </a:prstGeom>
          <a:solidFill>
            <a:srgbClr val="35742A"/>
          </a:solidFill>
          <a:ln w="9525" algn="ctr">
            <a:noFill/>
            <a:miter lim="800000"/>
            <a:headEnd/>
            <a:tailEnd/>
          </a:ln>
          <a:effectLst/>
        </p:spPr>
        <p:txBody>
          <a:bodyPr anchor="ctr"/>
          <a:lstStyle/>
          <a:p>
            <a:pPr algn="ctr"/>
            <a:r>
              <a:rPr lang="en-US" sz="3600" b="1" dirty="0" smtClean="0">
                <a:solidFill>
                  <a:srgbClr val="FFFFFF"/>
                </a:solidFill>
                <a:latin typeface="Arial" charset="0"/>
                <a:ea typeface="+mn-ea"/>
                <a:cs typeface="Arial" charset="0"/>
              </a:rPr>
              <a:t>Products in Islamic Microfinance</a:t>
            </a:r>
            <a:endParaRPr lang="en-GB" sz="3600" b="1" dirty="0">
              <a:solidFill>
                <a:srgbClr val="FFFFFF"/>
              </a:solidFill>
              <a:latin typeface="Arial" charset="0"/>
              <a:ea typeface="+mn-ea"/>
              <a:cs typeface="Arial" charset="0"/>
            </a:endParaRPr>
          </a:p>
        </p:txBody>
      </p:sp>
      <p:sp>
        <p:nvSpPr>
          <p:cNvPr id="5" name="Content Placeholder 4"/>
          <p:cNvSpPr>
            <a:spLocks noGrp="1"/>
          </p:cNvSpPr>
          <p:nvPr>
            <p:ph idx="1"/>
          </p:nvPr>
        </p:nvSpPr>
        <p:spPr>
          <a:xfrm>
            <a:off x="5638800" y="5029200"/>
            <a:ext cx="3048000" cy="1096963"/>
          </a:xfrm>
        </p:spPr>
        <p:txBody>
          <a:bodyPr/>
          <a:lstStyle/>
          <a:p>
            <a:pPr>
              <a:buNone/>
            </a:pPr>
            <a:r>
              <a:rPr lang="en-US" dirty="0" smtClean="0"/>
              <a:t> </a:t>
            </a:r>
            <a:endParaRPr lang="en-US" dirty="0"/>
          </a:p>
        </p:txBody>
      </p:sp>
      <p:sp>
        <p:nvSpPr>
          <p:cNvPr id="7" name="Rounded Rectangle 6"/>
          <p:cNvSpPr/>
          <p:nvPr/>
        </p:nvSpPr>
        <p:spPr>
          <a:xfrm>
            <a:off x="609600" y="1143000"/>
            <a:ext cx="4648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lvl="0"/>
            <a:r>
              <a:rPr lang="en-US" sz="2400" b="1" dirty="0" smtClean="0"/>
              <a:t>Istisna - </a:t>
            </a:r>
            <a:r>
              <a:rPr lang="en-GB" sz="2400" b="1" dirty="0" smtClean="0"/>
              <a:t>Manufacturing contract</a:t>
            </a:r>
            <a:endParaRPr lang="en-US" sz="2400" b="1" dirty="0" smtClean="0"/>
          </a:p>
          <a:p>
            <a:pPr algn="ctr"/>
            <a:endParaRPr lang="en-US" dirty="0"/>
          </a:p>
        </p:txBody>
      </p:sp>
      <p:sp>
        <p:nvSpPr>
          <p:cNvPr id="8" name="Rectangle 7"/>
          <p:cNvSpPr/>
          <p:nvPr/>
        </p:nvSpPr>
        <p:spPr>
          <a:xfrm>
            <a:off x="533400" y="2057400"/>
            <a:ext cx="79248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dirty="0" smtClean="0">
              <a:solidFill>
                <a:schemeClr val="tx1"/>
              </a:solidFill>
            </a:endParaRPr>
          </a:p>
          <a:p>
            <a:pPr marL="0" lvl="1"/>
            <a:endParaRPr lang="en-US" dirty="0" smtClean="0">
              <a:solidFill>
                <a:schemeClr val="tx1"/>
              </a:solidFill>
            </a:endParaRPr>
          </a:p>
          <a:p>
            <a:pPr marL="0" lvl="1"/>
            <a:r>
              <a:rPr lang="en-US" dirty="0" smtClean="0">
                <a:solidFill>
                  <a:schemeClr val="tx1"/>
                </a:solidFill>
              </a:rPr>
              <a:t>A  pre-delivery financing instrument used to finance projects where commodity is transacted before it comes into existence. It is an order to manufacture and payment of price, unlike </a:t>
            </a:r>
            <a:r>
              <a:rPr lang="en-US" i="1" dirty="0" smtClean="0">
                <a:solidFill>
                  <a:schemeClr val="tx1"/>
                </a:solidFill>
              </a:rPr>
              <a:t>Salam</a:t>
            </a:r>
            <a:r>
              <a:rPr lang="en-US" dirty="0" smtClean="0">
                <a:solidFill>
                  <a:schemeClr val="tx1"/>
                </a:solidFill>
              </a:rPr>
              <a:t>, it’s flexible, where price may be paid in advance, or in installments or on delivery of good. </a:t>
            </a:r>
          </a:p>
          <a:p>
            <a:pPr marL="0" lvl="1"/>
            <a:endParaRPr lang="en-US" b="1" dirty="0" smtClean="0">
              <a:solidFill>
                <a:schemeClr val="tx1"/>
              </a:solidFill>
            </a:endParaRPr>
          </a:p>
          <a:p>
            <a:pPr marL="0" lvl="1"/>
            <a:r>
              <a:rPr lang="en-US" b="1" dirty="0" smtClean="0">
                <a:solidFill>
                  <a:schemeClr val="tx1"/>
                </a:solidFill>
              </a:rPr>
              <a:t>Utilization</a:t>
            </a:r>
          </a:p>
          <a:p>
            <a:pPr marL="0" lvl="1"/>
            <a:r>
              <a:rPr lang="en-US" dirty="0" smtClean="0">
                <a:solidFill>
                  <a:schemeClr val="tx1"/>
                </a:solidFill>
              </a:rPr>
              <a:t> Istisna May Utilize for small manufacturing Business,  for production use, Micro entrepreneur Development sectors etc.</a:t>
            </a:r>
          </a:p>
          <a:p>
            <a:pPr marL="0" lvl="1"/>
            <a:endParaRPr lang="en-US" b="1" dirty="0" smtClean="0">
              <a:solidFill>
                <a:schemeClr val="tx1"/>
              </a:solidFill>
            </a:endParaRPr>
          </a:p>
          <a:p>
            <a:pPr marL="0" lvl="1"/>
            <a:r>
              <a:rPr lang="en-US" b="1" dirty="0" smtClean="0">
                <a:solidFill>
                  <a:schemeClr val="tx1"/>
                </a:solidFill>
              </a:rPr>
              <a:t>Currently Practiced:</a:t>
            </a:r>
          </a:p>
          <a:p>
            <a:pPr marL="0" lvl="1"/>
            <a:endParaRPr lang="en-US" dirty="0" smtClean="0">
              <a:solidFill>
                <a:schemeClr val="tx1"/>
              </a:solidFill>
            </a:endParaRPr>
          </a:p>
          <a:p>
            <a:pPr marL="0" lvl="1"/>
            <a:r>
              <a:rPr lang="en-US" dirty="0" smtClean="0">
                <a:solidFill>
                  <a:schemeClr val="tx1"/>
                </a:solidFill>
              </a:rPr>
              <a:t>Ghana Islamic Microfinance bank,  CWCD, </a:t>
            </a:r>
            <a:r>
              <a:rPr lang="en-US" dirty="0" err="1" smtClean="0">
                <a:solidFill>
                  <a:schemeClr val="tx1"/>
                </a:solidFill>
              </a:rPr>
              <a:t>Farz</a:t>
            </a:r>
            <a:r>
              <a:rPr lang="en-US" dirty="0" smtClean="0">
                <a:solidFill>
                  <a:schemeClr val="tx1"/>
                </a:solidFill>
              </a:rPr>
              <a:t> Foundation,</a:t>
            </a:r>
          </a:p>
          <a:p>
            <a:pPr marL="0" lvl="1"/>
            <a:endParaRPr lang="en-US" b="1" dirty="0" smtClean="0">
              <a:solidFill>
                <a:schemeClr val="tx1"/>
              </a:solidFill>
            </a:endParaRPr>
          </a:p>
          <a:p>
            <a:pPr marL="0" lvl="1"/>
            <a:endParaRPr lang="en-US" b="1" dirty="0" smtClean="0">
              <a:solidFill>
                <a:schemeClr val="tx1"/>
              </a:solidFill>
            </a:endParaRPr>
          </a:p>
          <a:p>
            <a:pPr marL="0" lvl="1"/>
            <a:endParaRPr lang="en-US" dirty="0" smtClean="0">
              <a:solidFill>
                <a:schemeClr val="tx1"/>
              </a:solidFill>
            </a:endParaRPr>
          </a:p>
          <a:p>
            <a:pPr marL="0" lvl="1"/>
            <a:endParaRPr lang="en-US" dirty="0" smtClean="0">
              <a:solidFill>
                <a:schemeClr val="tx1"/>
              </a:solidFill>
            </a:endParaRPr>
          </a:p>
          <a:p>
            <a:endParaRPr lang="en-US" dirty="0" smtClean="0">
              <a:solidFill>
                <a:schemeClr val="tx1"/>
              </a:solidFill>
            </a:endParaRPr>
          </a:p>
          <a:p>
            <a:endParaRPr lang="en-US" dirty="0"/>
          </a:p>
        </p:txBody>
      </p:sp>
      <p:pic>
        <p:nvPicPr>
          <p:cNvPr id="9" name="Picture 8" descr="pitloom.jpg"/>
          <p:cNvPicPr>
            <a:picLocks noChangeAspect="1"/>
          </p:cNvPicPr>
          <p:nvPr/>
        </p:nvPicPr>
        <p:blipFill>
          <a:blip r:embed="rId4"/>
          <a:stretch>
            <a:fillRect/>
          </a:stretch>
        </p:blipFill>
        <p:spPr>
          <a:xfrm>
            <a:off x="6096000" y="4648200"/>
            <a:ext cx="2235200" cy="16764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6024</TotalTime>
  <Words>3432</Words>
  <Application>Microsoft Office PowerPoint</Application>
  <PresentationFormat>On-screen Show (4:3)</PresentationFormat>
  <Paragraphs>745</Paragraphs>
  <Slides>27</Slides>
  <Notes>26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2" baseType="lpstr">
      <vt:lpstr>Office Theme</vt:lpstr>
      <vt:lpstr>Custom Design</vt:lpstr>
      <vt:lpstr>1_Custom Design</vt:lpstr>
      <vt:lpstr>Edge</vt:lpstr>
      <vt:lpstr>Clip</vt:lpstr>
      <vt:lpstr>Slide 1</vt:lpstr>
      <vt:lpstr>Slide 2</vt:lpstr>
      <vt:lpstr>Slide 3</vt:lpstr>
      <vt:lpstr>Slide 4</vt:lpstr>
      <vt:lpstr>- </vt:lpstr>
      <vt:lpstr> </vt:lpstr>
      <vt:lpstr> </vt:lpstr>
      <vt:lpstr> </vt:lpstr>
      <vt:lpstr>Products in Islamic Microfinance</vt:lpstr>
      <vt:lpstr> </vt:lpstr>
      <vt:lpstr> </vt:lpstr>
      <vt:lpstr> </vt:lpstr>
      <vt:lpstr>Market for Islamic Microfinance Products</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CWCD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Yasir</dc:creator>
  <cp:lastModifiedBy>Muhammad Zubair</cp:lastModifiedBy>
  <cp:revision>378</cp:revision>
  <dcterms:created xsi:type="dcterms:W3CDTF">2009-07-16T15:01:22Z</dcterms:created>
  <dcterms:modified xsi:type="dcterms:W3CDTF">2014-01-18T16:06:58Z</dcterms:modified>
</cp:coreProperties>
</file>