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2" r:id="rId3"/>
    <p:sldId id="308" r:id="rId4"/>
    <p:sldId id="314" r:id="rId5"/>
    <p:sldId id="345" r:id="rId6"/>
    <p:sldId id="339" r:id="rId7"/>
    <p:sldId id="346" r:id="rId8"/>
    <p:sldId id="333" r:id="rId9"/>
    <p:sldId id="348" r:id="rId10"/>
    <p:sldId id="347" r:id="rId11"/>
    <p:sldId id="343" r:id="rId12"/>
    <p:sldId id="344" r:id="rId13"/>
    <p:sldId id="315" r:id="rId14"/>
    <p:sldId id="329" r:id="rId15"/>
    <p:sldId id="3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49C075CC-959F-4FB6-8464-2F16E5D16E69}">
          <p14:sldIdLst>
            <p14:sldId id="256"/>
          </p14:sldIdLst>
        </p14:section>
        <p14:section name="slides" id="{42858A7D-FAA1-AC49-9F01-2EFE30A8E181}">
          <p14:sldIdLst>
            <p14:sldId id="292"/>
            <p14:sldId id="308"/>
            <p14:sldId id="314"/>
            <p14:sldId id="345"/>
            <p14:sldId id="339"/>
            <p14:sldId id="346"/>
            <p14:sldId id="333"/>
            <p14:sldId id="348"/>
            <p14:sldId id="347"/>
            <p14:sldId id="343"/>
            <p14:sldId id="344"/>
            <p14:sldId id="315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-30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6440B-9D7E-3644-8583-6C749AA2458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0597-C8D5-2142-9C80-9BC7A92F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34BA-19A5-D94A-AEC3-CA8484462685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B8AF9-241E-3143-84F5-D57BE8AA4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3" y="104592"/>
            <a:ext cx="10515600" cy="474683"/>
          </a:xfr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C5F-42EB-41AE-BAE6-09DF5D00E72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0B78-C974-4B60-A918-097527DC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C5F-42EB-41AE-BAE6-09DF5D00E72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0B78-C974-4B60-A918-097527DC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3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4" y="0"/>
          <a:ext cx="19473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" y="0"/>
                        <a:ext cx="194734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738" y="158750"/>
            <a:ext cx="10729461" cy="77809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153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BE" dirty="0" err="1" smtClean="0"/>
              <a:t>Slide</a:t>
            </a:r>
            <a:r>
              <a:rPr lang="fr-BE" dirty="0" smtClean="0"/>
              <a:t> </a:t>
            </a:r>
            <a:r>
              <a:rPr lang="fr-BE" dirty="0" err="1" smtClean="0"/>
              <a:t>Title</a:t>
            </a:r>
            <a:r>
              <a:rPr lang="fr-BE" dirty="0" smtClean="0"/>
              <a:t> (max 1 line 22pt)</a:t>
            </a:r>
            <a:endParaRPr lang="fr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413071" y="6524625"/>
            <a:ext cx="664634" cy="254000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53" smtClean="0">
                <a:solidFill>
                  <a:srgbClr val="262626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6209E7-F422-4833-A3EF-1014CF7B7B3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8311"/>
            <a:ext cx="12192000" cy="0"/>
          </a:xfrm>
          <a:prstGeom prst="line">
            <a:avLst/>
          </a:prstGeom>
          <a:ln w="5715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14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C5F-42EB-41AE-BAE6-09DF5D00E72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0B78-C974-4B60-A918-097527DC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72" y="93452"/>
            <a:ext cx="10515600" cy="463543"/>
          </a:xfr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13213"/>
            <a:ext cx="5181600" cy="5363750"/>
          </a:xfr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13213"/>
            <a:ext cx="5181600" cy="5363750"/>
          </a:xfr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C5F-42EB-41AE-BAE6-09DF5D00E72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0B78-C974-4B60-A918-097527DC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0" y="86628"/>
            <a:ext cx="10515600" cy="514928"/>
          </a:xfr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71199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59845"/>
            <a:ext cx="5157787" cy="4529818"/>
          </a:xfr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71199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59845"/>
            <a:ext cx="5183188" cy="4529818"/>
          </a:xfr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C5F-42EB-41AE-BAE6-09DF5D00E72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0B78-C974-4B60-A918-097527DC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6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1606"/>
            <a:ext cx="10515600" cy="122538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096893"/>
            <a:ext cx="10515600" cy="299275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C5F-42EB-41AE-BAE6-09DF5D00E72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0B78-C974-4B60-A918-097527DC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C5F-42EB-41AE-BAE6-09DF5D00E72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0B78-C974-4B60-A918-097527DC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4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C5F-42EB-41AE-BAE6-09DF5D00E72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0B78-C974-4B60-A918-097527DC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0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C5F-42EB-41AE-BAE6-09DF5D00E72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0B78-C974-4B60-A918-097527DC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1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C5F-42EB-41AE-BAE6-09DF5D00E72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0B78-C974-4B60-A918-097527DC3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480"/>
            <a:ext cx="12192000" cy="7315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113" y="82880"/>
            <a:ext cx="7687653" cy="561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13" y="956712"/>
            <a:ext cx="11935918" cy="500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FC5F-42EB-41AE-BAE6-09DF5D00E721}" type="datetimeFigureOut">
              <a:rPr lang="en-US" smtClean="0"/>
              <a:t>11/9/16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0B78-C974-4B60-A918-097527DC3C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tripes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76" y="1"/>
            <a:ext cx="4937124" cy="666512"/>
          </a:xfrm>
          <a:prstGeom prst="rect">
            <a:avLst/>
          </a:prstGeom>
        </p:spPr>
      </p:pic>
      <p:pic>
        <p:nvPicPr>
          <p:cNvPr id="9" name="Picture 8" descr="mfi-logo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56" y="546853"/>
            <a:ext cx="1666875" cy="8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6" r:id="rId3"/>
    <p:sldLayoutId id="2147483677" r:id="rId4"/>
    <p:sldLayoutId id="2147483675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solidFill>
              <a:srgbClr val="000000"/>
            </a:solidFill>
          </a:ln>
          <a:solidFill>
            <a:srgbClr val="44546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4546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4546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4546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546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54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el:+243810810985" TargetMode="External"/><Relationship Id="rId4" Type="http://schemas.openxmlformats.org/officeDocument/2006/relationships/hyperlink" Target="tel:+24399107613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asser.eljasouli@mfianalytic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jpeg"/><Relationship Id="rId24" Type="http://schemas.openxmlformats.org/officeDocument/2006/relationships/image" Target="../media/image31.png"/><Relationship Id="rId25" Type="http://schemas.openxmlformats.org/officeDocument/2006/relationships/image" Target="../media/image32.jpe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jpeg"/><Relationship Id="rId29" Type="http://schemas.openxmlformats.org/officeDocument/2006/relationships/image" Target="../media/image36.gif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slideLayout" Target="../slideLayouts/slideLayout11.xml"/><Relationship Id="rId5" Type="http://schemas.openxmlformats.org/officeDocument/2006/relationships/oleObject" Target="../embeddings/oleObject2.bin"/><Relationship Id="rId30" Type="http://schemas.openxmlformats.org/officeDocument/2006/relationships/image" Target="../media/image37.jpeg"/><Relationship Id="rId31" Type="http://schemas.openxmlformats.org/officeDocument/2006/relationships/image" Target="../media/image38.png"/><Relationship Id="rId32" Type="http://schemas.openxmlformats.org/officeDocument/2006/relationships/image" Target="../media/image39.jpeg"/><Relationship Id="rId9" Type="http://schemas.openxmlformats.org/officeDocument/2006/relationships/image" Target="../media/image16.png"/><Relationship Id="rId6" Type="http://schemas.openxmlformats.org/officeDocument/2006/relationships/image" Target="../media/image5.emf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33" Type="http://schemas.openxmlformats.org/officeDocument/2006/relationships/image" Target="../media/image40.jpeg"/><Relationship Id="rId34" Type="http://schemas.openxmlformats.org/officeDocument/2006/relationships/image" Target="../media/image41.png"/><Relationship Id="rId10" Type="http://schemas.openxmlformats.org/officeDocument/2006/relationships/image" Target="../media/image17.jpe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jpeg"/><Relationship Id="rId15" Type="http://schemas.openxmlformats.org/officeDocument/2006/relationships/image" Target="../media/image22.png"/><Relationship Id="rId16" Type="http://schemas.openxmlformats.org/officeDocument/2006/relationships/image" Target="../media/image23.jpeg"/><Relationship Id="rId17" Type="http://schemas.openxmlformats.org/officeDocument/2006/relationships/image" Target="../media/image24.jpeg"/><Relationship Id="rId18" Type="http://schemas.openxmlformats.org/officeDocument/2006/relationships/image" Target="../media/image25.gif"/><Relationship Id="rId1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jpeg"/><Relationship Id="rId12" Type="http://schemas.openxmlformats.org/officeDocument/2006/relationships/image" Target="../media/image51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jpeg"/><Relationship Id="rId6" Type="http://schemas.openxmlformats.org/officeDocument/2006/relationships/image" Target="../media/image38.pn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9" Type="http://schemas.openxmlformats.org/officeDocument/2006/relationships/image" Target="../media/image33.png"/><Relationship Id="rId10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54651"/>
            <a:ext cx="9144000" cy="204562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MFI INSIGHT Analytics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Alhuda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Workshop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/>
            </a:r>
            <a:b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Records track and Resources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920" y="4958271"/>
            <a:ext cx="4058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Commercial-in-confidence 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Not to be disclosed without prior written permission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b</a:t>
            </a:r>
            <a:r>
              <a:rPr lang="en-GB" sz="1400" dirty="0" smtClean="0">
                <a:solidFill>
                  <a:schemeClr val="bg1"/>
                </a:solidFill>
              </a:rPr>
              <a:t>y authorised executives of MFI Analytics and ANIMF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cintosh HD:Users:David:Desktop:Capture d’écran 2016-09-07 à 11.57.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8" y="1087820"/>
            <a:ext cx="6773545" cy="4805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836981" y="176010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Loan Portfolio Performance </a:t>
            </a:r>
            <a:r>
              <a:rPr lang="en-US" b="1" i="1" dirty="0">
                <a:latin typeface="Calibri" pitchFamily="34" charset="0"/>
              </a:rPr>
              <a:t>monitoring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Balance analysis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Delinquency per Aging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Outstanding Balance at Risk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Concentration Analysis-(region –business)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68283" y="3237429"/>
            <a:ext cx="579694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b="1" i="1" dirty="0" smtClean="0">
                <a:latin typeface="Calibri" pitchFamily="34" charset="0"/>
              </a:rPr>
              <a:t>Vintage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analysis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Benchmark analysis &amp;Trend analysis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Per Branch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Per product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Per Industry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i="1" dirty="0">
                <a:latin typeface="Calibri" pitchFamily="34" charset="0"/>
              </a:rPr>
              <a:t>Credit Scoring System ( application – Behavioral 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i="1" dirty="0">
                <a:latin typeface="Calibri" pitchFamily="34" charset="0"/>
              </a:rPr>
              <a:t>Write-off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b="1" i="1" dirty="0">
                <a:latin typeface="Calibri" pitchFamily="34" charset="0"/>
              </a:rPr>
              <a:t>recovery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tracking-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Workflow </a:t>
            </a:r>
            <a:r>
              <a:rPr lang="en-US" b="1" dirty="0">
                <a:latin typeface="Calibri" pitchFamily="34" charset="0"/>
              </a:rPr>
              <a:t>management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4738" y="158750"/>
            <a:ext cx="10729461" cy="778098"/>
          </a:xfrm>
        </p:spPr>
        <p:txBody>
          <a:bodyPr/>
          <a:lstStyle/>
          <a:p>
            <a:r>
              <a:rPr lang="fr-BE" sz="2800" b="1" dirty="0" smtClean="0"/>
              <a:t>3.2 </a:t>
            </a:r>
            <a:r>
              <a:rPr lang="fr-BE" sz="2800" b="1" dirty="0" err="1" smtClean="0"/>
              <a:t>Loan</a:t>
            </a:r>
            <a:r>
              <a:rPr lang="fr-BE" sz="2800" b="1" dirty="0" smtClean="0"/>
              <a:t> </a:t>
            </a:r>
            <a:r>
              <a:rPr lang="fr-BE" sz="2800" b="1" dirty="0"/>
              <a:t>Portfolio </a:t>
            </a:r>
            <a:r>
              <a:rPr lang="fr-BE" sz="2800" b="1" dirty="0" smtClean="0"/>
              <a:t>Management </a:t>
            </a:r>
            <a:br>
              <a:rPr lang="fr-BE" sz="2800" b="1" dirty="0" smtClean="0"/>
            </a:br>
            <a:r>
              <a:rPr lang="fr-BE" sz="2800" b="1" dirty="0" err="1" smtClean="0"/>
              <a:t>Deep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analysis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with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predictive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Measurement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39909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76200"/>
            <a:ext cx="10729461" cy="778098"/>
          </a:xfrm>
        </p:spPr>
        <p:txBody>
          <a:bodyPr/>
          <a:lstStyle/>
          <a:p>
            <a:r>
              <a:rPr lang="en-US" sz="3600" dirty="0"/>
              <a:t>Our Cloud Based Package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6209E7-F422-4833-A3EF-1014CF7B7B34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  <p:sp>
        <p:nvSpPr>
          <p:cNvPr id="5" name="ZoneTexte 19"/>
          <p:cNvSpPr txBox="1"/>
          <p:nvPr/>
        </p:nvSpPr>
        <p:spPr>
          <a:xfrm>
            <a:off x="2556933" y="397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20"/>
          <p:cNvSpPr txBox="1"/>
          <p:nvPr/>
        </p:nvSpPr>
        <p:spPr>
          <a:xfrm flipH="1">
            <a:off x="2012692" y="2059689"/>
            <a:ext cx="37485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Loan</a:t>
            </a:r>
            <a:r>
              <a:rPr lang="fr-FR" sz="2000" b="1" dirty="0"/>
              <a:t> Portfolio Management</a:t>
            </a:r>
          </a:p>
        </p:txBody>
      </p:sp>
      <p:sp>
        <p:nvSpPr>
          <p:cNvPr id="7" name="ZoneTexte 21"/>
          <p:cNvSpPr txBox="1"/>
          <p:nvPr/>
        </p:nvSpPr>
        <p:spPr>
          <a:xfrm flipH="1">
            <a:off x="7363342" y="2059689"/>
            <a:ext cx="181266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Credit</a:t>
            </a:r>
            <a:r>
              <a:rPr lang="fr-FR" sz="2000" b="1" dirty="0"/>
              <a:t> </a:t>
            </a:r>
            <a:r>
              <a:rPr lang="fr-FR" sz="2000" b="1" dirty="0" err="1"/>
              <a:t>Scoring</a:t>
            </a:r>
            <a:endParaRPr lang="fr-FR" sz="2000" b="1" dirty="0"/>
          </a:p>
        </p:txBody>
      </p:sp>
      <p:sp>
        <p:nvSpPr>
          <p:cNvPr id="8" name="ZoneTexte 31"/>
          <p:cNvSpPr txBox="1"/>
          <p:nvPr/>
        </p:nvSpPr>
        <p:spPr>
          <a:xfrm>
            <a:off x="7136362" y="2678667"/>
            <a:ext cx="2763030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income</a:t>
            </a:r>
            <a:endParaRPr lang="fr-FR" dirty="0"/>
          </a:p>
          <a:p>
            <a:pPr>
              <a:lnSpc>
                <a:spcPct val="80000"/>
              </a:lnSpc>
            </a:pPr>
            <a:endParaRPr lang="fr-FR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fr-FR" dirty="0"/>
              <a:t> </a:t>
            </a:r>
            <a:r>
              <a:rPr lang="fr-FR" dirty="0" err="1"/>
              <a:t>Individual</a:t>
            </a:r>
            <a:endParaRPr lang="fr-FR" dirty="0"/>
          </a:p>
          <a:p>
            <a:pPr>
              <a:lnSpc>
                <a:spcPct val="80000"/>
              </a:lnSpc>
            </a:pPr>
            <a:endParaRPr lang="fr-FR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fr-FR" dirty="0"/>
              <a:t> SME</a:t>
            </a:r>
          </a:p>
        </p:txBody>
      </p:sp>
      <p:sp>
        <p:nvSpPr>
          <p:cNvPr id="9" name="ZoneTexte 32"/>
          <p:cNvSpPr txBox="1"/>
          <p:nvPr/>
        </p:nvSpPr>
        <p:spPr>
          <a:xfrm>
            <a:off x="2012692" y="2678667"/>
            <a:ext cx="388010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fr-FR" dirty="0"/>
              <a:t>Key Performance </a:t>
            </a:r>
            <a:r>
              <a:rPr lang="fr-FR" dirty="0" err="1"/>
              <a:t>Indicators</a:t>
            </a:r>
            <a:endParaRPr lang="fr-FR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fr-FR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fr-FR" dirty="0"/>
              <a:t>Trends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fr-FR" dirty="0" smtClean="0"/>
              <a:t>Workflow Management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fr-FR" dirty="0" smtClean="0"/>
              <a:t> 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fr-FR" dirty="0" err="1" smtClean="0"/>
              <a:t>Alerts</a:t>
            </a:r>
            <a:r>
              <a:rPr lang="fr-FR" dirty="0" smtClean="0"/>
              <a:t> </a:t>
            </a:r>
            <a:r>
              <a:rPr lang="fr-FR" dirty="0" err="1" smtClean="0"/>
              <a:t>follow</a:t>
            </a:r>
            <a:r>
              <a:rPr lang="fr-FR" dirty="0" smtClean="0"/>
              <a:t> up.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33"/>
          <p:cNvSpPr txBox="1"/>
          <p:nvPr/>
        </p:nvSpPr>
        <p:spPr>
          <a:xfrm>
            <a:off x="1757659" y="4200933"/>
            <a:ext cx="439017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fr-FR" dirty="0"/>
              <a:t>No licence to </a:t>
            </a:r>
            <a:r>
              <a:rPr lang="fr-FR" dirty="0" err="1"/>
              <a:t>pay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fr-FR" dirty="0"/>
              <a:t>Modulable to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fr-FR" dirty="0" err="1"/>
              <a:t>Easy</a:t>
            </a:r>
            <a:r>
              <a:rPr lang="fr-FR" dirty="0"/>
              <a:t> to </a:t>
            </a:r>
            <a:r>
              <a:rPr lang="fr-FR" dirty="0" err="1"/>
              <a:t>implement</a:t>
            </a:r>
            <a:r>
              <a:rPr lang="fr-FR" dirty="0"/>
              <a:t> in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organization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fr-FR" dirty="0"/>
              <a:t>A support team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disposal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892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76200"/>
            <a:ext cx="10729461" cy="778098"/>
          </a:xfrm>
        </p:spPr>
        <p:txBody>
          <a:bodyPr/>
          <a:lstStyle/>
          <a:p>
            <a:r>
              <a:rPr lang="en-US" sz="3600" dirty="0"/>
              <a:t>Our </a:t>
            </a:r>
            <a:r>
              <a:rPr lang="en-US" sz="3600" dirty="0" smtClean="0"/>
              <a:t>Offer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6209E7-F422-4833-A3EF-1014CF7B7B34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  <p:graphicFrame>
        <p:nvGraphicFramePr>
          <p:cNvPr id="4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68222"/>
              </p:ext>
            </p:extLst>
          </p:nvPr>
        </p:nvGraphicFramePr>
        <p:xfrm>
          <a:off x="2340505" y="1340073"/>
          <a:ext cx="7332132" cy="4254699"/>
        </p:xfrm>
        <a:graphic>
          <a:graphicData uri="http://schemas.openxmlformats.org/drawingml/2006/table">
            <a:tbl>
              <a:tblPr/>
              <a:tblGrid>
                <a:gridCol w="2686247"/>
                <a:gridCol w="1166976"/>
                <a:gridCol w="2311933"/>
                <a:gridCol w="1166976"/>
              </a:tblGrid>
              <a:tr h="47413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Year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Following Years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3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KPI's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KPI's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4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 Scoring Tool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 Scoring Tool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3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users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users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51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hours of support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hours of support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3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Extra Workflow Management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Workflow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Management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3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 User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 User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 KPI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 KPI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060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71"/>
          <p:cNvSpPr/>
          <p:nvPr/>
        </p:nvSpPr>
        <p:spPr>
          <a:xfrm>
            <a:off x="161257" y="1135428"/>
            <a:ext cx="11130486" cy="4939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3" y="114405"/>
            <a:ext cx="10729461" cy="778098"/>
          </a:xfrm>
        </p:spPr>
        <p:txBody>
          <a:bodyPr/>
          <a:lstStyle/>
          <a:p>
            <a:r>
              <a:rPr lang="en-US" sz="2400" dirty="0" smtClean="0"/>
              <a:t>Recap :MFI Analytics Canonical Model Overview</a:t>
            </a:r>
            <a:br>
              <a:rPr lang="en-US" sz="2400" dirty="0" smtClean="0"/>
            </a:br>
            <a:endParaRPr lang="fr-BE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6209E7-F422-4833-A3EF-1014CF7B7B34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  <p:sp>
        <p:nvSpPr>
          <p:cNvPr id="10" name="Rounded Rectangle 9"/>
          <p:cNvSpPr/>
          <p:nvPr/>
        </p:nvSpPr>
        <p:spPr>
          <a:xfrm>
            <a:off x="1111723" y="3478566"/>
            <a:ext cx="1262343" cy="5319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roduct </a:t>
            </a:r>
            <a:endParaRPr lang="fr-BE" dirty="0"/>
          </a:p>
        </p:txBody>
      </p:sp>
      <p:sp>
        <p:nvSpPr>
          <p:cNvPr id="12" name="Rounded Rectangle 11"/>
          <p:cNvSpPr/>
          <p:nvPr/>
        </p:nvSpPr>
        <p:spPr>
          <a:xfrm>
            <a:off x="9280901" y="1349014"/>
            <a:ext cx="1207271" cy="6239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Branch </a:t>
            </a:r>
            <a:endParaRPr lang="fr-BE" dirty="0"/>
          </a:p>
        </p:txBody>
      </p:sp>
      <p:sp>
        <p:nvSpPr>
          <p:cNvPr id="14" name="Rounded Rectangle 13"/>
          <p:cNvSpPr/>
          <p:nvPr/>
        </p:nvSpPr>
        <p:spPr>
          <a:xfrm>
            <a:off x="9292577" y="2206156"/>
            <a:ext cx="1195595" cy="4851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Region </a:t>
            </a:r>
            <a:endParaRPr lang="fr-BE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58157" y="3953228"/>
            <a:ext cx="1238357" cy="6105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Channel </a:t>
            </a:r>
            <a:endParaRPr lang="fr-BE" dirty="0"/>
          </a:p>
        </p:txBody>
      </p:sp>
      <p:sp>
        <p:nvSpPr>
          <p:cNvPr id="17" name="Rounded Rectangle 16"/>
          <p:cNvSpPr/>
          <p:nvPr/>
        </p:nvSpPr>
        <p:spPr>
          <a:xfrm>
            <a:off x="9348810" y="4473142"/>
            <a:ext cx="1228443" cy="698632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Currency</a:t>
            </a:r>
            <a:endParaRPr lang="fr-BE" dirty="0"/>
          </a:p>
        </p:txBody>
      </p:sp>
      <p:sp>
        <p:nvSpPr>
          <p:cNvPr id="21" name="Rounded Rectangle 20"/>
          <p:cNvSpPr/>
          <p:nvPr/>
        </p:nvSpPr>
        <p:spPr>
          <a:xfrm>
            <a:off x="1072912" y="1243306"/>
            <a:ext cx="1262343" cy="55256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Date</a:t>
            </a:r>
            <a:endParaRPr lang="fr-BE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568975" y="1168446"/>
            <a:ext cx="1768415" cy="2926519"/>
            <a:chOff x="8152575" y="1109146"/>
            <a:chExt cx="1768415" cy="2926519"/>
          </a:xfrm>
        </p:grpSpPr>
        <p:sp>
          <p:nvSpPr>
            <p:cNvPr id="9" name="Rounded Rectangle 8"/>
            <p:cNvSpPr/>
            <p:nvPr/>
          </p:nvSpPr>
          <p:spPr>
            <a:xfrm>
              <a:off x="8310100" y="2091291"/>
              <a:ext cx="1362662" cy="540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Customer</a:t>
              </a:r>
              <a:endParaRPr lang="fr-BE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27868" y="1506436"/>
              <a:ext cx="1344894" cy="4686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Customer relationship </a:t>
              </a:r>
              <a:endParaRPr lang="fr-BE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152575" y="1109146"/>
              <a:ext cx="1768415" cy="2926519"/>
            </a:xfrm>
            <a:prstGeom prst="round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>
                <a:ln w="22225">
                  <a:solidFill>
                    <a:schemeClr val="accent2"/>
                  </a:solidFill>
                  <a:prstDash val="dash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27868" y="2800183"/>
              <a:ext cx="1359965" cy="5115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Employee </a:t>
              </a:r>
              <a:endParaRPr lang="fr-BE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7784" y="1137083"/>
              <a:ext cx="688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Party</a:t>
              </a:r>
              <a:endParaRPr lang="fr-BE" b="1" u="sng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327868" y="3442591"/>
              <a:ext cx="1359965" cy="4799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Guarantor </a:t>
              </a:r>
              <a:endParaRPr lang="fr-BE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04687" y="1123106"/>
            <a:ext cx="1768415" cy="1927805"/>
            <a:chOff x="4997569" y="2828078"/>
            <a:chExt cx="1768415" cy="208037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Rounded Rectangle 24"/>
            <p:cNvSpPr/>
            <p:nvPr/>
          </p:nvSpPr>
          <p:spPr>
            <a:xfrm>
              <a:off x="5178005" y="3828247"/>
              <a:ext cx="1407544" cy="415944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Recoveries</a:t>
              </a:r>
              <a:endParaRPr lang="fr-BE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39905" y="3252032"/>
              <a:ext cx="1445644" cy="41993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Contracts </a:t>
              </a:r>
              <a:endParaRPr lang="fr-BE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97569" y="2884147"/>
              <a:ext cx="1768415" cy="2024301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>
                <a:ln w="22225">
                  <a:solidFill>
                    <a:schemeClr val="accent2"/>
                  </a:solidFill>
                  <a:prstDash val="dash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78006" y="4357031"/>
              <a:ext cx="1407544" cy="396121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Write-offs </a:t>
              </a:r>
              <a:endParaRPr lang="fr-BE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7130" y="2828078"/>
              <a:ext cx="734496" cy="36933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Loans</a:t>
              </a:r>
              <a:endParaRPr lang="fr-BE" b="1" u="sng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083647" y="1845693"/>
            <a:ext cx="1262343" cy="5361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Collatera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</a:t>
            </a:r>
            <a:endParaRPr lang="fr-BE" dirty="0"/>
          </a:p>
        </p:txBody>
      </p:sp>
      <p:sp>
        <p:nvSpPr>
          <p:cNvPr id="34" name="Rounded Rectangle 33"/>
          <p:cNvSpPr/>
          <p:nvPr/>
        </p:nvSpPr>
        <p:spPr>
          <a:xfrm>
            <a:off x="9348810" y="5342030"/>
            <a:ext cx="1228443" cy="69863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Rate</a:t>
            </a:r>
            <a:endParaRPr lang="fr-BE" dirty="0"/>
          </a:p>
        </p:txBody>
      </p:sp>
      <p:sp>
        <p:nvSpPr>
          <p:cNvPr id="36" name="Rounded Rectangle 35"/>
          <p:cNvSpPr/>
          <p:nvPr/>
        </p:nvSpPr>
        <p:spPr>
          <a:xfrm>
            <a:off x="3466285" y="3821868"/>
            <a:ext cx="1407544" cy="448272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Transactions</a:t>
            </a:r>
            <a:endParaRPr lang="fr-BE" dirty="0"/>
          </a:p>
        </p:txBody>
      </p:sp>
      <p:sp>
        <p:nvSpPr>
          <p:cNvPr id="37" name="Rounded Rectangle 36"/>
          <p:cNvSpPr/>
          <p:nvPr/>
        </p:nvSpPr>
        <p:spPr>
          <a:xfrm>
            <a:off x="3447235" y="3281115"/>
            <a:ext cx="1445644" cy="47469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Accounts-Balance </a:t>
            </a:r>
            <a:endParaRPr lang="fr-BE" dirty="0"/>
          </a:p>
        </p:txBody>
      </p:sp>
      <p:sp>
        <p:nvSpPr>
          <p:cNvPr id="38" name="Rounded Rectangle 37"/>
          <p:cNvSpPr/>
          <p:nvPr/>
        </p:nvSpPr>
        <p:spPr>
          <a:xfrm>
            <a:off x="3304688" y="3158659"/>
            <a:ext cx="1768415" cy="1171801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>
              <a:ln w="22225">
                <a:solidFill>
                  <a:schemeClr val="accent2"/>
                </a:solidFill>
                <a:prstDash val="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4818" y="1112665"/>
            <a:ext cx="10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Accounts</a:t>
            </a:r>
            <a:endParaRPr lang="fr-BE" b="1" u="sng" dirty="0"/>
          </a:p>
        </p:txBody>
      </p:sp>
      <p:sp>
        <p:nvSpPr>
          <p:cNvPr id="98" name="Rounded Rectangle 97"/>
          <p:cNvSpPr/>
          <p:nvPr/>
        </p:nvSpPr>
        <p:spPr>
          <a:xfrm>
            <a:off x="9333815" y="2995497"/>
            <a:ext cx="1133523" cy="74244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Location </a:t>
            </a:r>
            <a:endParaRPr lang="fr-BE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>
            <a:stCxn id="12" idx="2"/>
            <a:endCxn id="14" idx="0"/>
          </p:cNvCxnSpPr>
          <p:nvPr/>
        </p:nvCxnSpPr>
        <p:spPr>
          <a:xfrm>
            <a:off x="9884537" y="1972995"/>
            <a:ext cx="5838" cy="2331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3274038" y="4371505"/>
            <a:ext cx="1768415" cy="1698521"/>
            <a:chOff x="4997569" y="2807970"/>
            <a:chExt cx="1768415" cy="2100478"/>
          </a:xfrm>
          <a:noFill/>
        </p:grpSpPr>
        <p:sp>
          <p:nvSpPr>
            <p:cNvPr id="118" name="Rounded Rectangle 117"/>
            <p:cNvSpPr/>
            <p:nvPr/>
          </p:nvSpPr>
          <p:spPr>
            <a:xfrm>
              <a:off x="5129568" y="3701376"/>
              <a:ext cx="1485849" cy="415944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Expenditure</a:t>
              </a:r>
              <a:endParaRPr lang="fr-BE" dirty="0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129568" y="3217466"/>
              <a:ext cx="1504899" cy="41993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Revenue</a:t>
              </a:r>
              <a:endParaRPr lang="fr-BE" dirty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97569" y="2884147"/>
              <a:ext cx="1768415" cy="2024301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>
                <a:ln w="22225">
                  <a:solidFill>
                    <a:schemeClr val="accent2"/>
                  </a:solidFill>
                  <a:prstDash val="dash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187141" y="2807970"/>
              <a:ext cx="1091445" cy="4567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Financial</a:t>
              </a:r>
              <a:endParaRPr lang="fr-BE" b="1" u="sng" dirty="0"/>
            </a:p>
          </p:txBody>
        </p:sp>
      </p:grpSp>
      <p:sp>
        <p:nvSpPr>
          <p:cNvPr id="145" name="Rounded Rectangle 144"/>
          <p:cNvSpPr/>
          <p:nvPr/>
        </p:nvSpPr>
        <p:spPr>
          <a:xfrm>
            <a:off x="1097987" y="2432760"/>
            <a:ext cx="1262342" cy="5279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Aging</a:t>
            </a:r>
            <a:endParaRPr lang="fr-BE" dirty="0"/>
          </a:p>
        </p:txBody>
      </p:sp>
      <p:sp>
        <p:nvSpPr>
          <p:cNvPr id="147" name="Rounded Rectangle 146"/>
          <p:cNvSpPr/>
          <p:nvPr/>
        </p:nvSpPr>
        <p:spPr>
          <a:xfrm>
            <a:off x="1072912" y="4849870"/>
            <a:ext cx="1262343" cy="5319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Chart of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ccounts </a:t>
            </a:r>
            <a:endParaRPr lang="fr-BE" dirty="0"/>
          </a:p>
        </p:txBody>
      </p:sp>
      <p:sp>
        <p:nvSpPr>
          <p:cNvPr id="159" name="Rounded Rectangle 158"/>
          <p:cNvSpPr/>
          <p:nvPr/>
        </p:nvSpPr>
        <p:spPr>
          <a:xfrm>
            <a:off x="3373376" y="5508653"/>
            <a:ext cx="1485849" cy="336347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GL</a:t>
            </a:r>
            <a:endParaRPr lang="fr-BE" dirty="0"/>
          </a:p>
        </p:txBody>
      </p:sp>
      <p:sp>
        <p:nvSpPr>
          <p:cNvPr id="173" name="TextBox 172"/>
          <p:cNvSpPr txBox="1"/>
          <p:nvPr/>
        </p:nvSpPr>
        <p:spPr>
          <a:xfrm>
            <a:off x="418693" y="5896403"/>
            <a:ext cx="2702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MFI Insight Standard canonical Model</a:t>
            </a:r>
            <a:endParaRPr lang="fr-BE" sz="1000" b="1" dirty="0"/>
          </a:p>
        </p:txBody>
      </p:sp>
      <p:cxnSp>
        <p:nvCxnSpPr>
          <p:cNvPr id="29" name="Straight Arrow Connector 28"/>
          <p:cNvCxnSpPr>
            <a:endCxn id="12" idx="1"/>
          </p:cNvCxnSpPr>
          <p:nvPr/>
        </p:nvCxnSpPr>
        <p:spPr>
          <a:xfrm>
            <a:off x="7337390" y="1635715"/>
            <a:ext cx="1943511" cy="25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900577" y="2728115"/>
            <a:ext cx="1" cy="322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" idx="1"/>
          </p:cNvCxnSpPr>
          <p:nvPr/>
        </p:nvCxnSpPr>
        <p:spPr>
          <a:xfrm flipH="1" flipV="1">
            <a:off x="5073104" y="4219122"/>
            <a:ext cx="2585053" cy="39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47" idx="3"/>
          </p:cNvCxnSpPr>
          <p:nvPr/>
        </p:nvCxnSpPr>
        <p:spPr>
          <a:xfrm flipV="1">
            <a:off x="2335255" y="5115862"/>
            <a:ext cx="9592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0" idx="3"/>
            <a:endCxn id="38" idx="1"/>
          </p:cNvCxnSpPr>
          <p:nvPr/>
        </p:nvCxnSpPr>
        <p:spPr>
          <a:xfrm>
            <a:off x="2374066" y="3744559"/>
            <a:ext cx="9306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2" idx="3"/>
          </p:cNvCxnSpPr>
          <p:nvPr/>
        </p:nvCxnSpPr>
        <p:spPr>
          <a:xfrm flipV="1">
            <a:off x="2345990" y="2113781"/>
            <a:ext cx="9076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1" idx="3"/>
          </p:cNvCxnSpPr>
          <p:nvPr/>
        </p:nvCxnSpPr>
        <p:spPr>
          <a:xfrm>
            <a:off x="2335255" y="1519587"/>
            <a:ext cx="969433" cy="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7" idx="2"/>
            <a:endCxn id="34" idx="0"/>
          </p:cNvCxnSpPr>
          <p:nvPr/>
        </p:nvCxnSpPr>
        <p:spPr>
          <a:xfrm>
            <a:off x="9963032" y="5171774"/>
            <a:ext cx="0" cy="17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5073104" y="2034413"/>
            <a:ext cx="4958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5066076" y="3564821"/>
            <a:ext cx="502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5514971" y="4461556"/>
            <a:ext cx="1768415" cy="1444599"/>
            <a:chOff x="4997569" y="2807970"/>
            <a:chExt cx="1768415" cy="2100478"/>
          </a:xfrm>
          <a:noFill/>
        </p:grpSpPr>
        <p:sp>
          <p:nvSpPr>
            <p:cNvPr id="70" name="Rounded Rectangle 69"/>
            <p:cNvSpPr/>
            <p:nvPr/>
          </p:nvSpPr>
          <p:spPr>
            <a:xfrm>
              <a:off x="5129568" y="3405379"/>
              <a:ext cx="1504899" cy="41993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Internal </a:t>
              </a:r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info</a:t>
              </a:r>
              <a:endParaRPr lang="fr-BE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997569" y="2884147"/>
              <a:ext cx="1768415" cy="2024301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>
                <a:ln w="22225">
                  <a:solidFill>
                    <a:schemeClr val="accent2"/>
                  </a:solidFill>
                  <a:prstDash val="dash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87141" y="2807970"/>
              <a:ext cx="1091445" cy="4567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Scoring</a:t>
              </a:r>
              <a:endParaRPr lang="fr-BE" b="1" u="sng" dirty="0"/>
            </a:p>
          </p:txBody>
        </p:sp>
      </p:grpSp>
      <p:sp>
        <p:nvSpPr>
          <p:cNvPr id="87" name="Rounded Rectangle 86"/>
          <p:cNvSpPr/>
          <p:nvPr/>
        </p:nvSpPr>
        <p:spPr>
          <a:xfrm>
            <a:off x="5643385" y="5285889"/>
            <a:ext cx="1504899" cy="28880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External info</a:t>
            </a:r>
            <a:endParaRPr lang="fr-BE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Solution Architecture</a:t>
            </a:r>
            <a:endParaRPr lang="fr-BE" dirty="0"/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4807439" y="2012949"/>
            <a:ext cx="584689" cy="2860675"/>
          </a:xfrm>
          <a:prstGeom prst="rect">
            <a:avLst/>
          </a:prstGeom>
          <a:solidFill>
            <a:srgbClr val="CCFFCC"/>
          </a:solidFill>
          <a:ln w="9525" cap="rnd"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flatTx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422784" y="4184651"/>
            <a:ext cx="2453801" cy="677863"/>
            <a:chOff x="2870" y="2836"/>
            <a:chExt cx="2135" cy="427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2967" y="2836"/>
              <a:ext cx="1938" cy="427"/>
            </a:xfrm>
            <a:prstGeom prst="rect">
              <a:avLst/>
            </a:prstGeom>
            <a:solidFill>
              <a:srgbClr val="0099FF"/>
            </a:solidFill>
            <a:ln w="9525" cap="rnd">
              <a:prstDash val="sysDot"/>
              <a:miter lim="800000"/>
              <a:headEnd/>
              <a:tailEnd/>
            </a:ln>
            <a:effectLst/>
            <a:scene3d>
              <a:camera prst="legacyObliqueTopRigh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>
              <a:flatTx/>
            </a:bodyPr>
            <a:lstStyle/>
            <a:p>
              <a:pPr algn="ctr" eaLnBrk="0" hangingPunct="0"/>
              <a:endParaRPr lang="fr-FR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870" y="2885"/>
              <a:ext cx="213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BE" sz="14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Extraction &amp;Transformation </a:t>
              </a:r>
              <a:r>
                <a:rPr lang="fr-BE" sz="14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&amp; </a:t>
              </a:r>
              <a:br>
                <a:rPr lang="fr-BE" sz="14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fr-BE" sz="14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Validation Layer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5534269" y="2736851"/>
            <a:ext cx="2227385" cy="1317625"/>
            <a:chOff x="3430" y="2044"/>
            <a:chExt cx="1520" cy="830"/>
          </a:xfrm>
        </p:grpSpPr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430" y="2044"/>
              <a:ext cx="1520" cy="830"/>
            </a:xfrm>
            <a:prstGeom prst="rect">
              <a:avLst/>
            </a:prstGeom>
            <a:solidFill>
              <a:srgbClr val="91D5FF"/>
            </a:solidFill>
            <a:ln w="9525" cap="rnd">
              <a:prstDash val="sysDot"/>
              <a:miter lim="800000"/>
              <a:headEnd/>
              <a:tailEnd/>
            </a:ln>
            <a:effectLst/>
            <a:scene3d>
              <a:camera prst="legacyObliqueTopRigh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91D5FF"/>
              </a:extrusionClr>
            </a:sp3d>
          </p:spPr>
          <p:txBody>
            <a:bodyPr>
              <a:flatTx/>
            </a:bodyPr>
            <a:lstStyle/>
            <a:p>
              <a:pPr algn="ctr" eaLnBrk="0" hangingPunct="0"/>
              <a:endParaRPr lang="fr-FR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655" y="2263"/>
              <a:ext cx="10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Integration </a:t>
              </a:r>
              <a:r>
                <a:rPr lang="en-US" sz="14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Layer</a:t>
              </a:r>
            </a:p>
            <a:p>
              <a:pPr algn="ctr" eaLnBrk="0" hangingPunct="0"/>
              <a:r>
                <a:rPr lang="en-US" sz="14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( canonical Model)</a:t>
              </a:r>
              <a:endParaRPr lang="en-US" sz="1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5514730" y="1987548"/>
            <a:ext cx="2246924" cy="619125"/>
            <a:chOff x="2967" y="1604"/>
            <a:chExt cx="1938" cy="390"/>
          </a:xfrm>
        </p:grpSpPr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967" y="1604"/>
              <a:ext cx="1938" cy="385"/>
            </a:xfrm>
            <a:prstGeom prst="rect">
              <a:avLst/>
            </a:prstGeom>
            <a:solidFill>
              <a:srgbClr val="00FFFF"/>
            </a:solidFill>
            <a:ln w="9525" cap="rnd">
              <a:prstDash val="sysDot"/>
              <a:miter lim="800000"/>
              <a:headEnd/>
              <a:tailEnd/>
            </a:ln>
            <a:effectLst/>
            <a:scene3d>
              <a:camera prst="legacyObliqueTopRigh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</p:spPr>
          <p:txBody>
            <a:bodyPr>
              <a:flatTx/>
            </a:bodyPr>
            <a:lstStyle/>
            <a:p>
              <a:pPr algn="ctr" eaLnBrk="0" hangingPunct="0"/>
              <a:endParaRPr lang="fr-FR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3499" y="1664"/>
              <a:ext cx="121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r-FR" sz="1400" b="1" dirty="0" err="1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Analytical</a:t>
              </a:r>
              <a:r>
                <a:rPr lang="fr-FR" sz="14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Layer</a:t>
              </a:r>
            </a:p>
            <a:p>
              <a:pPr algn="ctr" eaLnBrk="0" hangingPunct="0"/>
              <a:endParaRPr lang="fr-FR" sz="1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5534269" y="1262064"/>
            <a:ext cx="3077308" cy="612775"/>
            <a:chOff x="2967" y="1051"/>
            <a:chExt cx="1938" cy="386"/>
          </a:xfrm>
        </p:grpSpPr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2967" y="1051"/>
              <a:ext cx="1938" cy="386"/>
            </a:xfrm>
            <a:prstGeom prst="rect">
              <a:avLst/>
            </a:prstGeom>
            <a:solidFill>
              <a:srgbClr val="66FFCC"/>
            </a:solidFill>
            <a:ln w="9525" cap="rnd">
              <a:prstDash val="sysDot"/>
              <a:miter lim="800000"/>
              <a:headEnd/>
              <a:tailEnd/>
            </a:ln>
            <a:effectLst/>
            <a:scene3d>
              <a:camera prst="legacyObliqueTopRigh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66FFCC"/>
              </a:extrusionClr>
            </a:sp3d>
          </p:spPr>
          <p:txBody>
            <a:bodyPr>
              <a:flatTx/>
            </a:bodyPr>
            <a:lstStyle/>
            <a:p>
              <a:pPr algn="ctr" eaLnBrk="0" hangingPunct="0"/>
              <a:endParaRPr lang="fr-FR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461" y="1140"/>
              <a:ext cx="9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4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Visualisation </a:t>
              </a:r>
              <a:r>
                <a:rPr lang="fr-FR" sz="14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Layer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753720" y="1262063"/>
            <a:ext cx="584688" cy="3748476"/>
          </a:xfrm>
          <a:prstGeom prst="rect">
            <a:avLst/>
          </a:prstGeom>
          <a:solidFill>
            <a:srgbClr val="CC9900"/>
          </a:solidFill>
          <a:ln w="9525" cap="rnd"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flatTx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8910582" y="1657351"/>
            <a:ext cx="36131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eaLnBrk="0" hangingPunct="0"/>
            <a:r>
              <a:rPr lang="fr-FR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Master / </a:t>
            </a:r>
            <a:r>
              <a:rPr lang="fr-FR" sz="1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Meta </a:t>
            </a:r>
            <a:r>
              <a:rPr lang="fr-FR" sz="1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Data Layer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872882" y="4938713"/>
            <a:ext cx="7833946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lgDash"/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7886212" y="1951038"/>
            <a:ext cx="725365" cy="2922587"/>
          </a:xfrm>
          <a:prstGeom prst="rect">
            <a:avLst/>
          </a:prstGeom>
          <a:solidFill>
            <a:srgbClr val="9999FF"/>
          </a:solidFill>
          <a:ln w="9525" cap="rnd"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>
            <a:flatTx/>
          </a:bodyPr>
          <a:lstStyle/>
          <a:p>
            <a:pPr algn="ctr" eaLnBrk="0" hangingPunct="0"/>
            <a:endParaRPr lang="fr-FR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 rot="5400000">
            <a:off x="7696177" y="2917779"/>
            <a:ext cx="1194109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Calculation </a:t>
            </a:r>
            <a:br>
              <a:rPr lang="en-US" sz="1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Engines Layer</a:t>
            </a:r>
          </a:p>
        </p:txBody>
      </p:sp>
      <p:sp>
        <p:nvSpPr>
          <p:cNvPr id="25" name="AutoShape 32"/>
          <p:cNvSpPr>
            <a:spLocks/>
          </p:cNvSpPr>
          <p:nvPr/>
        </p:nvSpPr>
        <p:spPr bwMode="auto">
          <a:xfrm>
            <a:off x="887535" y="3354388"/>
            <a:ext cx="3612173" cy="539750"/>
          </a:xfrm>
          <a:prstGeom prst="accentBorderCallout1">
            <a:avLst>
              <a:gd name="adj1" fmla="val 21176"/>
              <a:gd name="adj2" fmla="val 101949"/>
              <a:gd name="adj3" fmla="val 81176"/>
              <a:gd name="adj4" fmla="val 19699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18000" rIns="18000" anchor="ctr"/>
          <a:lstStyle/>
          <a:p>
            <a:pPr marL="93663" indent="-93663" eaLnBrk="0" hangingPunct="0">
              <a:buFontTx/>
              <a:buChar char="•"/>
            </a:pPr>
            <a:r>
              <a:rPr lang="en-US" sz="100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Set of external calculation engines that due to their complexity or processing load are not integrated into the standard source-to-target transformational processing</a:t>
            </a:r>
          </a:p>
        </p:txBody>
      </p:sp>
      <p:sp>
        <p:nvSpPr>
          <p:cNvPr id="26" name="AutoShape 8"/>
          <p:cNvSpPr>
            <a:spLocks/>
          </p:cNvSpPr>
          <p:nvPr/>
        </p:nvSpPr>
        <p:spPr bwMode="auto">
          <a:xfrm>
            <a:off x="886069" y="1268413"/>
            <a:ext cx="3610708" cy="520700"/>
          </a:xfrm>
          <a:prstGeom prst="accentBorderCallout1">
            <a:avLst>
              <a:gd name="adj1" fmla="val 21949"/>
              <a:gd name="adj2" fmla="val 101949"/>
              <a:gd name="adj3" fmla="val 59755"/>
              <a:gd name="adj4" fmla="val 1344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18000" rIns="18000" anchor="ctr"/>
          <a:lstStyle/>
          <a:p>
            <a:pPr marL="93663" indent="-93663" eaLnBrk="0" hangingPunct="0">
              <a:buFontTx/>
              <a:buChar char="•"/>
            </a:pPr>
            <a:r>
              <a:rPr lang="en-US" sz="1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Applications giving end-users access to the data </a:t>
            </a:r>
            <a:r>
              <a:rPr lang="en-US" sz="1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in Cubes web-based and adapted </a:t>
            </a:r>
            <a:r>
              <a:rPr lang="en-US" sz="1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to their needs (querying, reporting, analysis, mining…)</a:t>
            </a:r>
          </a:p>
        </p:txBody>
      </p:sp>
      <p:sp>
        <p:nvSpPr>
          <p:cNvPr id="27" name="AutoShape 7"/>
          <p:cNvSpPr>
            <a:spLocks/>
          </p:cNvSpPr>
          <p:nvPr/>
        </p:nvSpPr>
        <p:spPr bwMode="auto">
          <a:xfrm>
            <a:off x="886069" y="1857375"/>
            <a:ext cx="3610708" cy="514350"/>
          </a:xfrm>
          <a:prstGeom prst="accentBorderCallout1">
            <a:avLst>
              <a:gd name="adj1" fmla="val 22222"/>
              <a:gd name="adj2" fmla="val 101949"/>
              <a:gd name="adj3" fmla="val 81792"/>
              <a:gd name="adj4" fmla="val 133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18000" rIns="18000" anchor="ctr"/>
          <a:lstStyle/>
          <a:p>
            <a:pPr marL="93663" indent="-93663" eaLnBrk="0" hangingPunct="0">
              <a:buFontTx/>
              <a:buChar char="•"/>
            </a:pPr>
            <a:r>
              <a:rPr lang="en-US" sz="100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End-user views on detailed and aggregated data of the Integration Layer (traditionally organized into facts and dimensions) and materialized into data marts</a:t>
            </a:r>
          </a:p>
        </p:txBody>
      </p:sp>
      <p:sp>
        <p:nvSpPr>
          <p:cNvPr id="28" name="AutoShape 6"/>
          <p:cNvSpPr>
            <a:spLocks/>
          </p:cNvSpPr>
          <p:nvPr/>
        </p:nvSpPr>
        <p:spPr bwMode="auto">
          <a:xfrm>
            <a:off x="886069" y="2428875"/>
            <a:ext cx="3610708" cy="388938"/>
          </a:xfrm>
          <a:prstGeom prst="accentBorderCallout1">
            <a:avLst>
              <a:gd name="adj1" fmla="val 29389"/>
              <a:gd name="adj2" fmla="val 101949"/>
              <a:gd name="adj3" fmla="val 137958"/>
              <a:gd name="adj4" fmla="val 13368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18000" rIns="18000" anchor="ctr"/>
          <a:lstStyle/>
          <a:p>
            <a:pPr marL="93663" indent="-93663" eaLnBrk="0" hangingPunct="0">
              <a:buFontTx/>
              <a:buChar char="•"/>
            </a:pPr>
            <a:r>
              <a:rPr lang="en-US" sz="1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Centralized repository of current </a:t>
            </a:r>
            <a:r>
              <a:rPr lang="en-US" sz="1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(LDM) Logical Data Model </a:t>
            </a:r>
            <a:r>
              <a:rPr lang="en-US" sz="1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and historical </a:t>
            </a:r>
            <a:r>
              <a:rPr lang="en-US" sz="1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(EDW) enterprise-Data Warehouse</a:t>
            </a:r>
            <a:endParaRPr lang="en-US" sz="10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AutoShape 5"/>
          <p:cNvSpPr>
            <a:spLocks/>
          </p:cNvSpPr>
          <p:nvPr/>
        </p:nvSpPr>
        <p:spPr bwMode="auto">
          <a:xfrm>
            <a:off x="887535" y="4435476"/>
            <a:ext cx="3612173" cy="403225"/>
          </a:xfrm>
          <a:prstGeom prst="accentBorderCallout1">
            <a:avLst>
              <a:gd name="adj1" fmla="val 38917"/>
              <a:gd name="adj2" fmla="val 101949"/>
              <a:gd name="adj3" fmla="val 75676"/>
              <a:gd name="adj4" fmla="val 13364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18000" rIns="18000" anchor="ctr"/>
          <a:lstStyle/>
          <a:p>
            <a:pPr marL="93663" indent="-93663" eaLnBrk="0" hangingPunct="0">
              <a:buFontTx/>
              <a:buChar char="•"/>
            </a:pPr>
            <a:r>
              <a:rPr lang="en-US" sz="100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Temporary area for data staging and transformation prior to publication into the Integration Layer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4865682" y="2279650"/>
            <a:ext cx="529376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Error Management &amp; Manual Input Layer</a:t>
            </a:r>
          </a:p>
        </p:txBody>
      </p:sp>
      <p:sp>
        <p:nvSpPr>
          <p:cNvPr id="33" name="AutoShape 36"/>
          <p:cNvSpPr>
            <a:spLocks/>
          </p:cNvSpPr>
          <p:nvPr/>
        </p:nvSpPr>
        <p:spPr bwMode="auto">
          <a:xfrm>
            <a:off x="887535" y="2900364"/>
            <a:ext cx="3612173" cy="388937"/>
          </a:xfrm>
          <a:prstGeom prst="accentBorderCallout1">
            <a:avLst>
              <a:gd name="adj1" fmla="val 29389"/>
              <a:gd name="adj2" fmla="val 101949"/>
              <a:gd name="adj3" fmla="val 51431"/>
              <a:gd name="adj4" fmla="val 11481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18000" rIns="18000" anchor="ctr"/>
          <a:lstStyle/>
          <a:p>
            <a:pPr marL="93663" indent="-93663" eaLnBrk="0" hangingPunct="0">
              <a:buFontTx/>
              <a:buChar char="•"/>
            </a:pPr>
            <a:r>
              <a:rPr lang="en-US" sz="100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Centralized management of data warehouse processing errors and possibility to integrate non automated data streams</a:t>
            </a:r>
          </a:p>
        </p:txBody>
      </p:sp>
      <p:sp>
        <p:nvSpPr>
          <p:cNvPr id="34" name="AutoShape 38"/>
          <p:cNvSpPr>
            <a:spLocks/>
          </p:cNvSpPr>
          <p:nvPr/>
        </p:nvSpPr>
        <p:spPr bwMode="auto">
          <a:xfrm>
            <a:off x="884604" y="3962401"/>
            <a:ext cx="3610708" cy="403225"/>
          </a:xfrm>
          <a:prstGeom prst="accentBorderCallout1">
            <a:avLst>
              <a:gd name="adj1" fmla="val 28347"/>
              <a:gd name="adj2" fmla="val 101949"/>
              <a:gd name="adj3" fmla="val 146852"/>
              <a:gd name="adj4" fmla="val 22353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18000" rIns="18000" anchor="ctr"/>
          <a:lstStyle/>
          <a:p>
            <a:pPr marL="93663" indent="-93663" eaLnBrk="0" hangingPunct="0">
              <a:buFontTx/>
              <a:buChar char="•"/>
            </a:pPr>
            <a:r>
              <a:rPr lang="en-US" sz="100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Functional and technical description of each of the layers, allowing for a better comprehension and exchange of data contained within</a:t>
            </a:r>
          </a:p>
        </p:txBody>
      </p:sp>
    </p:spTree>
    <p:extLst>
      <p:ext uri="{BB962C8B-B14F-4D97-AF65-F5344CB8AC3E}">
        <p14:creationId xmlns:p14="http://schemas.microsoft.com/office/powerpoint/2010/main" val="36504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4400" dirty="0" smtClean="0">
                <a:uFillTx/>
              </a:rPr>
              <a:t>Thank you for your attention</a:t>
            </a:r>
            <a:br>
              <a:rPr lang="en-US" sz="4400" dirty="0" smtClean="0">
                <a:uFillTx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http://vmmfi.cloudapp.net/mfi</a:t>
            </a:r>
            <a:endParaRPr lang="en-US" sz="2400" dirty="0">
              <a:solidFill>
                <a:schemeClr val="accent1">
                  <a:lumMod val="75000"/>
                </a:schemeClr>
              </a:solidFill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30666"/>
          </a:xfrm>
        </p:spPr>
        <p:txBody>
          <a:bodyPr>
            <a:normAutofit fontScale="47500" lnSpcReduction="20000"/>
          </a:bodyPr>
          <a:lstStyle/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MFI Insight Analytics</a:t>
            </a:r>
          </a:p>
          <a:p>
            <a:r>
              <a:rPr lang="en-US" dirty="0" smtClean="0">
                <a:uFillTx/>
              </a:rPr>
              <a:t>Email: </a:t>
            </a:r>
            <a:r>
              <a:rPr lang="en-US" dirty="0" smtClean="0">
                <a:uFillTx/>
                <a:hlinkClick r:id="rId2"/>
              </a:rPr>
              <a:t>Yasser.eljasouli@mfianalytics.com</a:t>
            </a:r>
            <a:endParaRPr lang="en-US" dirty="0" smtClean="0">
              <a:uFillTx/>
            </a:endParaRPr>
          </a:p>
          <a:p>
            <a:r>
              <a:rPr lang="en-US" dirty="0" smtClean="0"/>
              <a:t>Skype :</a:t>
            </a:r>
            <a:r>
              <a:rPr lang="en-US" dirty="0" err="1" smtClean="0"/>
              <a:t>eljasouli.sidi.Yasser</a:t>
            </a:r>
            <a:endParaRPr lang="en-US" dirty="0"/>
          </a:p>
          <a:p>
            <a:r>
              <a:rPr lang="fr-BE" i="1" dirty="0" smtClean="0"/>
              <a:t>Congo-Invest Consulting</a:t>
            </a:r>
          </a:p>
          <a:p>
            <a:r>
              <a:rPr lang="en-US" i="1" dirty="0" err="1" smtClean="0"/>
              <a:t>Teza</a:t>
            </a:r>
            <a:r>
              <a:rPr lang="en-US" i="1" dirty="0" smtClean="0"/>
              <a:t> </a:t>
            </a:r>
            <a:r>
              <a:rPr lang="en-US" i="1" dirty="0" err="1" smtClean="0"/>
              <a:t>bila</a:t>
            </a:r>
            <a:endParaRPr lang="fr-BE" dirty="0"/>
          </a:p>
          <a:p>
            <a:pPr fontAlgn="t"/>
            <a:r>
              <a:rPr lang="fr-BE" dirty="0"/>
              <a:t>Tel : </a:t>
            </a:r>
            <a:r>
              <a:rPr lang="fr-BE" dirty="0">
                <a:hlinkClick r:id="rId3"/>
              </a:rPr>
              <a:t>+243810810985</a:t>
            </a:r>
            <a:r>
              <a:rPr lang="fr-BE" dirty="0"/>
              <a:t> / </a:t>
            </a:r>
            <a:r>
              <a:rPr lang="fr-BE" dirty="0">
                <a:hlinkClick r:id="rId4"/>
              </a:rPr>
              <a:t>+243991076135</a:t>
            </a:r>
            <a:endParaRPr lang="fr-BE" dirty="0"/>
          </a:p>
          <a:p>
            <a:pPr fontAlgn="t"/>
            <a:r>
              <a:rPr lang="fr-BE" dirty="0"/>
              <a:t>Skype : </a:t>
            </a:r>
            <a:r>
              <a:rPr lang="fr-BE" dirty="0" err="1"/>
              <a:t>congoinvestconsulting</a:t>
            </a:r>
            <a:endParaRPr lang="fr-BE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0B78-C974-4B60-A918-097527DC3C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MFI Insight </a:t>
            </a:r>
            <a:r>
              <a:rPr lang="en-US" sz="3600" b="1" dirty="0" smtClean="0"/>
              <a:t>Analytics  </a:t>
            </a:r>
            <a:r>
              <a:rPr lang="en-US" sz="3600" b="1" dirty="0"/>
              <a:t>presentation</a:t>
            </a:r>
            <a:endParaRPr lang="fr-BE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014577" y="1121661"/>
            <a:ext cx="1694716" cy="107453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06" tIns="40191" rIns="80406" bIns="40191" rtlCol="0" anchor="ctr"/>
          <a:lstStyle/>
          <a:p>
            <a:pPr algn="r" defTabSz="804196"/>
            <a:r>
              <a:rPr lang="fr-FR" b="1" kern="0" dirty="0" smtClean="0">
                <a:solidFill>
                  <a:srgbClr val="2B4A5E"/>
                </a:solidFill>
                <a:latin typeface="Calibri"/>
                <a:cs typeface="Calibri"/>
                <a:sym typeface="Arial"/>
              </a:rPr>
              <a:t>15</a:t>
            </a:r>
            <a:r>
              <a:rPr lang="fr-FR" b="1" kern="0" baseline="30000" dirty="0" smtClean="0">
                <a:solidFill>
                  <a:srgbClr val="2B4A5E"/>
                </a:solidFill>
                <a:latin typeface="Calibri"/>
                <a:cs typeface="Calibri"/>
                <a:sym typeface="Arial"/>
              </a:rPr>
              <a:t>th</a:t>
            </a:r>
            <a:r>
              <a:rPr lang="fr-FR" b="1" kern="0" dirty="0" smtClean="0">
                <a:solidFill>
                  <a:srgbClr val="2B4A5E"/>
                </a:solidFill>
                <a:latin typeface="Calibri"/>
                <a:cs typeface="Calibri"/>
                <a:sym typeface="Arial"/>
              </a:rPr>
              <a:t> </a:t>
            </a:r>
            <a:endParaRPr lang="fr-FR" sz="1300" b="1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algn="r" defTabSz="804196"/>
            <a:r>
              <a:rPr lang="fr-FR" sz="13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sz="1300" kern="0" dirty="0" err="1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anniversary</a:t>
            </a:r>
            <a:endParaRPr lang="fr-FR" sz="1300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4827" y="1121661"/>
            <a:ext cx="2385170" cy="107453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06" tIns="40191" rIns="80406" bIns="40191" rtlCol="0" anchor="ctr"/>
          <a:lstStyle/>
          <a:p>
            <a:pPr algn="r" defTabSz="804196"/>
            <a:r>
              <a:rPr lang="fr-FR" b="1" kern="0" dirty="0">
                <a:solidFill>
                  <a:srgbClr val="2B4A5E"/>
                </a:solidFill>
                <a:latin typeface="Calibri"/>
                <a:cs typeface="Calibri"/>
                <a:sym typeface="Arial"/>
              </a:rPr>
              <a:t>2</a:t>
            </a:r>
            <a:r>
              <a:rPr lang="fr-FR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locations </a:t>
            </a:r>
            <a:endParaRPr lang="fr-FR" sz="1300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algn="r" defTabSz="804196"/>
            <a:r>
              <a:rPr lang="fr-FR" sz="1300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b="1" kern="0" dirty="0">
                <a:solidFill>
                  <a:srgbClr val="2B4A5E"/>
                </a:solidFill>
                <a:latin typeface="Calibri"/>
                <a:cs typeface="Calibri"/>
                <a:sym typeface="Arial"/>
              </a:rPr>
              <a:t>1</a:t>
            </a:r>
            <a:r>
              <a:rPr lang="fr-FR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continent</a:t>
            </a:r>
            <a:endParaRPr lang="fr-FR" sz="1300" b="1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5518" y="1121661"/>
            <a:ext cx="3703269" cy="107453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06" tIns="40191" rIns="80406" bIns="40191" rtlCol="0" anchor="ctr"/>
          <a:lstStyle/>
          <a:p>
            <a:pPr algn="r" defTabSz="804196"/>
            <a:r>
              <a:rPr lang="fr-FR" sz="1300" b="1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1 </a:t>
            </a:r>
            <a:r>
              <a:rPr lang="fr-FR" sz="1300" b="1" kern="0" dirty="0" err="1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founder</a:t>
            </a:r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et </a:t>
            </a:r>
            <a:r>
              <a:rPr lang="fr-FR" sz="1300" b="1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4  </a:t>
            </a:r>
            <a:r>
              <a:rPr lang="fr-FR" sz="1300" b="1" kern="0" dirty="0" err="1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parteners</a:t>
            </a:r>
            <a:endParaRPr lang="fr-FR" sz="1300" b="1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algn="r" defTabSz="804196"/>
            <a:r>
              <a:rPr lang="fr-FR" sz="1300" kern="0" dirty="0" err="1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With</a:t>
            </a:r>
            <a:r>
              <a:rPr lang="fr-FR" sz="1300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more 50 </a:t>
            </a:r>
            <a:r>
              <a:rPr lang="fr-FR" sz="1300" kern="0" dirty="0" err="1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years</a:t>
            </a:r>
            <a:r>
              <a:rPr lang="fr-FR" sz="1300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BI </a:t>
            </a:r>
            <a:r>
              <a:rPr lang="fr-FR" sz="1300" kern="0" dirty="0" err="1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experiences</a:t>
            </a:r>
            <a:endParaRPr lang="fr-FR" sz="1300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algn="r" defTabSz="804196"/>
            <a:r>
              <a:rPr lang="fr-FR" sz="1300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In  </a:t>
            </a:r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sz="1300" b="1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Europe ,</a:t>
            </a:r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sz="1300" b="1" kern="0" dirty="0" err="1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Africa</a:t>
            </a:r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, USA et Asie</a:t>
            </a:r>
            <a:endParaRPr lang="fr-FR" sz="1300" b="1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4576" y="3713482"/>
            <a:ext cx="3452200" cy="107453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06" tIns="40191" rIns="80406" bIns="40191" rtlCol="0" anchor="ctr"/>
          <a:lstStyle/>
          <a:p>
            <a:pPr algn="r" defTabSz="804196"/>
            <a:r>
              <a:rPr lang="fr-FR" b="1" kern="0" dirty="0" smtClean="0">
                <a:solidFill>
                  <a:srgbClr val="2B4A5E"/>
                </a:solidFill>
                <a:latin typeface="Calibri"/>
                <a:cs typeface="Calibri"/>
                <a:sym typeface="Arial"/>
              </a:rPr>
              <a:t>50 </a:t>
            </a:r>
            <a:r>
              <a:rPr lang="fr-FR" sz="1300" b="1" kern="0" dirty="0" err="1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achieved</a:t>
            </a:r>
            <a:endParaRPr lang="fr-FR" sz="1300" b="1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algn="r" defTabSz="804196"/>
            <a:r>
              <a:rPr lang="fr-FR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sz="1300" kern="0" dirty="0" err="1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projects</a:t>
            </a:r>
            <a:r>
              <a:rPr lang="fr-FR" sz="1300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for more </a:t>
            </a:r>
            <a:r>
              <a:rPr lang="fr-FR" b="1" kern="0" dirty="0" smtClean="0">
                <a:solidFill>
                  <a:srgbClr val="2B4A5E"/>
                </a:solidFill>
                <a:latin typeface="Calibri"/>
                <a:cs typeface="Calibri"/>
                <a:sym typeface="Arial"/>
              </a:rPr>
              <a:t>15</a:t>
            </a:r>
            <a:r>
              <a:rPr lang="fr-FR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sz="1300" b="1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clients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4576" y="2417571"/>
            <a:ext cx="4205407" cy="107453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06" tIns="40191" rIns="80406" bIns="40191" rtlCol="0" anchor="ctr"/>
          <a:lstStyle/>
          <a:p>
            <a:pPr algn="r" defTabSz="804196"/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International </a:t>
            </a:r>
            <a:r>
              <a:rPr lang="fr-FR" sz="1300" b="1" kern="0" dirty="0" err="1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partner</a:t>
            </a:r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network </a:t>
            </a:r>
          </a:p>
          <a:p>
            <a:pPr algn="r" defTabSz="804196"/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( Paris , London , DRC , Kenya, Uganda, </a:t>
            </a:r>
            <a:r>
              <a:rPr lang="fr-FR" sz="1300" b="1" kern="0" dirty="0" err="1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Morocco</a:t>
            </a:r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) </a:t>
            </a:r>
            <a:endParaRPr lang="fr-FR" sz="1300" b="1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algn="r" defTabSz="804196"/>
            <a:endParaRPr lang="fr-FR" sz="1300" b="1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5078" y="3705901"/>
            <a:ext cx="4393708" cy="107453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06" tIns="40191" rIns="80406" bIns="40191" rtlCol="0" anchor="ctr"/>
          <a:lstStyle/>
          <a:p>
            <a:pPr algn="r" defTabSz="804196"/>
            <a:r>
              <a:rPr lang="fr-FR" sz="13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missions </a:t>
            </a:r>
            <a:r>
              <a:rPr lang="fr-FR" sz="1300" kern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achieved</a:t>
            </a:r>
            <a:r>
              <a:rPr lang="fr-FR" sz="1300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sz="13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in</a:t>
            </a:r>
            <a:r>
              <a:rPr lang="fr-FR" b="1" kern="0" dirty="0" smtClean="0">
                <a:solidFill>
                  <a:srgbClr val="2B4A5E"/>
                </a:solidFill>
                <a:latin typeface="Calibri"/>
                <a:cs typeface="Calibri"/>
                <a:sym typeface="Arial"/>
              </a:rPr>
              <a:t> 6</a:t>
            </a:r>
            <a:r>
              <a:rPr lang="fr-FR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countries </a:t>
            </a:r>
            <a:r>
              <a:rPr lang="fr-FR" sz="13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différents</a:t>
            </a:r>
          </a:p>
          <a:p>
            <a:pPr algn="r" defTabSz="804196"/>
            <a:r>
              <a:rPr lang="fr-FR" sz="1300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Over 3 </a:t>
            </a:r>
            <a:r>
              <a:rPr lang="fr-FR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sz="1300" b="1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continents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45518" y="2402410"/>
            <a:ext cx="3703269" cy="107453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06" tIns="40191" rIns="80406" bIns="40191" rtlCol="0" anchor="ctr"/>
          <a:lstStyle/>
          <a:p>
            <a:pPr algn="r" defTabSz="804196"/>
            <a:r>
              <a:rPr lang="fr-FR" b="1" kern="0" dirty="0" smtClean="0">
                <a:solidFill>
                  <a:srgbClr val="2B4A5E"/>
                </a:solidFill>
                <a:latin typeface="Calibri"/>
                <a:cs typeface="Calibri"/>
                <a:sym typeface="Arial"/>
              </a:rPr>
              <a:t>+20</a:t>
            </a:r>
            <a:r>
              <a:rPr lang="fr-FR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sz="1300" b="1" kern="0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consultants</a:t>
            </a:r>
            <a:endParaRPr lang="fr-FR" sz="1300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pic>
        <p:nvPicPr>
          <p:cNvPr id="13" name="Image 9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078" y="3842004"/>
            <a:ext cx="1380880" cy="906283"/>
          </a:xfrm>
          <a:prstGeom prst="rect">
            <a:avLst/>
          </a:prstGeom>
        </p:spPr>
      </p:pic>
      <p:pic>
        <p:nvPicPr>
          <p:cNvPr id="15" name="Image 107" descr="part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053" y="2570929"/>
            <a:ext cx="696095" cy="744786"/>
          </a:xfrm>
          <a:prstGeom prst="rect">
            <a:avLst/>
          </a:prstGeom>
        </p:spPr>
      </p:pic>
      <p:pic>
        <p:nvPicPr>
          <p:cNvPr id="16" name="Image 108" descr="cand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44" y="1255982"/>
            <a:ext cx="653586" cy="807325"/>
          </a:xfrm>
          <a:prstGeom prst="rect">
            <a:avLst/>
          </a:prstGeom>
        </p:spPr>
      </p:pic>
      <p:pic>
        <p:nvPicPr>
          <p:cNvPr id="17" name="Image 109" descr="workforc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820" y="2570935"/>
            <a:ext cx="684047" cy="738735"/>
          </a:xfrm>
          <a:prstGeom prst="rect">
            <a:avLst/>
          </a:prstGeom>
        </p:spPr>
      </p:pic>
      <p:pic>
        <p:nvPicPr>
          <p:cNvPr id="18" name="Image 110" descr="Office-Icons-091012551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185" y="1323137"/>
            <a:ext cx="678969" cy="726461"/>
          </a:xfrm>
          <a:prstGeom prst="rect">
            <a:avLst/>
          </a:prstGeom>
        </p:spPr>
      </p:pic>
      <p:pic>
        <p:nvPicPr>
          <p:cNvPr id="19" name="Image 112" descr="diplom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757" y="1011510"/>
            <a:ext cx="983035" cy="1051797"/>
          </a:xfrm>
          <a:prstGeom prst="rect">
            <a:avLst/>
          </a:prstGeom>
        </p:spPr>
      </p:pic>
      <p:pic>
        <p:nvPicPr>
          <p:cNvPr id="20" name="Image 1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79" y="3861026"/>
            <a:ext cx="810259" cy="7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" name="Object 38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251321" y="75470"/>
          <a:ext cx="1552" cy="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1321" y="75470"/>
                        <a:ext cx="1552" cy="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6" y="113099"/>
            <a:ext cx="10729461" cy="778098"/>
          </a:xfrm>
        </p:spPr>
        <p:txBody>
          <a:bodyPr anchor="ctr"/>
          <a:lstStyle/>
          <a:p>
            <a:r>
              <a:rPr lang="fr-BE" sz="3600" b="1" dirty="0"/>
              <a:t>TRACK RECORD</a:t>
            </a:r>
            <a:endParaRPr lang="fr-BE" sz="2176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6209E7-F422-4833-A3EF-1014CF7B7B34}" type="slidenum">
              <a:rPr lang="fr-BE"/>
              <a:pPr>
                <a:defRPr/>
              </a:pPr>
              <a:t>3</a:t>
            </a:fld>
            <a:endParaRPr lang="fr-BE"/>
          </a:p>
        </p:txBody>
      </p:sp>
      <p:sp>
        <p:nvSpPr>
          <p:cNvPr id="9" name="ZoneTexte 365"/>
          <p:cNvSpPr txBox="1"/>
          <p:nvPr/>
        </p:nvSpPr>
        <p:spPr>
          <a:xfrm>
            <a:off x="1916999" y="1404797"/>
            <a:ext cx="4363206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78" fontAlgn="base">
              <a:spcBef>
                <a:spcPct val="0"/>
              </a:spcBef>
              <a:spcAft>
                <a:spcPct val="0"/>
              </a:spcAft>
            </a:pPr>
            <a:r>
              <a:rPr lang="en-US" sz="1814" b="1" dirty="0">
                <a:solidFill>
                  <a:schemeClr val="accent1"/>
                </a:solidFill>
              </a:rPr>
              <a:t>Technology</a:t>
            </a:r>
            <a:r>
              <a:rPr lang="en-US" sz="1814" b="1" dirty="0">
                <a:solidFill>
                  <a:srgbClr val="5C5C5C"/>
                </a:solidFill>
                <a:latin typeface="Arial" charset="0"/>
                <a:cs typeface="Arial" charset="0"/>
              </a:rPr>
              <a:t/>
            </a:r>
            <a:br>
              <a:rPr lang="en-US" sz="1814" b="1" dirty="0">
                <a:solidFill>
                  <a:srgbClr val="5C5C5C"/>
                </a:solidFill>
                <a:latin typeface="Arial" charset="0"/>
                <a:cs typeface="Arial" charset="0"/>
              </a:rPr>
            </a:br>
            <a:endParaRPr lang="en-US" sz="1814" b="1" dirty="0">
              <a:solidFill>
                <a:srgbClr val="5C5C5C"/>
              </a:solidFill>
              <a:latin typeface="Arial" charset="0"/>
              <a:cs typeface="Arial" charset="0"/>
            </a:endParaRPr>
          </a:p>
        </p:txBody>
      </p:sp>
      <p:cxnSp>
        <p:nvCxnSpPr>
          <p:cNvPr id="396" name="Straight Connector 395"/>
          <p:cNvCxnSpPr/>
          <p:nvPr/>
        </p:nvCxnSpPr>
        <p:spPr>
          <a:xfrm>
            <a:off x="1415845" y="2055488"/>
            <a:ext cx="474902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ZoneTexte 365"/>
          <p:cNvSpPr txBox="1"/>
          <p:nvPr/>
        </p:nvSpPr>
        <p:spPr>
          <a:xfrm>
            <a:off x="6555971" y="1408279"/>
            <a:ext cx="35679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78" fontAlgn="base">
              <a:spcBef>
                <a:spcPct val="0"/>
              </a:spcBef>
              <a:spcAft>
                <a:spcPct val="0"/>
              </a:spcAft>
            </a:pPr>
            <a:r>
              <a:rPr lang="en-US" sz="1814" b="1" dirty="0">
                <a:solidFill>
                  <a:schemeClr val="accent1"/>
                </a:solidFill>
              </a:rPr>
              <a:t>Trusted by the top global players</a:t>
            </a:r>
          </a:p>
        </p:txBody>
      </p:sp>
      <p:cxnSp>
        <p:nvCxnSpPr>
          <p:cNvPr id="397" name="Straight Connector 396"/>
          <p:cNvCxnSpPr/>
          <p:nvPr/>
        </p:nvCxnSpPr>
        <p:spPr>
          <a:xfrm>
            <a:off x="6574520" y="2055488"/>
            <a:ext cx="422334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8" name="Picture 40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05" y="4976751"/>
            <a:ext cx="740873" cy="683881"/>
          </a:xfrm>
          <a:prstGeom prst="rect">
            <a:avLst/>
          </a:prstGeom>
        </p:spPr>
      </p:pic>
      <p:pic>
        <p:nvPicPr>
          <p:cNvPr id="410" name="Picture 4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6670" y="5660632"/>
            <a:ext cx="1530974" cy="351877"/>
          </a:xfrm>
          <a:prstGeom prst="rect">
            <a:avLst/>
          </a:prstGeom>
        </p:spPr>
      </p:pic>
      <p:pic>
        <p:nvPicPr>
          <p:cNvPr id="411" name="Picture 4" descr="http://topnews.net.nz/data/bill-and-melinda-gates-foundation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42" t="27826" r="14669" b="33229"/>
          <a:stretch/>
        </p:blipFill>
        <p:spPr bwMode="auto">
          <a:xfrm>
            <a:off x="8804954" y="3411658"/>
            <a:ext cx="1703734" cy="6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Image 39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29" y="4229050"/>
            <a:ext cx="1271686" cy="469208"/>
          </a:xfrm>
          <a:prstGeom prst="rect">
            <a:avLst/>
          </a:prstGeom>
        </p:spPr>
      </p:pic>
      <p:pic>
        <p:nvPicPr>
          <p:cNvPr id="413" name="Picture 4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402" y="3300482"/>
            <a:ext cx="1095332" cy="727954"/>
          </a:xfrm>
          <a:prstGeom prst="rect">
            <a:avLst/>
          </a:prstGeom>
        </p:spPr>
      </p:pic>
      <p:pic>
        <p:nvPicPr>
          <p:cNvPr id="414" name="Picture 4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63143" y="2947829"/>
            <a:ext cx="996273" cy="356620"/>
          </a:xfrm>
          <a:prstGeom prst="rect">
            <a:avLst/>
          </a:prstGeom>
        </p:spPr>
      </p:pic>
      <p:pic>
        <p:nvPicPr>
          <p:cNvPr id="415" name="Picture 4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87382" y="2685913"/>
            <a:ext cx="885635" cy="490834"/>
          </a:xfrm>
          <a:prstGeom prst="rect">
            <a:avLst/>
          </a:prstGeom>
        </p:spPr>
      </p:pic>
      <p:pic>
        <p:nvPicPr>
          <p:cNvPr id="417" name="Picture 2" descr="http://t1.gstatic.com/images?q=tbn:ANd9GcTpWBCN4JVxzsDKKjuC37300XVynuNFsPbZY92tMzqOVcloCxQW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978" y="3458210"/>
            <a:ext cx="730205" cy="5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031" y="5031445"/>
            <a:ext cx="1269939" cy="952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01" y="4928881"/>
            <a:ext cx="1260733" cy="578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78" y="4976751"/>
            <a:ext cx="1263263" cy="633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43" y="2345641"/>
            <a:ext cx="562218" cy="562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05" y="2297485"/>
            <a:ext cx="760139" cy="414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36" y="2211353"/>
            <a:ext cx="1092381" cy="415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21" y="4121910"/>
            <a:ext cx="653100" cy="653100"/>
          </a:xfrm>
          <a:prstGeom prst="rect">
            <a:avLst/>
          </a:prstGeom>
        </p:spPr>
      </p:pic>
      <p:pic>
        <p:nvPicPr>
          <p:cNvPr id="369" name="Picture 368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23" y="3167533"/>
            <a:ext cx="1284944" cy="697186"/>
          </a:xfrm>
          <a:prstGeom prst="rect">
            <a:avLst/>
          </a:prstGeom>
        </p:spPr>
      </p:pic>
      <p:pic>
        <p:nvPicPr>
          <p:cNvPr id="370" name="Picture 369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9" y="3218204"/>
            <a:ext cx="1062251" cy="704626"/>
          </a:xfrm>
          <a:prstGeom prst="rect">
            <a:avLst/>
          </a:prstGeom>
        </p:spPr>
      </p:pic>
      <p:pic>
        <p:nvPicPr>
          <p:cNvPr id="371" name="Picture 370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75" y="3241693"/>
            <a:ext cx="1177904" cy="574228"/>
          </a:xfrm>
          <a:prstGeom prst="rect">
            <a:avLst/>
          </a:prstGeom>
        </p:spPr>
      </p:pic>
      <p:pic>
        <p:nvPicPr>
          <p:cNvPr id="372" name="Picture 37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51" y="2303118"/>
            <a:ext cx="959832" cy="523212"/>
          </a:xfrm>
          <a:prstGeom prst="rect">
            <a:avLst/>
          </a:prstGeom>
        </p:spPr>
      </p:pic>
      <p:pic>
        <p:nvPicPr>
          <p:cNvPr id="373" name="Picture 372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20" y="2297485"/>
            <a:ext cx="1144463" cy="506593"/>
          </a:xfrm>
          <a:prstGeom prst="rect">
            <a:avLst/>
          </a:prstGeom>
        </p:spPr>
      </p:pic>
      <p:pic>
        <p:nvPicPr>
          <p:cNvPr id="374" name="Picture 373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23" y="2285928"/>
            <a:ext cx="661901" cy="661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19" y="2579515"/>
            <a:ext cx="867766" cy="656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827" y="4034943"/>
            <a:ext cx="865174" cy="865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06" y="4110544"/>
            <a:ext cx="1418773" cy="6305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02" y="3954891"/>
            <a:ext cx="887134" cy="8871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05" y="4012534"/>
            <a:ext cx="1129107" cy="8576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29" y="2209329"/>
            <a:ext cx="983399" cy="6230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19" y="4052722"/>
            <a:ext cx="1003704" cy="4762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185" y="1133460"/>
            <a:ext cx="7427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Providing impact to the largest players with the state of Art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910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26" y="56356"/>
            <a:ext cx="7746610" cy="778098"/>
          </a:xfrm>
        </p:spPr>
        <p:txBody>
          <a:bodyPr/>
          <a:lstStyle/>
          <a:p>
            <a:r>
              <a:rPr lang="en-US" sz="2800" b="1" dirty="0" smtClean="0"/>
              <a:t>What MFI Insight Means for Banks and FI</a:t>
            </a:r>
            <a:endParaRPr lang="fr-BE" sz="2800" b="1" dirty="0"/>
          </a:p>
        </p:txBody>
      </p:sp>
      <p:sp>
        <p:nvSpPr>
          <p:cNvPr id="3" name="Rounded Rectangle 2"/>
          <p:cNvSpPr>
            <a:spLocks/>
          </p:cNvSpPr>
          <p:nvPr/>
        </p:nvSpPr>
        <p:spPr>
          <a:xfrm>
            <a:off x="2027022" y="3131726"/>
            <a:ext cx="7154460" cy="2976042"/>
          </a:xfrm>
          <a:prstGeom prst="roundRect">
            <a:avLst/>
          </a:prstGeom>
          <a:pattFill prst="pct4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 smtClean="0">
              <a:uFillTx/>
            </a:endParaRPr>
          </a:p>
        </p:txBody>
      </p:sp>
      <p:sp>
        <p:nvSpPr>
          <p:cNvPr id="4" name="Rounded Rectangle 3"/>
          <p:cNvSpPr>
            <a:spLocks/>
          </p:cNvSpPr>
          <p:nvPr/>
        </p:nvSpPr>
        <p:spPr>
          <a:xfrm>
            <a:off x="2750110" y="3218329"/>
            <a:ext cx="6069295" cy="8739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61" lvl="1" defTabSz="824017">
              <a:spcAft>
                <a:spcPts val="1033"/>
              </a:spcAft>
              <a:buSzPct val="120000"/>
            </a:pPr>
            <a:r>
              <a:rPr lang="en-US" sz="1632" b="1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Financial Analytics Module (FAM)</a:t>
            </a:r>
            <a:endParaRPr lang="en-US" sz="1632" b="1" dirty="0">
              <a:solidFill>
                <a:schemeClr val="tx1"/>
              </a:solidFill>
              <a:uFillTx/>
              <a:latin typeface="Arial" panose="020B0604020202020204" pitchFamily="34" charset="0"/>
              <a:ea typeface="Arial Bold"/>
              <a:cs typeface="Arial" panose="020B0604020202020204" pitchFamily="34" charset="0"/>
            </a:endParaRPr>
          </a:p>
          <a:p>
            <a:pPr marL="1461" lvl="1" defTabSz="824017">
              <a:buSzPct val="120000"/>
            </a:pPr>
            <a:r>
              <a:rPr lang="en-US" sz="1377" dirty="0" smtClean="0">
                <a:solidFill>
                  <a:srgbClr val="333333"/>
                </a:solidFill>
                <a:uFillTx/>
                <a:ea typeface="ＭＳ Ｐゴシック" charset="-128"/>
              </a:rPr>
              <a:t>FAM helps you to better manage your Loan Portfolio on daily performance in micro-markets. It’s </a:t>
            </a:r>
            <a:r>
              <a:rPr lang="en-US" sz="1377" dirty="0">
                <a:solidFill>
                  <a:srgbClr val="333333"/>
                </a:solidFill>
                <a:uFillTx/>
                <a:ea typeface="ＭＳ Ｐゴシック" charset="-128"/>
              </a:rPr>
              <a:t>also a process that fosters cross-department </a:t>
            </a:r>
            <a:r>
              <a:rPr lang="en-US" sz="1377" dirty="0" smtClean="0">
                <a:solidFill>
                  <a:srgbClr val="333333"/>
                </a:solidFill>
                <a:uFillTx/>
                <a:ea typeface="ＭＳ Ｐゴシック" charset="-128"/>
              </a:rPr>
              <a:t>collaboration.</a:t>
            </a:r>
            <a:endParaRPr lang="en-US" sz="1377" dirty="0">
              <a:solidFill>
                <a:srgbClr val="333333"/>
              </a:solidFill>
              <a:uFillTx/>
              <a:ea typeface="ＭＳ Ｐゴシック" charset="-128"/>
            </a:endParaRPr>
          </a:p>
        </p:txBody>
      </p:sp>
      <p:sp>
        <p:nvSpPr>
          <p:cNvPr id="5" name="Rounded Rectangle 4"/>
          <p:cNvSpPr>
            <a:spLocks/>
          </p:cNvSpPr>
          <p:nvPr/>
        </p:nvSpPr>
        <p:spPr>
          <a:xfrm>
            <a:off x="2763426" y="5239588"/>
            <a:ext cx="4542958" cy="8180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61" lvl="1" algn="ctr" defTabSz="824017">
              <a:spcAft>
                <a:spcPts val="1033"/>
              </a:spcAft>
              <a:buSzPct val="120000"/>
            </a:pPr>
            <a:r>
              <a:rPr lang="en-US" sz="1600" b="1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Channel &amp; Network performance Module (CNM)</a:t>
            </a:r>
            <a:endParaRPr lang="en-US" sz="1600" b="1" dirty="0">
              <a:solidFill>
                <a:schemeClr val="tx1"/>
              </a:solidFill>
              <a:uFillTx/>
              <a:latin typeface="Arial" panose="020B0604020202020204" pitchFamily="34" charset="0"/>
              <a:ea typeface="Arial Bold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7465268" y="5220256"/>
            <a:ext cx="1354137" cy="8373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61" lvl="1" algn="ctr" defTabSz="824017">
              <a:buSzPct val="120000"/>
            </a:pPr>
            <a:r>
              <a:rPr lang="en-US" sz="1400" b="1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Product Performance</a:t>
            </a:r>
          </a:p>
          <a:p>
            <a:pPr marL="1461" lvl="1" algn="ctr" defTabSz="824017">
              <a:buSzPct val="120000"/>
            </a:pPr>
            <a:r>
              <a:rPr lang="en-US" sz="1400" b="1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Module (PPM)</a:t>
            </a:r>
            <a:endParaRPr lang="en-US" sz="1400" b="1" dirty="0">
              <a:solidFill>
                <a:schemeClr val="tx1"/>
              </a:solidFill>
              <a:uFillTx/>
              <a:latin typeface="Arial" panose="020B0604020202020204" pitchFamily="34" charset="0"/>
              <a:ea typeface="Arial Bold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2750110" y="4153980"/>
            <a:ext cx="6069295" cy="10161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61" lvl="1" defTabSz="824017">
              <a:spcAft>
                <a:spcPts val="1033"/>
              </a:spcAft>
              <a:buSzPct val="120000"/>
            </a:pPr>
            <a:r>
              <a:rPr lang="en-US" sz="1600" b="1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360 Customer Centricity Module (CCM)</a:t>
            </a:r>
          </a:p>
          <a:p>
            <a:pPr marL="1461" lvl="1" defTabSz="824017">
              <a:buSzPct val="120000"/>
            </a:pPr>
            <a:r>
              <a:rPr lang="en-US" sz="1377" dirty="0" smtClean="0">
                <a:solidFill>
                  <a:srgbClr val="333333"/>
                </a:solidFill>
                <a:uFillTx/>
                <a:ea typeface="ＭＳ Ｐゴシック" charset="-128"/>
              </a:rPr>
              <a:t>Helps you to better manage you customer interaction - KYC</a:t>
            </a:r>
          </a:p>
          <a:p>
            <a:pPr marL="1461" lvl="1" defTabSz="824017">
              <a:buSzPct val="120000"/>
            </a:pPr>
            <a:r>
              <a:rPr lang="en-US" sz="1377" dirty="0" smtClean="0">
                <a:solidFill>
                  <a:srgbClr val="333333"/>
                </a:solidFill>
                <a:uFillTx/>
                <a:ea typeface="ＭＳ Ｐゴシック" charset="-128"/>
              </a:rPr>
              <a:t>How to build a Customer loyalty  and prevent Churn</a:t>
            </a:r>
          </a:p>
          <a:p>
            <a:pPr marL="1461" lvl="1" defTabSz="824017">
              <a:buSzPct val="120000"/>
            </a:pPr>
            <a:r>
              <a:rPr lang="en-US" sz="1377" dirty="0" smtClean="0">
                <a:solidFill>
                  <a:srgbClr val="333333"/>
                </a:solidFill>
                <a:uFillTx/>
                <a:ea typeface="ＭＳ Ｐゴシック" charset="-128"/>
              </a:rPr>
              <a:t>Measure the Social Impact of your service toward your customer </a:t>
            </a:r>
            <a:endParaRPr lang="en-US" sz="1377" dirty="0">
              <a:solidFill>
                <a:srgbClr val="333333"/>
              </a:solidFill>
              <a:uFillTx/>
              <a:ea typeface="ＭＳ Ｐゴシック" charset="-128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134963" y="3291922"/>
            <a:ext cx="246221" cy="2477977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uFillTx/>
              </a:rPr>
              <a:t>Finance  Analytics Platform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22075" y="859513"/>
            <a:ext cx="7528052" cy="2315880"/>
            <a:chOff x="2664178" y="820618"/>
            <a:chExt cx="8859798" cy="2721241"/>
          </a:xfrm>
        </p:grpSpPr>
        <p:sp>
          <p:nvSpPr>
            <p:cNvPr id="10" name="Rounded Rectangle 9"/>
            <p:cNvSpPr>
              <a:spLocks/>
            </p:cNvSpPr>
            <p:nvPr/>
          </p:nvSpPr>
          <p:spPr>
            <a:xfrm>
              <a:off x="4043715" y="1491560"/>
              <a:ext cx="1196846" cy="205029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1461" lvl="1" algn="ctr" defTabSz="824017">
                <a:spcAft>
                  <a:spcPts val="1033"/>
                </a:spcAft>
                <a:buSzPct val="120000"/>
              </a:pPr>
              <a:r>
                <a:rPr lang="en-US" sz="2000" b="1" dirty="0" smtClean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Arial Bold"/>
                  <a:cs typeface="Arial" panose="020B0604020202020204" pitchFamily="34" charset="0"/>
                </a:rPr>
                <a:t>Growth</a:t>
              </a:r>
              <a:endParaRPr lang="en-US" sz="1377" dirty="0">
                <a:solidFill>
                  <a:srgbClr val="333333"/>
                </a:solidFill>
                <a:uFillTx/>
                <a:ea typeface="ＭＳ Ｐゴシック" charset="-128"/>
              </a:endParaRPr>
            </a:p>
          </p:txBody>
        </p:sp>
        <p:sp>
          <p:nvSpPr>
            <p:cNvPr id="11" name="Rounded Rectangle 10"/>
            <p:cNvSpPr>
              <a:spLocks/>
            </p:cNvSpPr>
            <p:nvPr/>
          </p:nvSpPr>
          <p:spPr>
            <a:xfrm>
              <a:off x="7376199" y="1502779"/>
              <a:ext cx="1213691" cy="203908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1461" lvl="1" algn="ctr" defTabSz="824017">
                <a:spcAft>
                  <a:spcPts val="1033"/>
                </a:spcAft>
                <a:buSzPct val="120000"/>
              </a:pPr>
              <a:r>
                <a:rPr lang="en-US" sz="2000" b="1" dirty="0" smtClean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Profitability</a:t>
              </a:r>
              <a:endParaRPr lang="en-US" sz="2000" dirty="0">
                <a:solidFill>
                  <a:srgbClr val="333333"/>
                </a:solidFill>
                <a:uFillTx/>
                <a:ea typeface="ＭＳ Ｐゴシック" charset="-128"/>
              </a:endParaRPr>
            </a:p>
          </p:txBody>
        </p:sp>
        <p:sp>
          <p:nvSpPr>
            <p:cNvPr id="12" name="Rounded Rectangle 11"/>
            <p:cNvSpPr>
              <a:spLocks/>
            </p:cNvSpPr>
            <p:nvPr/>
          </p:nvSpPr>
          <p:spPr>
            <a:xfrm>
              <a:off x="5786219" y="1491561"/>
              <a:ext cx="1170161" cy="205029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1461" lvl="1" algn="ctr" defTabSz="824017">
                <a:spcAft>
                  <a:spcPts val="1033"/>
                </a:spcAft>
                <a:buSzPct val="120000"/>
              </a:pPr>
              <a:r>
                <a:rPr lang="en-US" sz="2000" b="1" dirty="0" smtClean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Arial Bold"/>
                  <a:cs typeface="Arial" panose="020B0604020202020204" pitchFamily="34" charset="0"/>
                </a:rPr>
                <a:t>Quality</a:t>
              </a:r>
              <a:endParaRPr lang="en-US" sz="1377" dirty="0">
                <a:solidFill>
                  <a:srgbClr val="333333"/>
                </a:solidFill>
                <a:uFillTx/>
                <a:ea typeface="ＭＳ Ｐゴシック" charset="-128"/>
              </a:endParaRPr>
            </a:p>
          </p:txBody>
        </p:sp>
        <p:sp>
          <p:nvSpPr>
            <p:cNvPr id="13" name="Rounded Rectangle 12"/>
            <p:cNvSpPr>
              <a:spLocks/>
            </p:cNvSpPr>
            <p:nvPr/>
          </p:nvSpPr>
          <p:spPr>
            <a:xfrm>
              <a:off x="9031920" y="1479360"/>
              <a:ext cx="1081090" cy="206249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1461" lvl="1" algn="ctr" defTabSz="824017">
                <a:spcAft>
                  <a:spcPts val="1033"/>
                </a:spcAft>
                <a:buSzPct val="120000"/>
              </a:pPr>
              <a:r>
                <a:rPr lang="en-US" sz="2000" b="1" dirty="0" smtClean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Arial Bold"/>
                  <a:cs typeface="Arial" panose="020B0604020202020204" pitchFamily="34" charset="0"/>
                </a:rPr>
                <a:t>Composition</a:t>
              </a:r>
              <a:endParaRPr lang="en-US" sz="1377" dirty="0">
                <a:solidFill>
                  <a:srgbClr val="333333"/>
                </a:solidFill>
                <a:uFillTx/>
                <a:ea typeface="ＭＳ Ｐゴシック" charset="-128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64178" y="820618"/>
              <a:ext cx="8859798" cy="670229"/>
              <a:chOff x="2664178" y="508096"/>
              <a:chExt cx="8859798" cy="67022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2664178" y="508096"/>
                <a:ext cx="8859798" cy="670229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>
                <a:spLocks/>
              </p:cNvSpPr>
              <p:nvPr/>
            </p:nvSpPr>
            <p:spPr>
              <a:xfrm>
                <a:off x="6863129" y="863359"/>
                <a:ext cx="5130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1400" b="1" dirty="0" smtClean="0">
                    <a:uFillTx/>
                  </a:rPr>
                  <a:t>Bank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5101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943091" y="4003339"/>
            <a:ext cx="865766" cy="40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3" name="Block Arc 42"/>
          <p:cNvSpPr/>
          <p:nvPr/>
        </p:nvSpPr>
        <p:spPr>
          <a:xfrm>
            <a:off x="2771546" y="1806470"/>
            <a:ext cx="5506183" cy="5116372"/>
          </a:xfrm>
          <a:prstGeom prst="blockArc">
            <a:avLst>
              <a:gd name="adj1" fmla="val 10654734"/>
              <a:gd name="adj2" fmla="val 158699"/>
              <a:gd name="adj3" fmla="val 7597"/>
            </a:avLst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739978"/>
            <a:endParaRPr lang="fr-BE" sz="1079" kern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8" y="69404"/>
            <a:ext cx="10729461" cy="778098"/>
          </a:xfrm>
        </p:spPr>
        <p:txBody>
          <a:bodyPr/>
          <a:lstStyle/>
          <a:p>
            <a:r>
              <a:rPr lang="fr-BE" altLang="fr-FR" sz="3600" dirty="0" smtClean="0"/>
              <a:t>Features Overview</a:t>
            </a:r>
            <a:br>
              <a:rPr lang="fr-BE" altLang="fr-FR" sz="3600" dirty="0" smtClean="0"/>
            </a:br>
            <a:r>
              <a:rPr lang="fr-BE" altLang="fr-FR" sz="3600" dirty="0" smtClean="0"/>
              <a:t>Solution </a:t>
            </a:r>
            <a:r>
              <a:rPr lang="fr-BE" sz="3600" dirty="0" smtClean="0"/>
              <a:t>Architecture (1/2)</a:t>
            </a:r>
            <a:endParaRPr lang="fr-BE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90628" y="1134028"/>
            <a:ext cx="6463713" cy="4832359"/>
            <a:chOff x="1414619" y="1630023"/>
            <a:chExt cx="6463713" cy="4832359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 rot="16200000">
              <a:off x="2600990" y="443652"/>
              <a:ext cx="4090972" cy="6463713"/>
              <a:chOff x="2674647" y="1095568"/>
              <a:chExt cx="4772823" cy="5990335"/>
            </a:xfrm>
          </p:grpSpPr>
          <p:sp>
            <p:nvSpPr>
              <p:cNvPr id="12" name="Can 11"/>
              <p:cNvSpPr/>
              <p:nvPr/>
            </p:nvSpPr>
            <p:spPr>
              <a:xfrm rot="5400000">
                <a:off x="3628033" y="3645620"/>
                <a:ext cx="1152809" cy="685204"/>
              </a:xfrm>
              <a:prstGeom prst="can">
                <a:avLst/>
              </a:prstGeom>
              <a:solidFill>
                <a:schemeClr val="accent1">
                  <a:lumMod val="5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739978">
                  <a:defRPr/>
                </a:pPr>
                <a:r>
                  <a:rPr lang="en-ZA" sz="1457" b="1" kern="0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/>
                  </a:rPr>
                  <a:t>Banking </a:t>
                </a:r>
              </a:p>
              <a:p>
                <a:pPr algn="ctr" defTabSz="739978">
                  <a:defRPr/>
                </a:pPr>
                <a:r>
                  <a:rPr lang="en-ZA" sz="1457" b="1" kern="0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/>
                  </a:rPr>
                  <a:t>Model</a:t>
                </a:r>
                <a:endParaRPr lang="en-ZA" sz="1457" b="1" kern="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/>
                </a:endParaRPr>
              </a:p>
            </p:txBody>
          </p:sp>
          <p:cxnSp>
            <p:nvCxnSpPr>
              <p:cNvPr id="19" name="Straight Connector 38"/>
              <p:cNvCxnSpPr>
                <a:cxnSpLocks noChangeShapeType="1"/>
              </p:cNvCxnSpPr>
              <p:nvPr/>
            </p:nvCxnSpPr>
            <p:spPr bwMode="auto">
              <a:xfrm flipH="1" flipV="1">
                <a:off x="2674647" y="1454105"/>
                <a:ext cx="40331" cy="5035175"/>
              </a:xfrm>
              <a:prstGeom prst="line">
                <a:avLst/>
              </a:prstGeom>
              <a:noFill/>
              <a:ln w="6350" algn="ctr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pic>
            <p:nvPicPr>
              <p:cNvPr id="20" name="Picture 12" descr="http://mkt.tableausoftware.com/img/proserv.gif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257726" y="5317274"/>
                <a:ext cx="645947" cy="749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2" descr="http://mkt.tableausoftware.com/img/proserv.gif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749957" y="3664886"/>
                <a:ext cx="645947" cy="749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2" descr="http://mkt.tableausoftware.com/img/proserv.gif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63879" y="6388390"/>
                <a:ext cx="645947" cy="749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2" descr="http://mkt.tableausoftware.com/img/proserv.gif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216193" y="1853185"/>
                <a:ext cx="645947" cy="749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2" descr="http://mkt.tableausoftware.com/img/proserv.gif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366213" y="1044002"/>
                <a:ext cx="645947" cy="749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Right Arrow Callout 4"/>
            <p:cNvSpPr/>
            <p:nvPr/>
          </p:nvSpPr>
          <p:spPr bwMode="auto">
            <a:xfrm rot="16200000">
              <a:off x="4193732" y="2357398"/>
              <a:ext cx="687509" cy="5509907"/>
            </a:xfrm>
            <a:prstGeom prst="rightArrowCallout">
              <a:avLst>
                <a:gd name="adj1" fmla="val 25000"/>
                <a:gd name="adj2" fmla="val 44618"/>
                <a:gd name="adj3" fmla="val 25000"/>
                <a:gd name="adj4" fmla="val 64977"/>
              </a:avLst>
            </a:pr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739978">
                <a:defRPr/>
              </a:pPr>
              <a:endParaRPr lang="en-ZA" sz="1079" kern="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" name="Can 5"/>
            <p:cNvSpPr/>
            <p:nvPr/>
          </p:nvSpPr>
          <p:spPr bwMode="auto">
            <a:xfrm>
              <a:off x="2951541" y="5762946"/>
              <a:ext cx="738219" cy="677862"/>
            </a:xfrm>
            <a:prstGeom prst="can">
              <a:avLst/>
            </a:prstGeom>
            <a:solidFill>
              <a:srgbClr val="EAFAFA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739978">
                <a:defRPr/>
              </a:pPr>
              <a:r>
                <a:rPr lang="en-ZA" sz="1457" kern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/>
                </a:rPr>
                <a:t>ATM Switch</a:t>
              </a:r>
              <a:endParaRPr lang="en-ZA" sz="1457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Can 6"/>
            <p:cNvSpPr/>
            <p:nvPr/>
          </p:nvSpPr>
          <p:spPr bwMode="auto">
            <a:xfrm>
              <a:off x="3753411" y="5741459"/>
              <a:ext cx="1044653" cy="677862"/>
            </a:xfrm>
            <a:prstGeom prst="ca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739978">
                <a:defRPr/>
              </a:pPr>
              <a:r>
                <a:rPr lang="en-ZA" sz="1457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/>
                </a:rPr>
                <a:t>Core Banking</a:t>
              </a:r>
              <a:endParaRPr lang="en-ZA" sz="1457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Can 7"/>
            <p:cNvSpPr/>
            <p:nvPr/>
          </p:nvSpPr>
          <p:spPr bwMode="auto">
            <a:xfrm>
              <a:off x="4875428" y="5769175"/>
              <a:ext cx="844743" cy="677862"/>
            </a:xfrm>
            <a:prstGeom prst="can">
              <a:avLst/>
            </a:prstGeom>
            <a:solidFill>
              <a:srgbClr val="EAFAFA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739978">
                <a:defRPr/>
              </a:pPr>
              <a:r>
                <a:rPr lang="en-ZA" sz="1400" kern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/>
                </a:rPr>
                <a:t>Mobile</a:t>
              </a:r>
            </a:p>
            <a:p>
              <a:pPr algn="ctr" defTabSz="739978">
                <a:defRPr/>
              </a:pPr>
              <a:r>
                <a:rPr lang="en-ZA" sz="1400" kern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/>
                </a:rPr>
                <a:t>Banking</a:t>
              </a:r>
              <a:endParaRPr lang="en-ZA" sz="1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1" name="Can 10"/>
            <p:cNvSpPr/>
            <p:nvPr/>
          </p:nvSpPr>
          <p:spPr bwMode="auto">
            <a:xfrm>
              <a:off x="1823512" y="5784520"/>
              <a:ext cx="1040079" cy="677862"/>
            </a:xfrm>
            <a:prstGeom prst="can">
              <a:avLst/>
            </a:prstGeom>
            <a:solidFill>
              <a:srgbClr val="EAFAFA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739978">
                <a:defRPr/>
              </a:pPr>
              <a:r>
                <a:rPr lang="en-ZA" sz="1200" kern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/>
                </a:rPr>
                <a:t>Accounting</a:t>
              </a:r>
              <a:endParaRPr lang="en-ZA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Up Arrow 27"/>
          <p:cNvSpPr/>
          <p:nvPr/>
        </p:nvSpPr>
        <p:spPr>
          <a:xfrm flipH="1">
            <a:off x="5338852" y="3068155"/>
            <a:ext cx="346036" cy="172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Block Arc 24"/>
          <p:cNvSpPr/>
          <p:nvPr/>
        </p:nvSpPr>
        <p:spPr>
          <a:xfrm>
            <a:off x="4258663" y="3018076"/>
            <a:ext cx="2535846" cy="2873438"/>
          </a:xfrm>
          <a:prstGeom prst="blockArc">
            <a:avLst>
              <a:gd name="adj1" fmla="val 10611892"/>
              <a:gd name="adj2" fmla="val 170108"/>
              <a:gd name="adj3" fmla="val 13087"/>
            </a:avLst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739978"/>
            <a:endParaRPr lang="fr-BE" sz="1079" kern="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448858" y="3671789"/>
            <a:ext cx="143868" cy="323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Left Arrow 32"/>
          <p:cNvSpPr/>
          <p:nvPr/>
        </p:nvSpPr>
        <p:spPr>
          <a:xfrm>
            <a:off x="4448071" y="3726202"/>
            <a:ext cx="219892" cy="2463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4" name="Picture 2" descr="http://www.neilsrecruitment.co.uk/wp-content/uploads/2013/07/Excel-logo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93" y="3421838"/>
            <a:ext cx="405890" cy="42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4" y="4556901"/>
            <a:ext cx="742133" cy="3521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/>
          <a:stretch/>
        </p:blipFill>
        <p:spPr>
          <a:xfrm>
            <a:off x="4393171" y="4597532"/>
            <a:ext cx="930804" cy="3006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0" r="8908" b="38877"/>
          <a:stretch/>
        </p:blipFill>
        <p:spPr>
          <a:xfrm>
            <a:off x="5535339" y="4630380"/>
            <a:ext cx="1103088" cy="2121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67" y="4544806"/>
            <a:ext cx="1053725" cy="3533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0679">
            <a:off x="3311537" y="2697858"/>
            <a:ext cx="623642" cy="2626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6554">
            <a:off x="7103428" y="2710900"/>
            <a:ext cx="759138" cy="2596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89" y="1914000"/>
            <a:ext cx="450951" cy="202544"/>
          </a:xfrm>
          <a:prstGeom prst="rect">
            <a:avLst/>
          </a:prstGeom>
        </p:spPr>
      </p:pic>
      <p:pic>
        <p:nvPicPr>
          <p:cNvPr id="42" name="Picture 2" descr="http://www.neilsrecruitment.co.uk/wp-content/uploads/2013/07/Excel-logo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70" y="5227753"/>
            <a:ext cx="663727" cy="66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an 47"/>
          <p:cNvSpPr/>
          <p:nvPr/>
        </p:nvSpPr>
        <p:spPr bwMode="auto">
          <a:xfrm>
            <a:off x="6802904" y="5288525"/>
            <a:ext cx="844743" cy="677862"/>
          </a:xfrm>
          <a:prstGeom prst="can">
            <a:avLst/>
          </a:prstGeom>
          <a:solidFill>
            <a:srgbClr val="EAFAFA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739978">
              <a:defRPr/>
            </a:pPr>
            <a:r>
              <a:rPr lang="en-ZA" sz="1457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CRM</a:t>
            </a:r>
            <a:endParaRPr lang="en-ZA" sz="1457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0" y="3127871"/>
            <a:ext cx="788996" cy="79898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82" y="2203473"/>
            <a:ext cx="820194" cy="68819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352461" y="3944956"/>
            <a:ext cx="898078" cy="600613"/>
            <a:chOff x="3630023" y="3657775"/>
            <a:chExt cx="898078" cy="373528"/>
          </a:xfrm>
        </p:grpSpPr>
        <p:sp>
          <p:nvSpPr>
            <p:cNvPr id="17" name="Rectangle 16"/>
            <p:cNvSpPr/>
            <p:nvPr/>
          </p:nvSpPr>
          <p:spPr>
            <a:xfrm>
              <a:off x="3630023" y="3657775"/>
              <a:ext cx="834668" cy="32269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46961" y="3661971"/>
              <a:ext cx="88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Loan</a:t>
              </a:r>
              <a:r>
                <a:rPr lang="fr-BE" sz="9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Portfolio Management</a:t>
              </a:r>
              <a:endParaRPr lang="fr-BE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979999" y="4083844"/>
            <a:ext cx="870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360 Customer</a:t>
            </a:r>
            <a:endParaRPr lang="fr-BE" sz="900" b="1" dirty="0"/>
          </a:p>
        </p:txBody>
      </p:sp>
      <p:sp>
        <p:nvSpPr>
          <p:cNvPr id="56" name="Rectangle 55"/>
          <p:cNvSpPr/>
          <p:nvPr/>
        </p:nvSpPr>
        <p:spPr>
          <a:xfrm>
            <a:off x="5215930" y="2838710"/>
            <a:ext cx="834668" cy="194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900" b="1" dirty="0" smtClean="0"/>
              <a:t>Channel</a:t>
            </a:r>
            <a:endParaRPr lang="fr-BE" sz="9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67" y="3128470"/>
            <a:ext cx="788996" cy="7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13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95619"/>
            <a:ext cx="7746610" cy="77809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Loan Portfolio </a:t>
            </a:r>
            <a:r>
              <a:rPr lang="en-US" sz="3200" b="1" dirty="0" smtClean="0"/>
              <a:t>Management: </a:t>
            </a:r>
            <a:br>
              <a:rPr lang="en-US" sz="3200" b="1" dirty="0" smtClean="0"/>
            </a:br>
            <a:r>
              <a:rPr lang="en-US" sz="3200" b="1" dirty="0" smtClean="0"/>
              <a:t>Performance Monitoring (1/3)</a:t>
            </a:r>
            <a:endParaRPr lang="fr-BE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1752" y="1371024"/>
          <a:ext cx="11470484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88"/>
                <a:gridCol w="2227932"/>
                <a:gridCol w="2212848"/>
                <a:gridCol w="1664208"/>
                <a:gridCol w="1856232"/>
                <a:gridCol w="1865376"/>
              </a:tblGrid>
              <a:tr h="404706">
                <a:tc gridSpan="6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Portfolio</a:t>
                      </a:r>
                      <a:r>
                        <a:rPr lang="en-US" sz="2000" baseline="0" dirty="0" smtClean="0"/>
                        <a:t> Analysis View</a:t>
                      </a:r>
                    </a:p>
                    <a:p>
                      <a:pPr algn="ctr"/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Summary</a:t>
                      </a:r>
                      <a:r>
                        <a:rPr lang="en-US" baseline="0" dirty="0" smtClean="0"/>
                        <a:t>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&amp;</a:t>
                      </a:r>
                      <a:r>
                        <a:rPr lang="en-US" baseline="0" dirty="0" smtClean="0"/>
                        <a:t> Aging &amp; Vintage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Concentration</a:t>
                      </a:r>
                      <a:r>
                        <a:rPr lang="en-US" baseline="0" dirty="0" smtClean="0"/>
                        <a:t>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Exposure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Benchmarking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Balance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Delinquency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Outstanding </a:t>
                      </a:r>
                    </a:p>
                    <a:p>
                      <a:r>
                        <a:rPr lang="en-US" baseline="0" dirty="0" smtClean="0"/>
                        <a:t>Balance at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Days Beyond terms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Delinquency</a:t>
                      </a:r>
                      <a:r>
                        <a:rPr lang="en-US" baseline="0" dirty="0" smtClean="0"/>
                        <a:t> /Aging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Geography/</a:t>
                      </a:r>
                    </a:p>
                    <a:p>
                      <a:r>
                        <a:rPr lang="en-US" dirty="0" smtClean="0"/>
                        <a:t>Region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Size</a:t>
                      </a:r>
                      <a:r>
                        <a:rPr lang="en-US" baseline="0" dirty="0" smtClean="0"/>
                        <a:t> of Business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Years in Business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Loan officer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Product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PAR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LAR </a:t>
                      </a:r>
                      <a:endParaRPr lang="fr-BE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Days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Beyond term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Provides list of </a:t>
                      </a:r>
                    </a:p>
                    <a:p>
                      <a:r>
                        <a:rPr lang="en-US" dirty="0" smtClean="0"/>
                        <a:t>companies at risk</a:t>
                      </a:r>
                    </a:p>
                    <a:p>
                      <a:r>
                        <a:rPr lang="en-US" baseline="0" dirty="0" smtClean="0"/>
                        <a:t>Or </a:t>
                      </a:r>
                    </a:p>
                    <a:p>
                      <a:r>
                        <a:rPr lang="en-US" baseline="0" dirty="0" smtClean="0"/>
                        <a:t>corporate linkage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Industry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Product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550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b="1" dirty="0" smtClean="0"/>
              <a:t> </a:t>
            </a:r>
            <a:r>
              <a:rPr lang="fr-BE" sz="2800" b="1" dirty="0" err="1" smtClean="0"/>
              <a:t>Loan</a:t>
            </a:r>
            <a:r>
              <a:rPr lang="fr-BE" sz="2800" b="1" dirty="0" smtClean="0"/>
              <a:t> </a:t>
            </a:r>
            <a:r>
              <a:rPr lang="fr-BE" sz="2800" b="1" dirty="0"/>
              <a:t>Portfolio </a:t>
            </a:r>
            <a:r>
              <a:rPr lang="fr-BE" sz="2800" b="1" dirty="0" smtClean="0"/>
              <a:t>Management </a:t>
            </a:r>
            <a:br>
              <a:rPr lang="fr-BE" sz="2800" b="1" dirty="0" smtClean="0"/>
            </a:br>
            <a:r>
              <a:rPr lang="fr-BE" sz="2800" b="1" dirty="0" smtClean="0"/>
              <a:t>Good Monitoring and Efficient </a:t>
            </a:r>
            <a:r>
              <a:rPr lang="fr-BE" sz="2800" b="1" dirty="0" err="1" smtClean="0"/>
              <a:t>Reporting</a:t>
            </a:r>
            <a:endParaRPr lang="fr-BE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2111" y="1300250"/>
            <a:ext cx="79550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 accurate knowledge of your portfolio and the ability to make relevant </a:t>
            </a:r>
            <a:r>
              <a:rPr lang="en-GB" sz="2400" dirty="0"/>
              <a:t>analysis is </a:t>
            </a:r>
            <a:r>
              <a:rPr lang="en-GB" sz="2400" dirty="0"/>
              <a:t>necessary to enhance your operations and take strategic decisions.</a:t>
            </a:r>
          </a:p>
        </p:txBody>
      </p:sp>
      <p:pic>
        <p:nvPicPr>
          <p:cNvPr id="4" name="Picture 3" descr="Screen Shot 2016-09-19 at 12.0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24" y="2500578"/>
            <a:ext cx="6088218" cy="43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76200"/>
            <a:ext cx="10729461" cy="778098"/>
          </a:xfrm>
        </p:spPr>
        <p:txBody>
          <a:bodyPr/>
          <a:lstStyle/>
          <a:p>
            <a:r>
              <a:rPr lang="en-US" sz="3600" dirty="0"/>
              <a:t>Our value proposition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6209E7-F422-4833-A3EF-1014CF7B7B34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8899" y="1222229"/>
            <a:ext cx="11988805" cy="48559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 smtClean="0"/>
              <a:t>Pre-</a:t>
            </a:r>
            <a:r>
              <a:rPr lang="en-US" sz="2700" dirty="0" err="1" smtClean="0"/>
              <a:t>packageable</a:t>
            </a:r>
            <a:r>
              <a:rPr lang="en-US" sz="2700" dirty="0" smtClean="0"/>
              <a:t> analytics insights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/>
              <a:t>Key actionable business questions ready to deploy for </a:t>
            </a:r>
            <a:r>
              <a:rPr lang="en-US" sz="2300" dirty="0" smtClean="0"/>
              <a:t>FI </a:t>
            </a:r>
            <a:r>
              <a:rPr lang="en-US" sz="2300" dirty="0"/>
              <a:t>and small medium banks. On cloud or </a:t>
            </a:r>
            <a:r>
              <a:rPr lang="en-US" sz="2300" dirty="0" smtClean="0"/>
              <a:t>Premise</a:t>
            </a:r>
            <a:endParaRPr lang="en-US" sz="2300" dirty="0"/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fr-BE" sz="2300" b="1" dirty="0"/>
              <a:t>Minimal project risk, reduced implementation time </a:t>
            </a:r>
            <a:r>
              <a:rPr lang="en-US" sz="2300" b="1" dirty="0"/>
              <a:t>cycle </a:t>
            </a:r>
            <a:r>
              <a:rPr lang="en-US" sz="2300" b="1" dirty="0" smtClean="0"/>
              <a:t>less than </a:t>
            </a:r>
            <a:r>
              <a:rPr lang="en-US" sz="2300" b="1" u="sng" dirty="0" smtClean="0"/>
              <a:t>6 weeks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300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/>
              <a:t>Predefined Canonical model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/>
              <a:t>A set of predefined KPI that support Loan portfolio </a:t>
            </a:r>
            <a:r>
              <a:rPr lang="en-US" sz="2300" dirty="0" smtClean="0"/>
              <a:t>management, channel </a:t>
            </a:r>
            <a:r>
              <a:rPr lang="en-US" sz="2300" dirty="0"/>
              <a:t>and customer intelligence. Data Model and Finance  Repository.</a:t>
            </a:r>
            <a:r>
              <a:rPr lang="fr-BE" sz="2300" dirty="0"/>
              <a:t> </a:t>
            </a:r>
            <a:endParaRPr lang="fr-BE" sz="2300" dirty="0" smtClean="0"/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fr-BE" sz="2300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/>
              <a:t>Agile technology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/>
              <a:t>Transformations build on  </a:t>
            </a:r>
            <a:r>
              <a:rPr lang="en-US" sz="2300" dirty="0" smtClean="0"/>
              <a:t>Easy </a:t>
            </a:r>
            <a:r>
              <a:rPr lang="en-US" sz="2300" dirty="0"/>
              <a:t>to adapt and implement to any type of STACK MS </a:t>
            </a:r>
            <a:r>
              <a:rPr lang="fr-BE" sz="2300" dirty="0" smtClean="0"/>
              <a:t>This </a:t>
            </a:r>
            <a:r>
              <a:rPr lang="fr-BE" sz="2300" dirty="0"/>
              <a:t>integration provides an efficient, accurate and transparent process for delivering Finance measures</a:t>
            </a:r>
            <a:endParaRPr lang="en-US" sz="23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kern="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chemeClr val="accent1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01853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b="1" dirty="0" smtClean="0"/>
              <a:t>3.3 Monitoring</a:t>
            </a:r>
            <a:endParaRPr lang="fr-BE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5780" y="1466799"/>
            <a:ext cx="8662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pPr marL="285750" indent="-285750">
              <a:buFont typeface="Arial"/>
              <a:buChar char="•"/>
            </a:pPr>
            <a:endParaRPr lang="en-GB" sz="3200" dirty="0"/>
          </a:p>
        </p:txBody>
      </p:sp>
      <p:pic>
        <p:nvPicPr>
          <p:cNvPr id="6" name="Picture 5" descr="Screen Shot 2016-09-10 at 7.4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68" y="1213805"/>
            <a:ext cx="5750093" cy="4537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0054" y="1466800"/>
            <a:ext cx="44827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 i="1" dirty="0"/>
              <a:t>Agile solutions </a:t>
            </a:r>
            <a:r>
              <a:rPr lang="en-GB" sz="2400" dirty="0"/>
              <a:t>provide an insights to all levels of the hierarchy in the organizations</a:t>
            </a:r>
          </a:p>
          <a:p>
            <a:endParaRPr lang="en-GB" sz="2400" dirty="0"/>
          </a:p>
          <a:p>
            <a:pPr marL="457200" indent="-457200">
              <a:buFont typeface="Arial"/>
              <a:buChar char="•"/>
            </a:pPr>
            <a:r>
              <a:rPr lang="en-GB" sz="2400" dirty="0"/>
              <a:t>Better </a:t>
            </a:r>
            <a:r>
              <a:rPr lang="en-GB" sz="2400" i="1" dirty="0"/>
              <a:t>monitoring</a:t>
            </a:r>
            <a:r>
              <a:rPr lang="en-GB" sz="2400" dirty="0"/>
              <a:t> lets you take appropriate </a:t>
            </a:r>
            <a:r>
              <a:rPr lang="en-GB" sz="2400" i="1" dirty="0"/>
              <a:t>decisions</a:t>
            </a:r>
          </a:p>
          <a:p>
            <a:pPr marL="457200" indent="-457200">
              <a:buFont typeface="Arial"/>
              <a:buChar char="•"/>
            </a:pPr>
            <a:endParaRPr lang="en-GB" sz="2400" dirty="0"/>
          </a:p>
          <a:p>
            <a:pPr marL="457200" indent="-457200">
              <a:buFont typeface="Arial"/>
              <a:buChar char="•"/>
            </a:pPr>
            <a:r>
              <a:rPr lang="en-GB" sz="2400" dirty="0"/>
              <a:t>Allows you to make </a:t>
            </a:r>
            <a:r>
              <a:rPr lang="en-GB" sz="2400" i="1" dirty="0"/>
              <a:t>forecasts</a:t>
            </a:r>
            <a:r>
              <a:rPr lang="en-GB" sz="2400" dirty="0"/>
              <a:t> through </a:t>
            </a:r>
            <a:r>
              <a:rPr lang="en-GB" sz="2400" i="1" dirty="0"/>
              <a:t>accurate analysis </a:t>
            </a:r>
            <a:r>
              <a:rPr lang="en-GB" sz="2400" dirty="0"/>
              <a:t>with various </a:t>
            </a:r>
            <a:r>
              <a:rPr lang="en-GB" sz="2400" i="1" dirty="0"/>
              <a:t>granularity levels</a:t>
            </a:r>
          </a:p>
          <a:p>
            <a:pPr marL="457200" indent="-457200">
              <a:buFont typeface="Arial"/>
              <a:buChar char="•"/>
            </a:pPr>
            <a:endParaRPr lang="en-GB" sz="3200" dirty="0"/>
          </a:p>
          <a:p>
            <a:pPr marL="457200" indent="-457200">
              <a:buFont typeface="Arial"/>
              <a:buChar char="•"/>
            </a:pPr>
            <a:endParaRPr lang="en-GB" sz="3200" dirty="0"/>
          </a:p>
          <a:p>
            <a:pPr marL="457200" indent="-457200">
              <a:buFont typeface="Arial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455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wxeObvw0..Tr_FZzQKyA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22763</TotalTime>
  <Words>833</Words>
  <Application>Microsoft Macintosh PowerPoint</Application>
  <PresentationFormat>Widescreen</PresentationFormat>
  <Paragraphs>236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Arial Bold</vt:lpstr>
      <vt:lpstr>Calibri</vt:lpstr>
      <vt:lpstr>Calibri Light</vt:lpstr>
      <vt:lpstr>ＭＳ Ｐゴシック</vt:lpstr>
      <vt:lpstr>Wingdings</vt:lpstr>
      <vt:lpstr>Arial</vt:lpstr>
      <vt:lpstr>Default Theme</vt:lpstr>
      <vt:lpstr>think-cell Slide</vt:lpstr>
      <vt:lpstr>MFI INSIGHT Analytics Alhuda Workshop Records track and Resources</vt:lpstr>
      <vt:lpstr>MFI Insight Analytics  presentation</vt:lpstr>
      <vt:lpstr>TRACK RECORD</vt:lpstr>
      <vt:lpstr>What MFI Insight Means for Banks and FI</vt:lpstr>
      <vt:lpstr>Features Overview Solution Architecture (1/2)</vt:lpstr>
      <vt:lpstr>Loan Portfolio Management:  Performance Monitoring (1/3)</vt:lpstr>
      <vt:lpstr> Loan Portfolio Management  Good Monitoring and Efficient Reporting</vt:lpstr>
      <vt:lpstr>Our value proposition</vt:lpstr>
      <vt:lpstr>3.3 Monitoring</vt:lpstr>
      <vt:lpstr>3.2 Loan Portfolio Management  Deep analysis with predictive Measurement</vt:lpstr>
      <vt:lpstr>Our Cloud Based Package</vt:lpstr>
      <vt:lpstr>Our Offer</vt:lpstr>
      <vt:lpstr>Recap :MFI Analytics Canonical Model Overview </vt:lpstr>
      <vt:lpstr>Recap Solution Architecture</vt:lpstr>
      <vt:lpstr>Thank you for your attention http://vmmfi.cloudapp.net/mfi</vt:lpstr>
    </vt:vector>
  </TitlesOfParts>
  <Company>test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 Le pottier</dc:creator>
  <cp:lastModifiedBy>Microsoft Office User</cp:lastModifiedBy>
  <cp:revision>195</cp:revision>
  <cp:lastPrinted>2015-11-05T17:13:29Z</cp:lastPrinted>
  <dcterms:created xsi:type="dcterms:W3CDTF">2015-10-12T16:01:41Z</dcterms:created>
  <dcterms:modified xsi:type="dcterms:W3CDTF">2016-11-10T13:26:55Z</dcterms:modified>
</cp:coreProperties>
</file>