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256" r:id="rId2"/>
    <p:sldId id="334" r:id="rId3"/>
    <p:sldId id="259" r:id="rId4"/>
    <p:sldId id="335" r:id="rId5"/>
    <p:sldId id="275" r:id="rId6"/>
    <p:sldId id="276" r:id="rId7"/>
    <p:sldId id="278" r:id="rId8"/>
    <p:sldId id="279" r:id="rId9"/>
    <p:sldId id="290" r:id="rId10"/>
    <p:sldId id="306" r:id="rId11"/>
    <p:sldId id="316" r:id="rId12"/>
    <p:sldId id="313" r:id="rId13"/>
    <p:sldId id="314" r:id="rId14"/>
    <p:sldId id="315" r:id="rId15"/>
    <p:sldId id="317" r:id="rId16"/>
    <p:sldId id="318" r:id="rId17"/>
    <p:sldId id="321" r:id="rId18"/>
    <p:sldId id="262" r:id="rId19"/>
    <p:sldId id="322" r:id="rId20"/>
    <p:sldId id="323" r:id="rId21"/>
    <p:sldId id="324" r:id="rId22"/>
    <p:sldId id="330" r:id="rId23"/>
    <p:sldId id="327" r:id="rId24"/>
    <p:sldId id="329" r:id="rId25"/>
    <p:sldId id="328" r:id="rId26"/>
    <p:sldId id="280" r:id="rId27"/>
    <p:sldId id="263" r:id="rId28"/>
    <p:sldId id="310" r:id="rId29"/>
    <p:sldId id="282" r:id="rId30"/>
    <p:sldId id="284" r:id="rId31"/>
    <p:sldId id="283" r:id="rId32"/>
    <p:sldId id="285" r:id="rId33"/>
    <p:sldId id="289" r:id="rId34"/>
    <p:sldId id="288" r:id="rId35"/>
    <p:sldId id="293" r:id="rId36"/>
    <p:sldId id="337" r:id="rId37"/>
    <p:sldId id="297" r:id="rId38"/>
    <p:sldId id="300" r:id="rId39"/>
    <p:sldId id="331" r:id="rId40"/>
    <p:sldId id="332"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715" autoAdjust="0"/>
  </p:normalViewPr>
  <p:slideViewPr>
    <p:cSldViewPr snapToGrid="0">
      <p:cViewPr varScale="1">
        <p:scale>
          <a:sx n="58" d="100"/>
          <a:sy n="58" d="100"/>
        </p:scale>
        <p:origin x="121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No of Loans</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Sheet1!$A$2:$A$16</c:f>
              <c:strCache>
                <c:ptCount val="15"/>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strCache>
            </c:strRef>
          </c:cat>
          <c:val>
            <c:numRef>
              <c:f>Sheet1!$B$2:$B$16</c:f>
              <c:numCache>
                <c:formatCode>General</c:formatCode>
                <c:ptCount val="15"/>
                <c:pt idx="0">
                  <c:v>192</c:v>
                </c:pt>
                <c:pt idx="1">
                  <c:v>282</c:v>
                </c:pt>
                <c:pt idx="2">
                  <c:v>832</c:v>
                </c:pt>
                <c:pt idx="3" formatCode="#,##0">
                  <c:v>3124</c:v>
                </c:pt>
                <c:pt idx="4" formatCode="#,##0">
                  <c:v>6264</c:v>
                </c:pt>
                <c:pt idx="5" formatCode="#,##0">
                  <c:v>8674</c:v>
                </c:pt>
                <c:pt idx="6" formatCode="#,##0">
                  <c:v>11388</c:v>
                </c:pt>
                <c:pt idx="7" formatCode="#,##0">
                  <c:v>13821</c:v>
                </c:pt>
                <c:pt idx="8" formatCode="#,##0">
                  <c:v>21073</c:v>
                </c:pt>
                <c:pt idx="9" formatCode="#,##0">
                  <c:v>34194</c:v>
                </c:pt>
                <c:pt idx="10" formatCode="#,##0">
                  <c:v>67683</c:v>
                </c:pt>
                <c:pt idx="11" formatCode="#,##0">
                  <c:v>159138</c:v>
                </c:pt>
                <c:pt idx="12" formatCode="#,##0">
                  <c:v>234883</c:v>
                </c:pt>
                <c:pt idx="13" formatCode="#,##0">
                  <c:v>367798</c:v>
                </c:pt>
                <c:pt idx="14" formatCode="#,##0">
                  <c:v>496458</c:v>
                </c:pt>
              </c:numCache>
            </c:numRef>
          </c:val>
          <c:smooth val="0"/>
          <c:extLst>
            <c:ext xmlns:c16="http://schemas.microsoft.com/office/drawing/2014/chart" uri="{C3380CC4-5D6E-409C-BE32-E72D297353CC}">
              <c16:uniqueId val="{00000000-0F8A-48F6-9D02-DF90D0837619}"/>
            </c:ext>
          </c:extLst>
        </c:ser>
        <c:dLbls>
          <c:dLblPos val="l"/>
          <c:showLegendKey val="0"/>
          <c:showVal val="1"/>
          <c:showCatName val="0"/>
          <c:showSerName val="0"/>
          <c:showPercent val="0"/>
          <c:showBubbleSize val="0"/>
        </c:dLbls>
        <c:smooth val="0"/>
        <c:axId val="448101192"/>
        <c:axId val="448103816"/>
      </c:lineChart>
      <c:catAx>
        <c:axId val="44810119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448103816"/>
        <c:crosses val="autoZero"/>
        <c:auto val="1"/>
        <c:lblAlgn val="ctr"/>
        <c:lblOffset val="100"/>
        <c:noMultiLvlLbl val="0"/>
      </c:catAx>
      <c:valAx>
        <c:axId val="4481038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448101192"/>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GROWTH</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No. of Branches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Sheet2!$A$2:$A$16</c:f>
              <c:strCache>
                <c:ptCount val="15"/>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strCache>
            </c:strRef>
          </c:cat>
          <c:val>
            <c:numRef>
              <c:f>Sheet2!$B$2:$B$16</c:f>
              <c:numCache>
                <c:formatCode>General</c:formatCode>
                <c:ptCount val="15"/>
                <c:pt idx="0">
                  <c:v>1</c:v>
                </c:pt>
                <c:pt idx="1">
                  <c:v>2</c:v>
                </c:pt>
                <c:pt idx="2">
                  <c:v>4</c:v>
                </c:pt>
                <c:pt idx="3">
                  <c:v>7</c:v>
                </c:pt>
                <c:pt idx="4">
                  <c:v>11</c:v>
                </c:pt>
                <c:pt idx="5">
                  <c:v>18</c:v>
                </c:pt>
                <c:pt idx="6">
                  <c:v>20</c:v>
                </c:pt>
                <c:pt idx="7">
                  <c:v>22</c:v>
                </c:pt>
                <c:pt idx="8">
                  <c:v>36</c:v>
                </c:pt>
                <c:pt idx="9">
                  <c:v>77</c:v>
                </c:pt>
                <c:pt idx="10">
                  <c:v>153</c:v>
                </c:pt>
                <c:pt idx="11">
                  <c:v>254</c:v>
                </c:pt>
                <c:pt idx="12">
                  <c:v>289</c:v>
                </c:pt>
                <c:pt idx="13">
                  <c:v>356</c:v>
                </c:pt>
                <c:pt idx="14">
                  <c:v>508</c:v>
                </c:pt>
              </c:numCache>
            </c:numRef>
          </c:val>
          <c:extLst>
            <c:ext xmlns:c16="http://schemas.microsoft.com/office/drawing/2014/chart" uri="{C3380CC4-5D6E-409C-BE32-E72D297353CC}">
              <c16:uniqueId val="{00000000-1390-4977-AB41-04310CF5944F}"/>
            </c:ext>
          </c:extLst>
        </c:ser>
        <c:ser>
          <c:idx val="1"/>
          <c:order val="1"/>
          <c:tx>
            <c:strRef>
              <c:f>Sheet2!$C$1</c:f>
              <c:strCache>
                <c:ptCount val="1"/>
                <c:pt idx="0">
                  <c:v>No. of Staff</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Sheet2!$A$2:$A$16</c:f>
              <c:strCache>
                <c:ptCount val="15"/>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strCache>
            </c:strRef>
          </c:cat>
          <c:val>
            <c:numRef>
              <c:f>Sheet2!$C$2:$C$16</c:f>
              <c:numCache>
                <c:formatCode>General</c:formatCode>
                <c:ptCount val="15"/>
                <c:pt idx="0">
                  <c:v>3</c:v>
                </c:pt>
                <c:pt idx="1">
                  <c:v>3</c:v>
                </c:pt>
                <c:pt idx="2">
                  <c:v>12</c:v>
                </c:pt>
                <c:pt idx="3">
                  <c:v>32</c:v>
                </c:pt>
                <c:pt idx="4">
                  <c:v>50</c:v>
                </c:pt>
                <c:pt idx="5">
                  <c:v>75</c:v>
                </c:pt>
                <c:pt idx="6">
                  <c:v>76</c:v>
                </c:pt>
                <c:pt idx="7">
                  <c:v>90</c:v>
                </c:pt>
                <c:pt idx="8">
                  <c:v>181</c:v>
                </c:pt>
                <c:pt idx="9">
                  <c:v>358</c:v>
                </c:pt>
                <c:pt idx="10">
                  <c:v>505</c:v>
                </c:pt>
                <c:pt idx="11">
                  <c:v>858</c:v>
                </c:pt>
                <c:pt idx="12">
                  <c:v>1600</c:v>
                </c:pt>
                <c:pt idx="13">
                  <c:v>2007</c:v>
                </c:pt>
                <c:pt idx="14">
                  <c:v>2964</c:v>
                </c:pt>
              </c:numCache>
            </c:numRef>
          </c:val>
          <c:extLst>
            <c:ext xmlns:c16="http://schemas.microsoft.com/office/drawing/2014/chart" uri="{C3380CC4-5D6E-409C-BE32-E72D297353CC}">
              <c16:uniqueId val="{00000001-1390-4977-AB41-04310CF5944F}"/>
            </c:ext>
          </c:extLst>
        </c:ser>
        <c:dLbls>
          <c:showLegendKey val="0"/>
          <c:showVal val="0"/>
          <c:showCatName val="0"/>
          <c:showSerName val="0"/>
          <c:showPercent val="0"/>
          <c:showBubbleSize val="0"/>
        </c:dLbls>
        <c:gapWidth val="100"/>
        <c:axId val="448581568"/>
        <c:axId val="448585504"/>
      </c:barChart>
      <c:catAx>
        <c:axId val="4485815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8585504"/>
        <c:crosses val="autoZero"/>
        <c:auto val="1"/>
        <c:lblAlgn val="ctr"/>
        <c:lblOffset val="100"/>
        <c:noMultiLvlLbl val="0"/>
      </c:catAx>
      <c:valAx>
        <c:axId val="448585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858156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solidFill>
          <a:schemeClr val="bg1"/>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dirty="0" smtClean="0"/>
              <a:t>% of Cost </a:t>
            </a:r>
            <a:r>
              <a:rPr lang="en-US" dirty="0"/>
              <a:t>per Loan </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Sheet3!$B$1</c:f>
              <c:strCache>
                <c:ptCount val="1"/>
                <c:pt idx="0">
                  <c:v>Cost per Loan</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Sheet3!$A$2:$A$16</c:f>
              <c:strCache>
                <c:ptCount val="15"/>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strCache>
            </c:strRef>
          </c:cat>
          <c:val>
            <c:numRef>
              <c:f>Sheet3!$B$2:$B$16</c:f>
              <c:numCache>
                <c:formatCode>General</c:formatCode>
                <c:ptCount val="15"/>
                <c:pt idx="0">
                  <c:v>10.34</c:v>
                </c:pt>
                <c:pt idx="1">
                  <c:v>6.41</c:v>
                </c:pt>
                <c:pt idx="2">
                  <c:v>6.8</c:v>
                </c:pt>
                <c:pt idx="3">
                  <c:v>6.38</c:v>
                </c:pt>
                <c:pt idx="4">
                  <c:v>7.61</c:v>
                </c:pt>
                <c:pt idx="5">
                  <c:v>9.5399999999999991</c:v>
                </c:pt>
                <c:pt idx="6">
                  <c:v>13.36</c:v>
                </c:pt>
                <c:pt idx="7">
                  <c:v>12.82</c:v>
                </c:pt>
                <c:pt idx="8">
                  <c:v>13.25</c:v>
                </c:pt>
                <c:pt idx="9">
                  <c:v>18.3</c:v>
                </c:pt>
                <c:pt idx="10">
                  <c:v>15.49</c:v>
                </c:pt>
                <c:pt idx="11">
                  <c:v>12.68</c:v>
                </c:pt>
                <c:pt idx="12">
                  <c:v>15.11</c:v>
                </c:pt>
                <c:pt idx="13">
                  <c:v>9.7899999999999991</c:v>
                </c:pt>
                <c:pt idx="14">
                  <c:v>14.2</c:v>
                </c:pt>
              </c:numCache>
            </c:numRef>
          </c:val>
          <c:smooth val="0"/>
          <c:extLst>
            <c:ext xmlns:c16="http://schemas.microsoft.com/office/drawing/2014/chart" uri="{C3380CC4-5D6E-409C-BE32-E72D297353CC}">
              <c16:uniqueId val="{00000000-E2E3-4FFA-8ED6-923506A21301}"/>
            </c:ext>
          </c:extLst>
        </c:ser>
        <c:dLbls>
          <c:dLblPos val="t"/>
          <c:showLegendKey val="0"/>
          <c:showVal val="1"/>
          <c:showCatName val="0"/>
          <c:showSerName val="0"/>
          <c:showPercent val="0"/>
          <c:showBubbleSize val="0"/>
        </c:dLbls>
        <c:smooth val="0"/>
        <c:axId val="459101640"/>
        <c:axId val="459101968"/>
      </c:lineChart>
      <c:catAx>
        <c:axId val="4591016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459101968"/>
        <c:crosses val="autoZero"/>
        <c:auto val="1"/>
        <c:lblAlgn val="ctr"/>
        <c:lblOffset val="100"/>
        <c:noMultiLvlLbl val="0"/>
      </c:catAx>
      <c:valAx>
        <c:axId val="4591019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4591016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C5029D5-972C-48E9-BC08-BCFB9CB32E99}" type="datetimeFigureOut">
              <a:rPr lang="en-US" smtClean="0"/>
              <a:pPr/>
              <a:t>11/8/2016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97FB12-D2F2-44A3-A8B4-B53040E318DD}" type="slidenum">
              <a:rPr lang="en-US" smtClean="0"/>
              <a:pPr/>
              <a:t>‹#›</a:t>
            </a:fld>
            <a:endParaRPr lang="en-US"/>
          </a:p>
        </p:txBody>
      </p:sp>
    </p:spTree>
    <p:extLst>
      <p:ext uri="{BB962C8B-B14F-4D97-AF65-F5344CB8AC3E}">
        <p14:creationId xmlns:p14="http://schemas.microsoft.com/office/powerpoint/2010/main" val="1635595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FD73AD-5FBA-4B1B-8DAD-3339475CED0A}" type="datetimeFigureOut">
              <a:rPr lang="en-CA" smtClean="0"/>
              <a:pPr/>
              <a:t>2016-11-08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FEED15-88A0-486A-8EB8-C55764106717}" type="slidenum">
              <a:rPr lang="en-CA" smtClean="0"/>
              <a:pPr/>
              <a:t>‹#›</a:t>
            </a:fld>
            <a:endParaRPr lang="en-CA"/>
          </a:p>
        </p:txBody>
      </p:sp>
    </p:spTree>
    <p:extLst>
      <p:ext uri="{BB962C8B-B14F-4D97-AF65-F5344CB8AC3E}">
        <p14:creationId xmlns:p14="http://schemas.microsoft.com/office/powerpoint/2010/main" val="150280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2 principles</a:t>
            </a:r>
          </a:p>
          <a:p>
            <a:r>
              <a:rPr lang="en-CA" dirty="0" smtClean="0"/>
              <a:t>A- true</a:t>
            </a:r>
            <a:r>
              <a:rPr lang="en-CA" baseline="0" dirty="0" smtClean="0"/>
              <a:t> Islamic ideology</a:t>
            </a:r>
          </a:p>
          <a:p>
            <a:r>
              <a:rPr lang="en-CA" baseline="0" dirty="0" smtClean="0"/>
              <a:t>B- it would uncompromisingly offer</a:t>
            </a:r>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1</a:t>
            </a:fld>
            <a:endParaRPr lang="en-CA"/>
          </a:p>
        </p:txBody>
      </p:sp>
    </p:spTree>
    <p:extLst>
      <p:ext uri="{BB962C8B-B14F-4D97-AF65-F5344CB8AC3E}">
        <p14:creationId xmlns:p14="http://schemas.microsoft.com/office/powerpoint/2010/main" val="1197958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10</a:t>
            </a:fld>
            <a:endParaRPr lang="en-CA"/>
          </a:p>
        </p:txBody>
      </p:sp>
    </p:spTree>
    <p:extLst>
      <p:ext uri="{BB962C8B-B14F-4D97-AF65-F5344CB8AC3E}">
        <p14:creationId xmlns:p14="http://schemas.microsoft.com/office/powerpoint/2010/main" val="187522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18</a:t>
            </a:fld>
            <a:endParaRPr lang="en-CA"/>
          </a:p>
        </p:txBody>
      </p:sp>
    </p:spTree>
    <p:extLst>
      <p:ext uri="{BB962C8B-B14F-4D97-AF65-F5344CB8AC3E}">
        <p14:creationId xmlns:p14="http://schemas.microsoft.com/office/powerpoint/2010/main" val="1366321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26</a:t>
            </a:fld>
            <a:endParaRPr lang="en-CA"/>
          </a:p>
        </p:txBody>
      </p:sp>
    </p:spTree>
    <p:extLst>
      <p:ext uri="{BB962C8B-B14F-4D97-AF65-F5344CB8AC3E}">
        <p14:creationId xmlns:p14="http://schemas.microsoft.com/office/powerpoint/2010/main" val="1015151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27</a:t>
            </a:fld>
            <a:endParaRPr lang="en-CA"/>
          </a:p>
        </p:txBody>
      </p:sp>
    </p:spTree>
    <p:extLst>
      <p:ext uri="{BB962C8B-B14F-4D97-AF65-F5344CB8AC3E}">
        <p14:creationId xmlns:p14="http://schemas.microsoft.com/office/powerpoint/2010/main" val="186690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28</a:t>
            </a:fld>
            <a:endParaRPr lang="en-CA"/>
          </a:p>
        </p:txBody>
      </p:sp>
    </p:spTree>
    <p:extLst>
      <p:ext uri="{BB962C8B-B14F-4D97-AF65-F5344CB8AC3E}">
        <p14:creationId xmlns:p14="http://schemas.microsoft.com/office/powerpoint/2010/main" val="16691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29</a:t>
            </a:fld>
            <a:endParaRPr lang="en-CA"/>
          </a:p>
        </p:txBody>
      </p:sp>
    </p:spTree>
    <p:extLst>
      <p:ext uri="{BB962C8B-B14F-4D97-AF65-F5344CB8AC3E}">
        <p14:creationId xmlns:p14="http://schemas.microsoft.com/office/powerpoint/2010/main" val="331827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30</a:t>
            </a:fld>
            <a:endParaRPr lang="en-CA"/>
          </a:p>
        </p:txBody>
      </p:sp>
    </p:spTree>
    <p:extLst>
      <p:ext uri="{BB962C8B-B14F-4D97-AF65-F5344CB8AC3E}">
        <p14:creationId xmlns:p14="http://schemas.microsoft.com/office/powerpoint/2010/main" val="3078984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31</a:t>
            </a:fld>
            <a:endParaRPr lang="en-CA"/>
          </a:p>
        </p:txBody>
      </p:sp>
    </p:spTree>
    <p:extLst>
      <p:ext uri="{BB962C8B-B14F-4D97-AF65-F5344CB8AC3E}">
        <p14:creationId xmlns:p14="http://schemas.microsoft.com/office/powerpoint/2010/main" val="297861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32</a:t>
            </a:fld>
            <a:endParaRPr lang="en-CA"/>
          </a:p>
        </p:txBody>
      </p:sp>
    </p:spTree>
    <p:extLst>
      <p:ext uri="{BB962C8B-B14F-4D97-AF65-F5344CB8AC3E}">
        <p14:creationId xmlns:p14="http://schemas.microsoft.com/office/powerpoint/2010/main" val="253040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33</a:t>
            </a:fld>
            <a:endParaRPr lang="en-CA"/>
          </a:p>
        </p:txBody>
      </p:sp>
    </p:spTree>
    <p:extLst>
      <p:ext uri="{BB962C8B-B14F-4D97-AF65-F5344CB8AC3E}">
        <p14:creationId xmlns:p14="http://schemas.microsoft.com/office/powerpoint/2010/main" val="204001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aseline="0" dirty="0" smtClean="0"/>
              <a:t>Good Morning Ladies and Gentlemen. I would like to express my gratitude to the team all the participants and the team of Al-</a:t>
            </a:r>
            <a:r>
              <a:rPr lang="en-CA" baseline="0" dirty="0" err="1" smtClean="0"/>
              <a:t>huda</a:t>
            </a:r>
            <a:r>
              <a:rPr lang="en-CA" baseline="0" dirty="0" smtClean="0"/>
              <a:t> who have gathered here today to talk about contemporary issues on Islamic Microfinance and share our respective experiences within a global context. I will be going over the model of </a:t>
            </a:r>
            <a:r>
              <a:rPr lang="en-CA" baseline="0" dirty="0" err="1" smtClean="0"/>
              <a:t>Akhuwat</a:t>
            </a:r>
            <a:r>
              <a:rPr lang="en-CA" baseline="0" dirty="0" smtClean="0"/>
              <a:t>, explaining our philosophy, how our model operates along with our progress over the last decade and a half. </a:t>
            </a:r>
            <a:endParaRPr lang="en-CA" baseline="0"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2</a:t>
            </a:fld>
            <a:endParaRPr lang="en-CA"/>
          </a:p>
        </p:txBody>
      </p:sp>
    </p:spTree>
    <p:extLst>
      <p:ext uri="{BB962C8B-B14F-4D97-AF65-F5344CB8AC3E}">
        <p14:creationId xmlns:p14="http://schemas.microsoft.com/office/powerpoint/2010/main" val="327798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34</a:t>
            </a:fld>
            <a:endParaRPr lang="en-CA"/>
          </a:p>
        </p:txBody>
      </p:sp>
    </p:spTree>
    <p:extLst>
      <p:ext uri="{BB962C8B-B14F-4D97-AF65-F5344CB8AC3E}">
        <p14:creationId xmlns:p14="http://schemas.microsoft.com/office/powerpoint/2010/main" val="4022523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35</a:t>
            </a:fld>
            <a:endParaRPr lang="en-CA"/>
          </a:p>
        </p:txBody>
      </p:sp>
    </p:spTree>
    <p:extLst>
      <p:ext uri="{BB962C8B-B14F-4D97-AF65-F5344CB8AC3E}">
        <p14:creationId xmlns:p14="http://schemas.microsoft.com/office/powerpoint/2010/main" val="2142689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baseline="0"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36</a:t>
            </a:fld>
            <a:endParaRPr lang="en-CA"/>
          </a:p>
        </p:txBody>
      </p:sp>
    </p:spTree>
    <p:extLst>
      <p:ext uri="{BB962C8B-B14F-4D97-AF65-F5344CB8AC3E}">
        <p14:creationId xmlns:p14="http://schemas.microsoft.com/office/powerpoint/2010/main" val="2358779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37</a:t>
            </a:fld>
            <a:endParaRPr lang="en-CA"/>
          </a:p>
        </p:txBody>
      </p:sp>
    </p:spTree>
    <p:extLst>
      <p:ext uri="{BB962C8B-B14F-4D97-AF65-F5344CB8AC3E}">
        <p14:creationId xmlns:p14="http://schemas.microsoft.com/office/powerpoint/2010/main" val="318759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38</a:t>
            </a:fld>
            <a:endParaRPr lang="en-CA"/>
          </a:p>
        </p:txBody>
      </p:sp>
    </p:spTree>
    <p:extLst>
      <p:ext uri="{BB962C8B-B14F-4D97-AF65-F5344CB8AC3E}">
        <p14:creationId xmlns:p14="http://schemas.microsoft.com/office/powerpoint/2010/main" val="393884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And most of all we believe that this organization,</a:t>
            </a:r>
            <a:r>
              <a:rPr lang="en-CA" baseline="0" dirty="0" smtClean="0"/>
              <a:t> this cause is a symbol of commitments to our fellow brothers, to our fellow </a:t>
            </a:r>
            <a:r>
              <a:rPr lang="en-CA" baseline="0" dirty="0" err="1" smtClean="0"/>
              <a:t>neigbours</a:t>
            </a:r>
            <a:r>
              <a:rPr lang="en-CA" baseline="0" dirty="0" smtClean="0"/>
              <a:t>, to our fellow human beings. And this commitment like all others will face the challenge and hurdles of time itself. However, today I, like any other day, I renew my commitment to this cause and to the </a:t>
            </a:r>
            <a:r>
              <a:rPr lang="en-CA" baseline="0" dirty="0" err="1" smtClean="0"/>
              <a:t>underprovilidged</a:t>
            </a:r>
            <a:r>
              <a:rPr lang="en-CA" baseline="0" dirty="0" smtClean="0"/>
              <a:t> people of our society -  </a:t>
            </a:r>
            <a:r>
              <a:rPr lang="en-CA" baseline="0" dirty="0" err="1" smtClean="0"/>
              <a:t>therefrore</a:t>
            </a:r>
            <a:r>
              <a:rPr lang="en-CA" baseline="0" dirty="0" smtClean="0"/>
              <a:t> this commitment </a:t>
            </a:r>
            <a:r>
              <a:rPr lang="en-CA" baseline="0" dirty="0" err="1" smtClean="0"/>
              <a:t>shoulf</a:t>
            </a:r>
            <a:r>
              <a:rPr lang="en-CA" baseline="0" dirty="0" smtClean="0"/>
              <a:t> be </a:t>
            </a:r>
            <a:r>
              <a:rPr lang="en-CA" baseline="0" dirty="0" err="1" smtClean="0"/>
              <a:t>renvewd</a:t>
            </a:r>
            <a:r>
              <a:rPr lang="en-CA" baseline="0" dirty="0" smtClean="0"/>
              <a:t> </a:t>
            </a:r>
            <a:r>
              <a:rPr lang="en-CA" baseline="0" dirty="0" err="1" smtClean="0"/>
              <a:t>ebveryday</a:t>
            </a:r>
            <a:r>
              <a:rPr lang="en-CA" baseline="0" dirty="0" smtClean="0"/>
              <a:t>, with every passing of time so that no matter what we are ultimately able to achieve our </a:t>
            </a:r>
            <a:r>
              <a:rPr lang="en-CA" baseline="0" dirty="0" err="1" smtClean="0"/>
              <a:t>objecives</a:t>
            </a:r>
            <a:r>
              <a:rPr lang="en-CA" baseline="0" dirty="0" smtClean="0"/>
              <a:t> by eradicating the menace of poverty from our society,</a:t>
            </a:r>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39</a:t>
            </a:fld>
            <a:endParaRPr lang="en-CA"/>
          </a:p>
        </p:txBody>
      </p:sp>
    </p:spTree>
    <p:extLst>
      <p:ext uri="{BB962C8B-B14F-4D97-AF65-F5344CB8AC3E}">
        <p14:creationId xmlns:p14="http://schemas.microsoft.com/office/powerpoint/2010/main" val="3473926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40</a:t>
            </a:fld>
            <a:endParaRPr lang="en-CA"/>
          </a:p>
        </p:txBody>
      </p:sp>
    </p:spTree>
    <p:extLst>
      <p:ext uri="{BB962C8B-B14F-4D97-AF65-F5344CB8AC3E}">
        <p14:creationId xmlns:p14="http://schemas.microsoft.com/office/powerpoint/2010/main" val="61290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As discussed by Dr. Saqib, </a:t>
            </a:r>
            <a:r>
              <a:rPr lang="en-CA" baseline="0" dirty="0" err="1" smtClean="0"/>
              <a:t>Akhuwat</a:t>
            </a:r>
            <a:r>
              <a:rPr lang="en-CA" baseline="0" dirty="0" smtClean="0"/>
              <a:t> was established to provide interest free loans to the needy in order for them to start an entrepreneurial venture so that they can break the shackles of poverty. The word </a:t>
            </a:r>
            <a:r>
              <a:rPr lang="en-CA" baseline="0" dirty="0" err="1" smtClean="0"/>
              <a:t>Akhuwat</a:t>
            </a:r>
            <a:r>
              <a:rPr lang="en-CA" baseline="0" dirty="0" smtClean="0"/>
              <a:t> stems from Brotherhood where we show our solidarity with the poor and less advantaged.</a:t>
            </a:r>
            <a:endParaRPr lang="en-CA" baseline="0"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3</a:t>
            </a:fld>
            <a:endParaRPr lang="en-CA"/>
          </a:p>
        </p:txBody>
      </p:sp>
    </p:spTree>
    <p:extLst>
      <p:ext uri="{BB962C8B-B14F-4D97-AF65-F5344CB8AC3E}">
        <p14:creationId xmlns:p14="http://schemas.microsoft.com/office/powerpoint/2010/main" val="128477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aseline="0" dirty="0" smtClean="0"/>
              <a:t>We envision a society that is built on the principles of compassion, equality and sacrifice. And we intend to achieve this vision by empowering the socially and economically marginalized segment of society by offering interest free loans and provide a platform the way provide capacity building in terms of knowledge, skill and social guidance., </a:t>
            </a:r>
            <a:endParaRPr lang="en-CA" baseline="0"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4</a:t>
            </a:fld>
            <a:endParaRPr lang="en-CA"/>
          </a:p>
        </p:txBody>
      </p:sp>
    </p:spTree>
    <p:extLst>
      <p:ext uri="{BB962C8B-B14F-4D97-AF65-F5344CB8AC3E}">
        <p14:creationId xmlns:p14="http://schemas.microsoft.com/office/powerpoint/2010/main" val="20895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5</a:t>
            </a:fld>
            <a:endParaRPr lang="en-CA"/>
          </a:p>
        </p:txBody>
      </p:sp>
    </p:spTree>
    <p:extLst>
      <p:ext uri="{BB962C8B-B14F-4D97-AF65-F5344CB8AC3E}">
        <p14:creationId xmlns:p14="http://schemas.microsoft.com/office/powerpoint/2010/main" val="346423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FFFF00"/>
              </a:solidFill>
            </a:endParaRPr>
          </a:p>
        </p:txBody>
      </p:sp>
      <p:sp>
        <p:nvSpPr>
          <p:cNvPr id="4" name="Slide Number Placeholder 3"/>
          <p:cNvSpPr>
            <a:spLocks noGrp="1"/>
          </p:cNvSpPr>
          <p:nvPr>
            <p:ph type="sldNum" sz="quarter" idx="10"/>
          </p:nvPr>
        </p:nvSpPr>
        <p:spPr/>
        <p:txBody>
          <a:bodyPr/>
          <a:lstStyle/>
          <a:p>
            <a:fld id="{02FEED15-88A0-486A-8EB8-C55764106717}" type="slidenum">
              <a:rPr lang="en-CA" smtClean="0"/>
              <a:pPr/>
              <a:t>6</a:t>
            </a:fld>
            <a:endParaRPr lang="en-CA"/>
          </a:p>
        </p:txBody>
      </p:sp>
    </p:spTree>
    <p:extLst>
      <p:ext uri="{BB962C8B-B14F-4D97-AF65-F5344CB8AC3E}">
        <p14:creationId xmlns:p14="http://schemas.microsoft.com/office/powerpoint/2010/main" val="121274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smtClean="0"/>
              <a:t>Benevolent</a:t>
            </a:r>
            <a:r>
              <a:rPr lang="en-CA" baseline="0" dirty="0" smtClean="0"/>
              <a:t> loan, bottom pyramid, better chance</a:t>
            </a:r>
          </a:p>
          <a:p>
            <a:pPr marL="228600" indent="-228600">
              <a:buAutoNum type="arabicPeriod"/>
            </a:pPr>
            <a:r>
              <a:rPr lang="en-CA" baseline="0" dirty="0" smtClean="0"/>
              <a:t>History, cost, spiritual bond</a:t>
            </a:r>
          </a:p>
          <a:p>
            <a:pPr marL="228600" indent="-228600">
              <a:buAutoNum type="arabicPeriod"/>
            </a:pPr>
            <a:r>
              <a:rPr lang="en-CA" baseline="0" dirty="0" smtClean="0"/>
              <a:t>Started with a group of 8 </a:t>
            </a:r>
            <a:r>
              <a:rPr lang="en-CA" baseline="0" dirty="0" err="1" smtClean="0"/>
              <a:t>vounteers</a:t>
            </a:r>
            <a:r>
              <a:rPr lang="en-CA" baseline="0" dirty="0" smtClean="0"/>
              <a:t> and now has grown to more than 4000 volunteers. We call our staff volunteers, beyond the call of duty, registered volunteers</a:t>
            </a:r>
          </a:p>
          <a:p>
            <a:pPr marL="228600" indent="-228600">
              <a:buAutoNum type="arabicPeriod"/>
            </a:pPr>
            <a:r>
              <a:rPr lang="en-CA" baseline="0" dirty="0" smtClean="0"/>
              <a:t> our model is not one of charity. It is so much more than that. Because we don’t just go to the rich people and ask ‘please give something to the poor; instead we go to the people and ask them to help themselves. For everyone should help rich or poor. Everyone must have the belief that </a:t>
            </a:r>
            <a:r>
              <a:rPr lang="en-CA" baseline="0" dirty="0" err="1" smtClean="0"/>
              <a:t>theres</a:t>
            </a:r>
            <a:r>
              <a:rPr lang="en-CA" baseline="0" dirty="0" smtClean="0"/>
              <a:t> always someone in a much worse situation than I am, and that I want to help this person on the basis of humanity and compassion – and that is the true glory of giving.. And that is why we believe that our model is sustainable, </a:t>
            </a:r>
            <a:r>
              <a:rPr lang="en-CA" baseline="0" dirty="0" err="1" smtClean="0"/>
              <a:t>growable</a:t>
            </a:r>
            <a:r>
              <a:rPr lang="en-CA" baseline="0" dirty="0" smtClean="0"/>
              <a:t> and not based on doles and charity. Share something with you. As a result of this our believe has ever strengthened in the masses and become unshakable with our will becoming </a:t>
            </a:r>
            <a:r>
              <a:rPr lang="en-CA" baseline="0" dirty="0" err="1" smtClean="0"/>
              <a:t>overwhelmeing</a:t>
            </a:r>
            <a:r>
              <a:rPr lang="en-CA" baseline="0" dirty="0" smtClean="0"/>
              <a:t>. And when belief and will come together than there is nothing that cannot be </a:t>
            </a:r>
            <a:r>
              <a:rPr lang="en-CA" baseline="0" dirty="0" err="1" smtClean="0"/>
              <a:t>achivened</a:t>
            </a:r>
            <a:r>
              <a:rPr lang="en-CA" baseline="0" dirty="0" smtClean="0"/>
              <a:t>. Every impossible thing comes in reach and that is the society we hope to </a:t>
            </a:r>
            <a:r>
              <a:rPr lang="en-CA" baseline="0" dirty="0" err="1" smtClean="0"/>
              <a:t>achive</a:t>
            </a:r>
            <a:r>
              <a:rPr lang="en-CA" baseline="0" dirty="0" smtClean="0"/>
              <a:t>. And that is why we believe that a perfect system cannot simply fall from the sky, it has to come from within the </a:t>
            </a:r>
            <a:r>
              <a:rPr lang="en-CA" baseline="0" dirty="0" err="1" smtClean="0"/>
              <a:t>prople</a:t>
            </a:r>
            <a:r>
              <a:rPr lang="en-CA" baseline="0" dirty="0" smtClean="0"/>
              <a:t> from the </a:t>
            </a:r>
            <a:r>
              <a:rPr lang="en-CA" baseline="0" dirty="0" err="1" smtClean="0"/>
              <a:t>grassrottos</a:t>
            </a:r>
            <a:r>
              <a:rPr lang="en-CA" baseline="0" dirty="0" smtClean="0"/>
              <a:t> and that is what these numbers show – true inspiration.</a:t>
            </a:r>
          </a:p>
          <a:p>
            <a:pPr marL="228600" indent="-228600">
              <a:buAutoNum type="arabicPeriod"/>
            </a:pPr>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7</a:t>
            </a:fld>
            <a:endParaRPr lang="en-CA"/>
          </a:p>
        </p:txBody>
      </p:sp>
    </p:spTree>
    <p:extLst>
      <p:ext uri="{BB962C8B-B14F-4D97-AF65-F5344CB8AC3E}">
        <p14:creationId xmlns:p14="http://schemas.microsoft.com/office/powerpoint/2010/main" val="99986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FEED15-88A0-486A-8EB8-C55764106717}" type="slidenum">
              <a:rPr lang="en-CA" smtClean="0"/>
              <a:pPr/>
              <a:t>8</a:t>
            </a:fld>
            <a:endParaRPr lang="en-CA"/>
          </a:p>
        </p:txBody>
      </p:sp>
    </p:spTree>
    <p:extLst>
      <p:ext uri="{BB962C8B-B14F-4D97-AF65-F5344CB8AC3E}">
        <p14:creationId xmlns:p14="http://schemas.microsoft.com/office/powerpoint/2010/main" val="98954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2FEED15-88A0-486A-8EB8-C55764106717}" type="slidenum">
              <a:rPr lang="en-CA" smtClean="0"/>
              <a:pPr/>
              <a:t>9</a:t>
            </a:fld>
            <a:endParaRPr lang="en-CA"/>
          </a:p>
        </p:txBody>
      </p:sp>
    </p:spTree>
    <p:extLst>
      <p:ext uri="{BB962C8B-B14F-4D97-AF65-F5344CB8AC3E}">
        <p14:creationId xmlns:p14="http://schemas.microsoft.com/office/powerpoint/2010/main" val="2550417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pPr/>
              <a:t>11/8/2016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pPr/>
              <a:t>11/8/2016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200" dirty="0" smtClean="0"/>
              <a:t>Akhuwat Interest Free Microfinance</a:t>
            </a:r>
            <a:br>
              <a:rPr lang="en-US" sz="3200" dirty="0" smtClean="0"/>
            </a:br>
            <a:r>
              <a:rPr lang="en-US" sz="2800" i="1" dirty="0" smtClean="0"/>
              <a:t>A Journey of Hope</a:t>
            </a:r>
            <a:r>
              <a:rPr lang="en-US" sz="3200" dirty="0" smtClean="0"/>
              <a:t> </a:t>
            </a:r>
            <a:endParaRPr lang="en-US" sz="3200" dirty="0"/>
          </a:p>
        </p:txBody>
      </p:sp>
      <p:sp>
        <p:nvSpPr>
          <p:cNvPr id="3" name="Subtitle 2"/>
          <p:cNvSpPr>
            <a:spLocks noGrp="1"/>
          </p:cNvSpPr>
          <p:nvPr>
            <p:ph type="subTitle" idx="1"/>
          </p:nvPr>
        </p:nvSpPr>
        <p:spPr/>
        <p:txBody>
          <a:bodyPr>
            <a:noAutofit/>
          </a:bodyPr>
          <a:lstStyle/>
          <a:p>
            <a:pPr>
              <a:lnSpc>
                <a:spcPct val="120000"/>
              </a:lnSpc>
              <a:defRPr/>
            </a:pPr>
            <a:endParaRPr lang="en-US" sz="2400" b="1" dirty="0" smtClean="0">
              <a:effectLst>
                <a:outerShdw blurRad="38100" dist="38100" dir="2700000" algn="tl">
                  <a:srgbClr val="000000">
                    <a:alpha val="43137"/>
                  </a:srgbClr>
                </a:outerShdw>
              </a:effectLst>
              <a:cs typeface="Calibri" pitchFamily="34" charset="0"/>
            </a:endParaRPr>
          </a:p>
          <a:p>
            <a:pPr>
              <a:lnSpc>
                <a:spcPct val="120000"/>
              </a:lnSpc>
              <a:defRPr/>
            </a:pPr>
            <a:r>
              <a:rPr lang="en-US" sz="2400" b="1" dirty="0" smtClean="0">
                <a:effectLst>
                  <a:outerShdw blurRad="38100" dist="38100" dir="2700000" algn="tl">
                    <a:srgbClr val="000000">
                      <a:alpha val="43137"/>
                    </a:srgbClr>
                  </a:outerShdw>
                </a:effectLst>
                <a:cs typeface="Calibri" pitchFamily="34" charset="0"/>
              </a:rPr>
              <a:t>Junaid Farid</a:t>
            </a:r>
            <a:endParaRPr lang="en-US" sz="2400" b="1" dirty="0">
              <a:effectLst>
                <a:outerShdw blurRad="38100" dist="38100" dir="2700000" algn="tl">
                  <a:srgbClr val="000000">
                    <a:alpha val="43137"/>
                  </a:srgbClr>
                </a:outerShdw>
              </a:effectLst>
              <a:cs typeface="Calibri" pitchFamily="34" charset="0"/>
            </a:endParaRPr>
          </a:p>
          <a:p>
            <a:pPr>
              <a:lnSpc>
                <a:spcPct val="120000"/>
              </a:lnSpc>
              <a:defRPr/>
            </a:pPr>
            <a:r>
              <a:rPr lang="en-US" sz="2400" i="1" dirty="0" smtClean="0">
                <a:effectLst>
                  <a:outerShdw blurRad="38100" dist="38100" dir="2700000" algn="tl">
                    <a:srgbClr val="000000">
                      <a:alpha val="43137"/>
                    </a:srgbClr>
                  </a:outerShdw>
                </a:effectLst>
                <a:cs typeface="Calibri" pitchFamily="34" charset="0"/>
              </a:rPr>
              <a:t>Director, Strategic Planning &amp; International Marketing</a:t>
            </a:r>
            <a:endParaRPr lang="en-US" sz="1800" i="1" dirty="0">
              <a:effectLst>
                <a:outerShdw blurRad="38100" dist="38100" dir="2700000" algn="tl">
                  <a:srgbClr val="000000">
                    <a:alpha val="43137"/>
                  </a:srgbClr>
                </a:outerShdw>
              </a:effectLst>
              <a:cs typeface="Calibri" pitchFamily="34" charset="0"/>
            </a:endParaRPr>
          </a:p>
          <a:p>
            <a:endParaRPr lang="en-US" sz="2400" dirty="0"/>
          </a:p>
        </p:txBody>
      </p:sp>
      <p:pic>
        <p:nvPicPr>
          <p:cNvPr id="5"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61266" y="2641421"/>
            <a:ext cx="1168754" cy="1581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8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Usage of Loan</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Content Placeholder 5"/>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733758" y="2213969"/>
            <a:ext cx="9000000" cy="4158482"/>
          </a:xfrm>
        </p:spPr>
      </p:pic>
    </p:spTree>
    <p:extLst>
      <p:ext uri="{BB962C8B-B14F-4D97-AF65-F5344CB8AC3E}">
        <p14:creationId xmlns:p14="http://schemas.microsoft.com/office/powerpoint/2010/main" val="5587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767"/>
            <a:ext cx="12192000" cy="6984125"/>
          </a:xfrm>
        </p:spPr>
      </p:pic>
      <p:pic>
        <p:nvPicPr>
          <p:cNvPr id="245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3926" y="152400"/>
            <a:ext cx="70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342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907157"/>
          </a:xfrm>
        </p:spPr>
      </p:pic>
    </p:spTree>
    <p:extLst>
      <p:ext uri="{BB962C8B-B14F-4D97-AF65-F5344CB8AC3E}">
        <p14:creationId xmlns:p14="http://schemas.microsoft.com/office/powerpoint/2010/main" val="410927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34007"/>
            <a:ext cx="12192000" cy="7149664"/>
          </a:xfrm>
          <a:prstGeom prst="rect">
            <a:avLst/>
          </a:prstGeom>
        </p:spPr>
      </p:pic>
    </p:spTree>
    <p:extLst>
      <p:ext uri="{BB962C8B-B14F-4D97-AF65-F5344CB8AC3E}">
        <p14:creationId xmlns:p14="http://schemas.microsoft.com/office/powerpoint/2010/main" val="1616802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44970"/>
            <a:ext cx="12192000" cy="6977921"/>
          </a:xfrm>
        </p:spPr>
      </p:pic>
    </p:spTree>
    <p:extLst>
      <p:ext uri="{BB962C8B-B14F-4D97-AF65-F5344CB8AC3E}">
        <p14:creationId xmlns:p14="http://schemas.microsoft.com/office/powerpoint/2010/main" val="2282571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descr="C:\Documents and Settings\bushra.fahad\My Documents\Akhuwat\Presentation to Chief Minister\DSC_05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extLst>
      <p:ext uri="{BB962C8B-B14F-4D97-AF65-F5344CB8AC3E}">
        <p14:creationId xmlns:p14="http://schemas.microsoft.com/office/powerpoint/2010/main" val="1073841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descr="C:\Documents and Settings\bushra.fahad\My Documents\Akhuwat\Presentation to Chief Minister\DSC_047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336904" cy="6858000"/>
          </a:xfrm>
        </p:spPr>
      </p:pic>
    </p:spTree>
    <p:extLst>
      <p:ext uri="{BB962C8B-B14F-4D97-AF65-F5344CB8AC3E}">
        <p14:creationId xmlns:p14="http://schemas.microsoft.com/office/powerpoint/2010/main" val="2305792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3277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3926" y="152400"/>
            <a:ext cx="70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270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537"/>
            <a:ext cx="3769238" cy="1280890"/>
          </a:xfrm>
        </p:spPr>
        <p:txBody>
          <a:bodyPr/>
          <a:lstStyle/>
          <a:p>
            <a:r>
              <a:rPr lang="en-US" b="1" dirty="0" smtClean="0"/>
              <a:t>Map of Pakistan</a:t>
            </a:r>
            <a:endParaRPr lang="en-US"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7108" y="0"/>
            <a:ext cx="7231104" cy="6858000"/>
          </a:xfrm>
          <a:prstGeom prst="rect">
            <a:avLst/>
          </a:prstGeom>
        </p:spPr>
      </p:pic>
      <p:pic>
        <p:nvPicPr>
          <p:cNvPr id="6"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337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306924" cy="691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54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735" y="2175899"/>
            <a:ext cx="11437495" cy="4682101"/>
          </a:xfrm>
        </p:spPr>
        <p:txBody>
          <a:bodyPr>
            <a:noAutofit/>
          </a:bodyPr>
          <a:lstStyle/>
          <a:p>
            <a:pPr algn="just"/>
            <a:endParaRPr lang="en-US" sz="3200" dirty="0" smtClean="0"/>
          </a:p>
          <a:p>
            <a:pPr marL="0" indent="0" algn="ctr">
              <a:buNone/>
            </a:pPr>
            <a:endParaRPr lang="en-US" sz="4200" dirty="0" smtClean="0"/>
          </a:p>
          <a:p>
            <a:pPr marL="0" indent="0" algn="ctr">
              <a:buNone/>
            </a:pPr>
            <a:r>
              <a:rPr lang="en-US" sz="4200" dirty="0" smtClean="0"/>
              <a:t>An attempt to resolve poverty and social development issues through innovation</a:t>
            </a:r>
            <a:endParaRPr lang="en-US" sz="4200" dirty="0"/>
          </a:p>
        </p:txBody>
      </p:sp>
      <p:pic>
        <p:nvPicPr>
          <p:cNvPr id="4"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682303" y="890223"/>
            <a:ext cx="7488926" cy="824259"/>
          </a:xfrm>
        </p:spPr>
        <p:txBody>
          <a:bodyPr>
            <a:noAutofit/>
          </a:bodyPr>
          <a:lstStyle/>
          <a:p>
            <a:pPr algn="ctr"/>
            <a:r>
              <a:rPr lang="en-US" sz="4400" b="1" dirty="0" smtClean="0">
                <a:effectLst>
                  <a:outerShdw blurRad="38100" dist="38100" dir="2700000" algn="tl">
                    <a:srgbClr val="000000">
                      <a:alpha val="43137"/>
                    </a:srgbClr>
                  </a:outerShdw>
                </a:effectLst>
              </a:rPr>
              <a:t>Akhuwat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81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2" descr="DSC0025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991"/>
            <a:ext cx="12192000" cy="694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412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descr="E:\Projects\AKHUWAT PIDSA\Coordination\Akhuwat\Pics\Staff Meeting\DSC0027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1376"/>
            <a:ext cx="12191999" cy="6982422"/>
          </a:xfrm>
        </p:spPr>
      </p:pic>
    </p:spTree>
    <p:extLst>
      <p:ext uri="{BB962C8B-B14F-4D97-AF65-F5344CB8AC3E}">
        <p14:creationId xmlns:p14="http://schemas.microsoft.com/office/powerpoint/2010/main" val="2971643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DSC01302.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9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496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9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306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6" name="Picture 4" descr="DSC0744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998"/>
            <a:ext cx="12192000" cy="686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526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Cost structure of Loans</a:t>
            </a:r>
            <a:endParaRPr lang="en-US" sz="4000" b="1" dirty="0"/>
          </a:p>
        </p:txBody>
      </p:sp>
      <p:sp>
        <p:nvSpPr>
          <p:cNvPr id="3" name="Content Placeholder 2"/>
          <p:cNvSpPr>
            <a:spLocks noGrp="1"/>
          </p:cNvSpPr>
          <p:nvPr>
            <p:ph idx="1"/>
          </p:nvPr>
        </p:nvSpPr>
        <p:spPr>
          <a:xfrm>
            <a:off x="1656722" y="2358741"/>
            <a:ext cx="8361393" cy="4016079"/>
          </a:xfrm>
        </p:spPr>
        <p:txBody>
          <a:bodyPr>
            <a:normAutofit/>
          </a:bodyPr>
          <a:lstStyle/>
          <a:p>
            <a:pPr marL="0" indent="0" algn="ctr">
              <a:buNone/>
            </a:pPr>
            <a:r>
              <a:rPr lang="en-US" sz="3200" dirty="0" smtClean="0"/>
              <a:t>Loan Structure</a:t>
            </a:r>
          </a:p>
          <a:p>
            <a:r>
              <a:rPr lang="en-US" sz="3200" dirty="0" smtClean="0"/>
              <a:t>Interest </a:t>
            </a:r>
            <a:r>
              <a:rPr lang="en-US" sz="3200" dirty="0"/>
              <a:t>on Loan </a:t>
            </a:r>
            <a:r>
              <a:rPr lang="en-US" sz="3200" dirty="0" smtClean="0"/>
              <a:t>		= 	0</a:t>
            </a:r>
          </a:p>
          <a:p>
            <a:r>
              <a:rPr lang="en-US" sz="3200" dirty="0" smtClean="0"/>
              <a:t>Loan Processing fee 	= 	0</a:t>
            </a:r>
          </a:p>
          <a:p>
            <a:r>
              <a:rPr lang="en-US" sz="3200" dirty="0" smtClean="0"/>
              <a:t>Profit on Loan 		= 	0</a:t>
            </a:r>
          </a:p>
          <a:p>
            <a:r>
              <a:rPr lang="en-US" sz="3200" dirty="0" smtClean="0"/>
              <a:t>Application Fee 		= 	$2 	</a:t>
            </a:r>
          </a:p>
          <a:p>
            <a:r>
              <a:rPr lang="en-US" sz="3200" dirty="0" smtClean="0"/>
              <a:t>Insurance 			= 	1% </a:t>
            </a:r>
            <a:endParaRPr lang="en-US" sz="3200"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0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599" y="835966"/>
            <a:ext cx="7543518" cy="824259"/>
          </a:xfrm>
        </p:spPr>
        <p:txBody>
          <a:bodyPr>
            <a:noAutofit/>
          </a:bodyPr>
          <a:lstStyle/>
          <a:p>
            <a:pPr algn="ctr"/>
            <a:r>
              <a:rPr lang="en-US" sz="4400" b="1" dirty="0" smtClean="0">
                <a:effectLst>
                  <a:outerShdw blurRad="38100" dist="38100" dir="2700000" algn="tl">
                    <a:srgbClr val="000000">
                      <a:alpha val="43137"/>
                    </a:srgbClr>
                  </a:outerShdw>
                </a:effectLst>
              </a:rPr>
              <a:t>Performance Overview</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50479" y="2270234"/>
            <a:ext cx="8787803" cy="4748753"/>
          </a:xfrm>
        </p:spPr>
        <p:txBody>
          <a:bodyPr>
            <a:noAutofit/>
          </a:bodyPr>
          <a:lstStyle/>
          <a:p>
            <a:pPr algn="just">
              <a:defRPr/>
            </a:pPr>
            <a:endParaRPr lang="en-US" sz="2800" dirty="0" smtClean="0"/>
          </a:p>
          <a:p>
            <a:pPr algn="just">
              <a:defRPr/>
            </a:pPr>
            <a:r>
              <a:rPr lang="en-US" sz="3200" dirty="0" smtClean="0"/>
              <a:t>Started in 2001 with 100 USD</a:t>
            </a:r>
          </a:p>
          <a:p>
            <a:pPr algn="just">
              <a:defRPr/>
            </a:pPr>
            <a:r>
              <a:rPr lang="en-US" sz="3200" dirty="0" smtClean="0"/>
              <a:t>Credit pool has now grown to USD 90 Million</a:t>
            </a:r>
          </a:p>
          <a:p>
            <a:pPr algn="just">
              <a:defRPr/>
            </a:pPr>
            <a:r>
              <a:rPr lang="en-US" sz="3200" dirty="0" smtClean="0"/>
              <a:t>The credit pool is a revolving fund</a:t>
            </a:r>
          </a:p>
          <a:p>
            <a:pPr algn="just">
              <a:defRPr/>
            </a:pPr>
            <a:r>
              <a:rPr lang="en-US" sz="3200" dirty="0" smtClean="0"/>
              <a:t>The amount is regularly disbursed and recovered</a:t>
            </a:r>
          </a:p>
          <a:p>
            <a:pPr algn="just">
              <a:defRPr/>
            </a:pPr>
            <a:r>
              <a:rPr lang="en-US" sz="3200" dirty="0" smtClean="0"/>
              <a:t>Cumulative disbursement is USD 300 Million</a:t>
            </a:r>
          </a:p>
        </p:txBody>
      </p:sp>
      <p:pic>
        <p:nvPicPr>
          <p:cNvPr id="5"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57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599" y="835966"/>
            <a:ext cx="7543518" cy="824259"/>
          </a:xfrm>
        </p:spPr>
        <p:txBody>
          <a:bodyPr>
            <a:noAutofit/>
          </a:bodyPr>
          <a:lstStyle/>
          <a:p>
            <a:pPr algn="ctr"/>
            <a:r>
              <a:rPr lang="en-US" sz="4400" b="1" dirty="0" smtClean="0">
                <a:effectLst>
                  <a:outerShdw blurRad="38100" dist="38100" dir="2700000" algn="tl">
                    <a:srgbClr val="000000">
                      <a:alpha val="43137"/>
                    </a:srgbClr>
                  </a:outerShdw>
                </a:effectLst>
              </a:rPr>
              <a:t>Performance Overview</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2824" y="2055109"/>
            <a:ext cx="9649995" cy="4995409"/>
          </a:xfrm>
        </p:spPr>
        <p:txBody>
          <a:bodyPr>
            <a:noAutofit/>
          </a:bodyPr>
          <a:lstStyle/>
          <a:p>
            <a:pPr algn="just">
              <a:defRPr/>
            </a:pPr>
            <a:endParaRPr lang="en-US" sz="2800" dirty="0" smtClean="0"/>
          </a:p>
          <a:p>
            <a:pPr algn="just">
              <a:defRPr/>
            </a:pPr>
            <a:r>
              <a:rPr lang="en-US" sz="3200" dirty="0" smtClean="0"/>
              <a:t>Total Benefiting Families 	=	1.6 Million</a:t>
            </a:r>
          </a:p>
          <a:p>
            <a:pPr algn="just">
              <a:defRPr/>
            </a:pPr>
            <a:r>
              <a:rPr lang="en-US" sz="3200" dirty="0" smtClean="0"/>
              <a:t>Total Amount Disbursed 	= 	USD 300 Million</a:t>
            </a:r>
          </a:p>
          <a:p>
            <a:pPr algn="just">
              <a:defRPr/>
            </a:pPr>
            <a:r>
              <a:rPr lang="en-US" sz="3200" dirty="0" smtClean="0"/>
              <a:t>Active Loans 				= 	600,000+</a:t>
            </a:r>
          </a:p>
          <a:p>
            <a:pPr algn="just">
              <a:defRPr/>
            </a:pPr>
            <a:r>
              <a:rPr lang="en-US" sz="3200" dirty="0" smtClean="0"/>
              <a:t>Number of branches 		= 	508</a:t>
            </a:r>
          </a:p>
          <a:p>
            <a:pPr algn="just">
              <a:defRPr/>
            </a:pPr>
            <a:r>
              <a:rPr lang="en-US" sz="3200" dirty="0" smtClean="0"/>
              <a:t>Number of cities &amp; towns 	=  	300</a:t>
            </a:r>
          </a:p>
          <a:p>
            <a:pPr algn="just">
              <a:defRPr/>
            </a:pPr>
            <a:r>
              <a:rPr lang="en-US" sz="3200" dirty="0" smtClean="0"/>
              <a:t>Number of staff 			= 	3000+</a:t>
            </a:r>
          </a:p>
          <a:p>
            <a:pPr algn="just">
              <a:defRPr/>
            </a:pPr>
            <a:r>
              <a:rPr lang="en-US" sz="3200" dirty="0" smtClean="0"/>
              <a:t>Recovery Rate 			= </a:t>
            </a:r>
            <a:r>
              <a:rPr lang="en-US" sz="3200" dirty="0"/>
              <a:t>	</a:t>
            </a:r>
            <a:r>
              <a:rPr lang="en-US" sz="3200" dirty="0" smtClean="0"/>
              <a:t>99.8%</a:t>
            </a:r>
            <a:endParaRPr lang="en-US" sz="3200" dirty="0"/>
          </a:p>
        </p:txBody>
      </p:sp>
      <p:pic>
        <p:nvPicPr>
          <p:cNvPr id="5"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6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Progress Overview</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5287" y="1963711"/>
            <a:ext cx="10167415" cy="4873235"/>
          </a:xfrm>
        </p:spPr>
      </p:pic>
    </p:spTree>
    <p:extLst>
      <p:ext uri="{BB962C8B-B14F-4D97-AF65-F5344CB8AC3E}">
        <p14:creationId xmlns:p14="http://schemas.microsoft.com/office/powerpoint/2010/main" val="3103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303" y="890223"/>
            <a:ext cx="7488926" cy="824259"/>
          </a:xfrm>
        </p:spPr>
        <p:txBody>
          <a:bodyPr>
            <a:noAutofit/>
          </a:bodyPr>
          <a:lstStyle/>
          <a:p>
            <a:pPr algn="ctr"/>
            <a:r>
              <a:rPr lang="en-US" sz="4400" b="1" dirty="0" smtClean="0">
                <a:effectLst>
                  <a:outerShdw blurRad="38100" dist="38100" dir="2700000" algn="tl">
                    <a:srgbClr val="000000">
                      <a:alpha val="43137"/>
                    </a:srgbClr>
                  </a:outerShdw>
                </a:effectLst>
              </a:rPr>
              <a:t>History</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2963" y="2428480"/>
            <a:ext cx="10129837" cy="3515129"/>
          </a:xfrm>
        </p:spPr>
        <p:txBody>
          <a:bodyPr>
            <a:normAutofit/>
          </a:bodyPr>
          <a:lstStyle/>
          <a:p>
            <a:pPr algn="just" fontAlgn="base">
              <a:lnSpc>
                <a:spcPct val="100000"/>
              </a:lnSpc>
              <a:defRPr/>
            </a:pPr>
            <a:r>
              <a:rPr lang="en-US" altLang="en-US" sz="2800" dirty="0"/>
              <a:t>Akhuwat was established in </a:t>
            </a:r>
            <a:r>
              <a:rPr lang="en-US" altLang="en-US" sz="3600" b="1" dirty="0">
                <a:solidFill>
                  <a:schemeClr val="accent2">
                    <a:lumMod val="75000"/>
                  </a:schemeClr>
                </a:solidFill>
              </a:rPr>
              <a:t>2001</a:t>
            </a:r>
            <a:r>
              <a:rPr lang="en-US" altLang="en-US" sz="2800" dirty="0"/>
              <a:t> with the objective of providing interest free micro-credit to the poor so as </a:t>
            </a:r>
            <a:r>
              <a:rPr lang="en-US" altLang="en-US" sz="2800" dirty="0" smtClean="0"/>
              <a:t>to start a business, come out of poverty and </a:t>
            </a:r>
            <a:r>
              <a:rPr lang="en-US" altLang="en-US" sz="2800" dirty="0"/>
              <a:t>enhance their standard of living</a:t>
            </a:r>
            <a:r>
              <a:rPr lang="en-US" altLang="en-US" sz="2800" dirty="0" smtClean="0"/>
              <a:t>. Subsequently it added education, health, clothing and some other services in its mandate</a:t>
            </a:r>
            <a:endParaRPr lang="en-US" altLang="en-US" sz="2800" dirty="0"/>
          </a:p>
          <a:p>
            <a:pPr algn="just" fontAlgn="base">
              <a:lnSpc>
                <a:spcPct val="100000"/>
              </a:lnSpc>
              <a:defRPr/>
            </a:pPr>
            <a:r>
              <a:rPr lang="en-US" altLang="en-US" sz="3500" b="1" dirty="0">
                <a:solidFill>
                  <a:schemeClr val="accent2">
                    <a:lumMod val="75000"/>
                  </a:schemeClr>
                </a:solidFill>
              </a:rPr>
              <a:t>‘</a:t>
            </a:r>
            <a:r>
              <a:rPr lang="en-US" altLang="en-US" sz="3600" b="1" dirty="0">
                <a:solidFill>
                  <a:schemeClr val="accent2">
                    <a:lumMod val="75000"/>
                  </a:schemeClr>
                </a:solidFill>
              </a:rPr>
              <a:t>Akhuwat’</a:t>
            </a:r>
            <a:r>
              <a:rPr lang="en-US" altLang="en-US" sz="3600" dirty="0"/>
              <a:t> </a:t>
            </a:r>
            <a:r>
              <a:rPr lang="en-US" altLang="en-US" sz="2800" dirty="0"/>
              <a:t>means </a:t>
            </a:r>
            <a:r>
              <a:rPr lang="en-US" altLang="en-US" sz="2800" dirty="0" smtClean="0"/>
              <a:t>solidarity </a:t>
            </a:r>
            <a:r>
              <a:rPr lang="en-US" altLang="en-US" sz="2800" dirty="0"/>
              <a:t>with the poor and less advantaged.</a:t>
            </a:r>
          </a:p>
          <a:p>
            <a:pPr>
              <a:lnSpc>
                <a:spcPct val="100000"/>
              </a:lnSpc>
            </a:pPr>
            <a:endParaRPr lang="en-US" dirty="0"/>
          </a:p>
        </p:txBody>
      </p:sp>
      <p:pic>
        <p:nvPicPr>
          <p:cNvPr id="5"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4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Progress Overview</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2136786300"/>
              </p:ext>
            </p:extLst>
          </p:nvPr>
        </p:nvGraphicFramePr>
        <p:xfrm>
          <a:off x="1278849" y="2008682"/>
          <a:ext cx="8739266" cy="4849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431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Progress Overview</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Content Placeholder 9"/>
          <p:cNvGraphicFramePr>
            <a:graphicFrameLocks noGrp="1"/>
          </p:cNvGraphicFramePr>
          <p:nvPr>
            <p:ph idx="1"/>
            <p:extLst>
              <p:ext uri="{D42A27DB-BD31-4B8C-83A1-F6EECF244321}">
                <p14:modId xmlns:p14="http://schemas.microsoft.com/office/powerpoint/2010/main" val="202457307"/>
              </p:ext>
            </p:extLst>
          </p:nvPr>
        </p:nvGraphicFramePr>
        <p:xfrm>
          <a:off x="420914" y="1959429"/>
          <a:ext cx="10943772" cy="48985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450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Progress Overview</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1393103518"/>
              </p:ext>
            </p:extLst>
          </p:nvPr>
        </p:nvGraphicFramePr>
        <p:xfrm>
          <a:off x="681037" y="2336800"/>
          <a:ext cx="10364333" cy="4107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6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Progress Overview</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1598" y="2206170"/>
            <a:ext cx="10172902" cy="4267201"/>
          </a:xfrm>
        </p:spPr>
      </p:pic>
    </p:spTree>
    <p:extLst>
      <p:ext uri="{BB962C8B-B14F-4D97-AF65-F5344CB8AC3E}">
        <p14:creationId xmlns:p14="http://schemas.microsoft.com/office/powerpoint/2010/main" val="173436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Repeat Loan Analysis</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4"/>
          <a:stretch>
            <a:fillRect/>
          </a:stretch>
        </p:blipFill>
        <p:spPr>
          <a:xfrm>
            <a:off x="679795" y="2001410"/>
            <a:ext cx="9000000" cy="4952124"/>
          </a:xfrm>
          <a:prstGeom prst="rect">
            <a:avLst/>
          </a:prstGeom>
        </p:spPr>
      </p:pic>
    </p:spTree>
    <p:extLst>
      <p:ext uri="{BB962C8B-B14F-4D97-AF65-F5344CB8AC3E}">
        <p14:creationId xmlns:p14="http://schemas.microsoft.com/office/powerpoint/2010/main" val="99235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Replication</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4"/>
          <a:stretch>
            <a:fillRect/>
          </a:stretch>
        </p:blipFill>
        <p:spPr>
          <a:xfrm>
            <a:off x="700339" y="2069344"/>
            <a:ext cx="9000000" cy="4788656"/>
          </a:xfrm>
          <a:prstGeom prst="rect">
            <a:avLst/>
          </a:prstGeom>
        </p:spPr>
      </p:pic>
    </p:spTree>
    <p:extLst>
      <p:ext uri="{BB962C8B-B14F-4D97-AF65-F5344CB8AC3E}">
        <p14:creationId xmlns:p14="http://schemas.microsoft.com/office/powerpoint/2010/main" val="11674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How to replicate</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76433" y="2456794"/>
            <a:ext cx="9613861" cy="3599316"/>
          </a:xfrm>
        </p:spPr>
        <p:txBody>
          <a:bodyPr>
            <a:normAutofit/>
          </a:bodyPr>
          <a:lstStyle/>
          <a:p>
            <a:r>
              <a:rPr lang="en-CA" sz="3200" dirty="0" smtClean="0"/>
              <a:t>Introduction of Akhuwat model</a:t>
            </a:r>
          </a:p>
          <a:p>
            <a:r>
              <a:rPr lang="en-CA" sz="3200" dirty="0" smtClean="0"/>
              <a:t>Website and promotional material</a:t>
            </a:r>
          </a:p>
          <a:p>
            <a:r>
              <a:rPr lang="en-CA" sz="3200" dirty="0" smtClean="0"/>
              <a:t>Training manuals and operational material</a:t>
            </a:r>
          </a:p>
          <a:p>
            <a:r>
              <a:rPr lang="en-CA" sz="3200" dirty="0" smtClean="0"/>
              <a:t>Staff training </a:t>
            </a:r>
          </a:p>
          <a:p>
            <a:r>
              <a:rPr lang="en-CA" sz="3200" dirty="0" smtClean="0"/>
              <a:t>Visit Akhuwat premises</a:t>
            </a:r>
          </a:p>
          <a:p>
            <a:r>
              <a:rPr lang="en-CA" sz="3200" dirty="0" smtClean="0"/>
              <a:t>Continuous technical support</a:t>
            </a:r>
            <a:endParaRPr lang="en-CA" sz="3200" dirty="0"/>
          </a:p>
        </p:txBody>
      </p:sp>
    </p:spTree>
    <p:extLst>
      <p:ext uri="{BB962C8B-B14F-4D97-AF65-F5344CB8AC3E}">
        <p14:creationId xmlns:p14="http://schemas.microsoft.com/office/powerpoint/2010/main" val="15105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Issues in Replication</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sz="3200" dirty="0" smtClean="0"/>
              <a:t>Strong Commitment</a:t>
            </a:r>
          </a:p>
          <a:p>
            <a:r>
              <a:rPr lang="en-US" sz="3200" dirty="0" smtClean="0"/>
              <a:t>Financial Resources</a:t>
            </a:r>
          </a:p>
          <a:p>
            <a:r>
              <a:rPr lang="en-US" sz="3200" dirty="0" smtClean="0"/>
              <a:t>Operating </a:t>
            </a:r>
            <a:r>
              <a:rPr lang="en-US" sz="3200" dirty="0"/>
              <a:t>at optimum level</a:t>
            </a:r>
          </a:p>
          <a:p>
            <a:r>
              <a:rPr lang="en-US" sz="3200" dirty="0"/>
              <a:t>Simplicity and keeping costs </a:t>
            </a:r>
            <a:r>
              <a:rPr lang="en-US" sz="3200" dirty="0" smtClean="0"/>
              <a:t>low</a:t>
            </a:r>
          </a:p>
          <a:p>
            <a:r>
              <a:rPr lang="en-US" sz="3200" dirty="0" smtClean="0"/>
              <a:t>Local conditions</a:t>
            </a:r>
          </a:p>
          <a:p>
            <a:r>
              <a:rPr lang="en-US" sz="3200" dirty="0" smtClean="0"/>
              <a:t>Human Resource </a:t>
            </a:r>
            <a:endParaRPr lang="en-US" sz="3200" dirty="0"/>
          </a:p>
          <a:p>
            <a:endParaRPr lang="en-US" dirty="0" smtClean="0"/>
          </a:p>
        </p:txBody>
      </p:sp>
    </p:spTree>
    <p:extLst>
      <p:ext uri="{BB962C8B-B14F-4D97-AF65-F5344CB8AC3E}">
        <p14:creationId xmlns:p14="http://schemas.microsoft.com/office/powerpoint/2010/main" val="293437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Akhuwat Projects</a:t>
            </a:r>
            <a:endParaRPr lang="en-US" sz="4000" b="1"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20163" y="2546735"/>
            <a:ext cx="10337450" cy="3599316"/>
          </a:xfrm>
        </p:spPr>
        <p:txBody>
          <a:bodyPr>
            <a:normAutofit fontScale="92500" lnSpcReduction="20000"/>
          </a:bodyPr>
          <a:lstStyle/>
          <a:p>
            <a:r>
              <a:rPr lang="en-CA" sz="3200" dirty="0" smtClean="0"/>
              <a:t>Akhuwat Institute of Social Enterprise &amp; Management </a:t>
            </a:r>
          </a:p>
          <a:p>
            <a:r>
              <a:rPr lang="en-CA" sz="3200" dirty="0" smtClean="0"/>
              <a:t>Akhuwat University</a:t>
            </a:r>
          </a:p>
          <a:p>
            <a:r>
              <a:rPr lang="en-CA" sz="3200" dirty="0" smtClean="0"/>
              <a:t>Akhuwat College</a:t>
            </a:r>
          </a:p>
          <a:p>
            <a:r>
              <a:rPr lang="en-CA" sz="3200" smtClean="0"/>
              <a:t>Akhuwat Schools</a:t>
            </a:r>
            <a:endParaRPr lang="en-CA" sz="3200" dirty="0" smtClean="0"/>
          </a:p>
          <a:p>
            <a:r>
              <a:rPr lang="en-CA" sz="3200" dirty="0" smtClean="0"/>
              <a:t>Akhuwat Health Services</a:t>
            </a:r>
            <a:endParaRPr lang="en-CA" sz="3200" dirty="0"/>
          </a:p>
          <a:p>
            <a:r>
              <a:rPr lang="en-CA" sz="3200" dirty="0" smtClean="0"/>
              <a:t>Akhuwat Cloth Bank</a:t>
            </a:r>
          </a:p>
          <a:p>
            <a:r>
              <a:rPr lang="en-CA" sz="3200" dirty="0" smtClean="0"/>
              <a:t>Akhuwat Make a Dream</a:t>
            </a:r>
          </a:p>
          <a:p>
            <a:r>
              <a:rPr lang="en-CA" sz="3200" dirty="0" smtClean="0"/>
              <a:t>Khwajasira Rehabilitation Program</a:t>
            </a:r>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177876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OUR BELEIEF</a:t>
            </a:r>
            <a:endParaRPr lang="en-CA" dirty="0"/>
          </a:p>
        </p:txBody>
      </p:sp>
      <p:sp>
        <p:nvSpPr>
          <p:cNvPr id="3" name="Content Placeholder 2"/>
          <p:cNvSpPr>
            <a:spLocks noGrp="1"/>
          </p:cNvSpPr>
          <p:nvPr>
            <p:ph idx="1"/>
          </p:nvPr>
        </p:nvSpPr>
        <p:spPr>
          <a:xfrm>
            <a:off x="680321" y="2383436"/>
            <a:ext cx="10757174" cy="3552752"/>
          </a:xfrm>
        </p:spPr>
        <p:txBody>
          <a:bodyPr>
            <a:noAutofit/>
          </a:bodyPr>
          <a:lstStyle/>
          <a:p>
            <a:r>
              <a:rPr lang="en-CA" sz="3200" dirty="0" smtClean="0"/>
              <a:t>Poverty alleviation is the joint responsibility of the state and the civil society</a:t>
            </a:r>
          </a:p>
          <a:p>
            <a:r>
              <a:rPr lang="en-CA" sz="3200" dirty="0" smtClean="0"/>
              <a:t>Equitable distribution of wealth is a pre-requisite</a:t>
            </a:r>
          </a:p>
          <a:p>
            <a:r>
              <a:rPr lang="en-CA" sz="3200" dirty="0" smtClean="0"/>
              <a:t>Charity alone is not the answer</a:t>
            </a:r>
          </a:p>
          <a:p>
            <a:r>
              <a:rPr lang="en-CA" sz="3200" dirty="0" smtClean="0"/>
              <a:t>Solidarity with the poor is the way forward</a:t>
            </a:r>
          </a:p>
          <a:p>
            <a:r>
              <a:rPr lang="en-CA" sz="3200" dirty="0" smtClean="0"/>
              <a:t>Availability of credit/financial inclusion is a must for all</a:t>
            </a:r>
          </a:p>
          <a:p>
            <a:r>
              <a:rPr lang="en-CA" sz="3200" dirty="0" smtClean="0"/>
              <a:t>We derive our inspiration from Islam but our message is universal for all</a:t>
            </a:r>
          </a:p>
        </p:txBody>
      </p:sp>
    </p:spTree>
    <p:extLst>
      <p:ext uri="{BB962C8B-B14F-4D97-AF65-F5344CB8AC3E}">
        <p14:creationId xmlns:p14="http://schemas.microsoft.com/office/powerpoint/2010/main" val="71173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814" y="2066429"/>
            <a:ext cx="10001250" cy="4682101"/>
          </a:xfrm>
        </p:spPr>
        <p:txBody>
          <a:bodyPr>
            <a:noAutofit/>
          </a:bodyPr>
          <a:lstStyle/>
          <a:p>
            <a:pPr algn="just">
              <a:buFont typeface="Arial" charset="0"/>
              <a:buNone/>
            </a:pPr>
            <a:r>
              <a:rPr lang="en-US" sz="3600" b="1" dirty="0" smtClean="0">
                <a:solidFill>
                  <a:schemeClr val="accent2">
                    <a:lumMod val="75000"/>
                  </a:schemeClr>
                </a:solidFill>
              </a:rPr>
              <a:t>Vision</a:t>
            </a:r>
            <a:endParaRPr lang="en-US" sz="3600" b="1" dirty="0">
              <a:solidFill>
                <a:schemeClr val="accent2">
                  <a:lumMod val="75000"/>
                </a:schemeClr>
              </a:solidFill>
            </a:endParaRPr>
          </a:p>
          <a:p>
            <a:pPr algn="just">
              <a:buFont typeface="Arial" charset="0"/>
              <a:buNone/>
            </a:pPr>
            <a:r>
              <a:rPr lang="en-US" sz="2800" dirty="0" smtClean="0"/>
              <a:t>	A </a:t>
            </a:r>
            <a:r>
              <a:rPr lang="en-US" sz="2800" dirty="0"/>
              <a:t>poverty free society built on the principles </a:t>
            </a:r>
            <a:r>
              <a:rPr lang="en-US" sz="2800" dirty="0" smtClean="0"/>
              <a:t>of compassion </a:t>
            </a:r>
            <a:r>
              <a:rPr lang="en-US" sz="2800" dirty="0"/>
              <a:t>and equity</a:t>
            </a:r>
            <a:r>
              <a:rPr lang="en-US" sz="2800" dirty="0" smtClean="0"/>
              <a:t>.</a:t>
            </a:r>
            <a:endParaRPr lang="en-US" sz="2000" b="1" dirty="0"/>
          </a:p>
          <a:p>
            <a:pPr algn="just">
              <a:buFont typeface="Arial" charset="0"/>
              <a:buNone/>
            </a:pPr>
            <a:r>
              <a:rPr lang="en-US" sz="3600" b="1" dirty="0" smtClean="0">
                <a:solidFill>
                  <a:schemeClr val="accent2">
                    <a:lumMod val="75000"/>
                  </a:schemeClr>
                </a:solidFill>
              </a:rPr>
              <a:t>Mission</a:t>
            </a:r>
          </a:p>
          <a:p>
            <a:pPr algn="just">
              <a:buFont typeface="Arial" charset="0"/>
              <a:buNone/>
            </a:pPr>
            <a:r>
              <a:rPr lang="en-US" sz="2400" dirty="0"/>
              <a:t>	</a:t>
            </a:r>
            <a:r>
              <a:rPr lang="en-US" sz="2800" dirty="0" smtClean="0"/>
              <a:t>To </a:t>
            </a:r>
            <a:r>
              <a:rPr lang="en-US" sz="2800" dirty="0"/>
              <a:t>alleviate poverty by  empowering socially and economically marginalized families through interest  free </a:t>
            </a:r>
            <a:r>
              <a:rPr lang="en-US" sz="2800" dirty="0" smtClean="0"/>
              <a:t>microfinance, quality education, better health-harnessing </a:t>
            </a:r>
            <a:r>
              <a:rPr lang="en-US" sz="2800" dirty="0"/>
              <a:t>entrepreneurial </a:t>
            </a:r>
            <a:r>
              <a:rPr lang="en-US" sz="2800" dirty="0" smtClean="0"/>
              <a:t>potential and building capacity by imparting knowledge, skills  </a:t>
            </a:r>
            <a:r>
              <a:rPr lang="en-US" sz="2800" dirty="0"/>
              <a:t>and social guidance</a:t>
            </a:r>
            <a:r>
              <a:rPr lang="en-US" dirty="0"/>
              <a:t>.</a:t>
            </a:r>
          </a:p>
          <a:p>
            <a:pPr algn="just"/>
            <a:endParaRPr lang="en-US" sz="2400" dirty="0"/>
          </a:p>
        </p:txBody>
      </p:sp>
      <p:pic>
        <p:nvPicPr>
          <p:cNvPr id="4"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682303" y="890223"/>
            <a:ext cx="7488926" cy="824259"/>
          </a:xfrm>
        </p:spPr>
        <p:txBody>
          <a:bodyPr>
            <a:noAutofit/>
          </a:bodyPr>
          <a:lstStyle/>
          <a:p>
            <a:pPr algn="ctr"/>
            <a:r>
              <a:rPr lang="en-US" sz="4400" b="1" dirty="0" smtClean="0">
                <a:effectLst>
                  <a:outerShdw blurRad="38100" dist="38100" dir="2700000" algn="tl">
                    <a:srgbClr val="000000">
                      <a:alpha val="43137"/>
                    </a:srgbClr>
                  </a:outerShdw>
                </a:effectLst>
              </a:rPr>
              <a:t>Akhuwat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88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Discussion</a:t>
            </a:r>
            <a:endParaRPr lang="en-CA" dirty="0"/>
          </a:p>
        </p:txBody>
      </p:sp>
      <p:sp>
        <p:nvSpPr>
          <p:cNvPr id="3" name="Content Placeholder 2"/>
          <p:cNvSpPr>
            <a:spLocks noGrp="1"/>
          </p:cNvSpPr>
          <p:nvPr>
            <p:ph idx="1"/>
          </p:nvPr>
        </p:nvSpPr>
        <p:spPr>
          <a:xfrm>
            <a:off x="680321" y="2383436"/>
            <a:ext cx="10757174" cy="3552752"/>
          </a:xfrm>
        </p:spPr>
        <p:txBody>
          <a:bodyPr>
            <a:noAutofit/>
          </a:bodyPr>
          <a:lstStyle/>
          <a:p>
            <a:pPr marL="0" indent="0" algn="ctr">
              <a:buNone/>
            </a:pPr>
            <a:endParaRPr lang="en-CA" sz="6000" dirty="0" smtClean="0"/>
          </a:p>
          <a:p>
            <a:pPr marL="0" indent="0" algn="ctr">
              <a:buNone/>
            </a:pPr>
            <a:r>
              <a:rPr lang="en-CA" sz="6000" dirty="0" smtClean="0"/>
              <a:t>Question and Answer Session</a:t>
            </a:r>
          </a:p>
          <a:p>
            <a:pPr marL="0" indent="0" algn="ctr">
              <a:buNone/>
            </a:pPr>
            <a:endParaRPr lang="en-CA" sz="3000" dirty="0" smtClean="0"/>
          </a:p>
          <a:p>
            <a:pPr marL="0" indent="0" algn="ctr">
              <a:buNone/>
            </a:pPr>
            <a:endParaRPr lang="en-CA" sz="3000" dirty="0" smtClean="0"/>
          </a:p>
          <a:p>
            <a:pPr marL="0" indent="0" algn="ctr">
              <a:buNone/>
            </a:pPr>
            <a:r>
              <a:rPr lang="en-CA" sz="3000" dirty="0" smtClean="0"/>
              <a:t>						</a:t>
            </a:r>
          </a:p>
        </p:txBody>
      </p:sp>
    </p:spTree>
    <p:extLst>
      <p:ext uri="{BB962C8B-B14F-4D97-AF65-F5344CB8AC3E}">
        <p14:creationId xmlns:p14="http://schemas.microsoft.com/office/powerpoint/2010/main" val="3904516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Objectives</a:t>
            </a:r>
            <a:endParaRPr lang="en-US" sz="4000" b="1" dirty="0"/>
          </a:p>
        </p:txBody>
      </p:sp>
      <p:sp>
        <p:nvSpPr>
          <p:cNvPr id="3" name="Content Placeholder 2"/>
          <p:cNvSpPr>
            <a:spLocks noGrp="1"/>
          </p:cNvSpPr>
          <p:nvPr>
            <p:ph idx="1"/>
          </p:nvPr>
        </p:nvSpPr>
        <p:spPr>
          <a:xfrm>
            <a:off x="742249" y="1309208"/>
            <a:ext cx="10529887" cy="4273575"/>
          </a:xfrm>
        </p:spPr>
        <p:txBody>
          <a:bodyPr>
            <a:noAutofit/>
          </a:bodyPr>
          <a:lstStyle/>
          <a:p>
            <a:endParaRPr lang="en-US" sz="3200" dirty="0" smtClean="0"/>
          </a:p>
          <a:p>
            <a:endParaRPr lang="en-US" sz="3200" dirty="0"/>
          </a:p>
          <a:p>
            <a:r>
              <a:rPr lang="en-US" sz="3200" dirty="0">
                <a:ea typeface="Calibri" pitchFamily="34" charset="0"/>
                <a:cs typeface="Calibri" pitchFamily="34" charset="0"/>
              </a:rPr>
              <a:t>To provide interest free microfinance services to poor families enabling them to become </a:t>
            </a:r>
            <a:r>
              <a:rPr lang="en-US" sz="3200" dirty="0" smtClean="0">
                <a:ea typeface="Calibri" pitchFamily="34" charset="0"/>
                <a:cs typeface="Calibri" pitchFamily="34" charset="0"/>
              </a:rPr>
              <a:t>self-reliant</a:t>
            </a:r>
          </a:p>
          <a:p>
            <a:r>
              <a:rPr lang="en-US" sz="3200" dirty="0">
                <a:ea typeface="Calibri" pitchFamily="34" charset="0"/>
                <a:cs typeface="Calibri" pitchFamily="34" charset="0"/>
              </a:rPr>
              <a:t>To promote interest-free loans (Qarz-e-</a:t>
            </a:r>
            <a:r>
              <a:rPr lang="en-US" sz="3200" dirty="0" err="1">
                <a:ea typeface="Calibri" pitchFamily="34" charset="0"/>
                <a:cs typeface="Calibri" pitchFamily="34" charset="0"/>
              </a:rPr>
              <a:t>Hasna</a:t>
            </a:r>
            <a:r>
              <a:rPr lang="en-US" sz="3200" i="1" dirty="0">
                <a:ea typeface="Calibri" pitchFamily="34" charset="0"/>
                <a:cs typeface="Calibri" pitchFamily="34" charset="0"/>
              </a:rPr>
              <a:t>)</a:t>
            </a:r>
            <a:r>
              <a:rPr lang="en-US" sz="3200" dirty="0">
                <a:ea typeface="Calibri" pitchFamily="34" charset="0"/>
                <a:cs typeface="Calibri" pitchFamily="34" charset="0"/>
              </a:rPr>
              <a:t> as a viable model and a broad-based solution for poverty </a:t>
            </a:r>
            <a:r>
              <a:rPr lang="en-US" sz="3200" dirty="0" smtClean="0">
                <a:ea typeface="Calibri" pitchFamily="34" charset="0"/>
                <a:cs typeface="Calibri" pitchFamily="34" charset="0"/>
              </a:rPr>
              <a:t>alleviation</a:t>
            </a:r>
          </a:p>
          <a:p>
            <a:r>
              <a:rPr lang="en-US" sz="3200" dirty="0">
                <a:ea typeface="Calibri" pitchFamily="34" charset="0"/>
                <a:cs typeface="Calibri" pitchFamily="34" charset="0"/>
              </a:rPr>
              <a:t>To provide social guidance, capacity building and entrepreneurial </a:t>
            </a:r>
            <a:r>
              <a:rPr lang="en-US" sz="3200" dirty="0" smtClean="0">
                <a:ea typeface="Calibri" pitchFamily="34" charset="0"/>
                <a:cs typeface="Calibri" pitchFamily="34" charset="0"/>
              </a:rPr>
              <a:t>training</a:t>
            </a:r>
            <a:endParaRPr lang="en-US" sz="3200" dirty="0">
              <a:ea typeface="Calibri" pitchFamily="34" charset="0"/>
              <a:cs typeface="Calibri" pitchFamily="34" charset="0"/>
            </a:endParaRPr>
          </a:p>
          <a:p>
            <a:pPr marL="0" indent="0">
              <a:buNone/>
            </a:pPr>
            <a:endParaRPr lang="en-US" sz="3200" dirty="0" smtClean="0">
              <a:ea typeface="Calibri" pitchFamily="34" charset="0"/>
              <a:cs typeface="Calibri" pitchFamily="34" charset="0"/>
            </a:endParaRPr>
          </a:p>
          <a:p>
            <a:endParaRPr lang="en-US" sz="3200" dirty="0" smtClean="0">
              <a:ea typeface="Calibri" pitchFamily="34" charset="0"/>
              <a:cs typeface="Calibri" pitchFamily="34" charset="0"/>
            </a:endParaRPr>
          </a:p>
          <a:p>
            <a:endParaRPr lang="en-US" sz="3200" dirty="0"/>
          </a:p>
          <a:p>
            <a:endParaRPr lang="en-US" sz="3200" dirty="0" smtClean="0"/>
          </a:p>
          <a:p>
            <a:pPr marL="0" indent="0">
              <a:buNone/>
            </a:pPr>
            <a:endParaRPr lang="en-US" sz="3200" b="1" dirty="0" smtClean="0">
              <a:solidFill>
                <a:schemeClr val="accent2">
                  <a:lumMod val="75000"/>
                </a:schemeClr>
              </a:solidFill>
            </a:endParaRPr>
          </a:p>
          <a:p>
            <a:pPr marL="0" indent="0">
              <a:buNone/>
            </a:pPr>
            <a:endParaRPr lang="en-US" sz="3200" b="1" dirty="0">
              <a:solidFill>
                <a:schemeClr val="accent2">
                  <a:lumMod val="75000"/>
                </a:schemeClr>
              </a:solidFill>
            </a:endParaRPr>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56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Objectives</a:t>
            </a:r>
            <a:endParaRPr lang="en-US" sz="4000" b="1" dirty="0"/>
          </a:p>
        </p:txBody>
      </p:sp>
      <p:sp>
        <p:nvSpPr>
          <p:cNvPr id="3" name="Content Placeholder 2"/>
          <p:cNvSpPr>
            <a:spLocks noGrp="1"/>
          </p:cNvSpPr>
          <p:nvPr>
            <p:ph idx="1"/>
          </p:nvPr>
        </p:nvSpPr>
        <p:spPr>
          <a:xfrm>
            <a:off x="1656722" y="2500631"/>
            <a:ext cx="9487528" cy="4016079"/>
          </a:xfrm>
        </p:spPr>
        <p:txBody>
          <a:bodyPr>
            <a:normAutofit/>
          </a:bodyPr>
          <a:lstStyle/>
          <a:p>
            <a:r>
              <a:rPr lang="en-US" sz="3200" dirty="0" smtClean="0">
                <a:ea typeface="Calibri" pitchFamily="34" charset="0"/>
                <a:cs typeface="Calibri" pitchFamily="34" charset="0"/>
              </a:rPr>
              <a:t>To </a:t>
            </a:r>
            <a:r>
              <a:rPr lang="en-US" sz="3200" dirty="0">
                <a:ea typeface="Calibri" pitchFamily="34" charset="0"/>
                <a:cs typeface="Calibri" pitchFamily="34" charset="0"/>
              </a:rPr>
              <a:t>institutionalize the spirit of brotherhood, compassion, and volunteerism</a:t>
            </a:r>
          </a:p>
          <a:p>
            <a:r>
              <a:rPr lang="en-US" sz="3200" dirty="0">
                <a:ea typeface="Calibri" pitchFamily="34" charset="0"/>
                <a:cs typeface="Calibri" pitchFamily="34" charset="0"/>
              </a:rPr>
              <a:t>To transform Akhuwat borrowers into donors</a:t>
            </a:r>
          </a:p>
          <a:p>
            <a:r>
              <a:rPr lang="en-US" sz="3200" dirty="0">
                <a:ea typeface="Calibri" pitchFamily="34" charset="0"/>
                <a:cs typeface="Calibri" pitchFamily="34" charset="0"/>
              </a:rPr>
              <a:t>To make Akhuwat a sustainable, growth-oriented and replicable organization</a:t>
            </a:r>
          </a:p>
          <a:p>
            <a:endParaRPr lang="en-US" sz="3200" dirty="0" smtClean="0"/>
          </a:p>
          <a:p>
            <a:endParaRPr lang="en-US" sz="3400" dirty="0"/>
          </a:p>
          <a:p>
            <a:endParaRPr lang="en-US" sz="3400" dirty="0"/>
          </a:p>
          <a:p>
            <a:endParaRPr lang="en-US" sz="3400" dirty="0" smtClean="0"/>
          </a:p>
          <a:p>
            <a:pPr marL="0" indent="0">
              <a:buNone/>
            </a:pPr>
            <a:endParaRPr lang="en-US" sz="3400" b="1" dirty="0" smtClean="0">
              <a:solidFill>
                <a:schemeClr val="accent2">
                  <a:lumMod val="75000"/>
                </a:schemeClr>
              </a:solidFill>
            </a:endParaRPr>
          </a:p>
          <a:p>
            <a:pPr marL="0" indent="0">
              <a:buNone/>
            </a:pPr>
            <a:endParaRPr lang="en-US" sz="3400" b="1" dirty="0">
              <a:solidFill>
                <a:schemeClr val="accent2">
                  <a:lumMod val="75000"/>
                </a:schemeClr>
              </a:solidFill>
            </a:endParaRPr>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88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smtClean="0"/>
              <a:t>Core Principles</a:t>
            </a:r>
            <a:endParaRPr lang="en-US" sz="4000" b="1" dirty="0"/>
          </a:p>
        </p:txBody>
      </p:sp>
      <p:sp>
        <p:nvSpPr>
          <p:cNvPr id="3" name="Content Placeholder 2"/>
          <p:cNvSpPr>
            <a:spLocks noGrp="1"/>
          </p:cNvSpPr>
          <p:nvPr>
            <p:ph idx="1"/>
          </p:nvPr>
        </p:nvSpPr>
        <p:spPr>
          <a:xfrm>
            <a:off x="1656722" y="2500631"/>
            <a:ext cx="8873166" cy="4016079"/>
          </a:xfrm>
        </p:spPr>
        <p:txBody>
          <a:bodyPr>
            <a:normAutofit/>
          </a:bodyPr>
          <a:lstStyle/>
          <a:p>
            <a:r>
              <a:rPr lang="en-US" sz="3200" dirty="0" smtClean="0"/>
              <a:t>Interest-free loans </a:t>
            </a:r>
            <a:r>
              <a:rPr lang="en-US" sz="3200" dirty="0" smtClean="0">
                <a:solidFill>
                  <a:schemeClr val="accent2">
                    <a:lumMod val="75000"/>
                  </a:schemeClr>
                </a:solidFill>
              </a:rPr>
              <a:t>– </a:t>
            </a:r>
            <a:r>
              <a:rPr lang="en-US" sz="3200" b="1" dirty="0" smtClean="0">
                <a:solidFill>
                  <a:schemeClr val="accent2">
                    <a:lumMod val="75000"/>
                  </a:schemeClr>
                </a:solidFill>
              </a:rPr>
              <a:t>Qard e Hasan</a:t>
            </a:r>
            <a:endParaRPr lang="en-US" sz="3200" b="1" dirty="0">
              <a:solidFill>
                <a:schemeClr val="accent2">
                  <a:lumMod val="75000"/>
                </a:schemeClr>
              </a:solidFill>
            </a:endParaRPr>
          </a:p>
          <a:p>
            <a:endParaRPr lang="en-US" sz="3200" dirty="0" smtClean="0"/>
          </a:p>
          <a:p>
            <a:r>
              <a:rPr lang="en-US" sz="3200" dirty="0" smtClean="0"/>
              <a:t>Use </a:t>
            </a:r>
            <a:r>
              <a:rPr lang="en-US" sz="3200" dirty="0"/>
              <a:t>of </a:t>
            </a:r>
            <a:r>
              <a:rPr lang="en-US" sz="3200" b="1" dirty="0">
                <a:solidFill>
                  <a:schemeClr val="accent2">
                    <a:lumMod val="75000"/>
                  </a:schemeClr>
                </a:solidFill>
              </a:rPr>
              <a:t>Religious</a:t>
            </a:r>
            <a:r>
              <a:rPr lang="en-US" sz="3200" dirty="0"/>
              <a:t> </a:t>
            </a:r>
            <a:r>
              <a:rPr lang="en-US" sz="3200" dirty="0" smtClean="0"/>
              <a:t>places like mosque &amp; church</a:t>
            </a:r>
            <a:endParaRPr lang="en-US" sz="3200" dirty="0"/>
          </a:p>
          <a:p>
            <a:endParaRPr lang="en-US" sz="3200" dirty="0" smtClean="0"/>
          </a:p>
          <a:p>
            <a:r>
              <a:rPr lang="en-US" sz="3200" dirty="0" smtClean="0"/>
              <a:t>Spirit </a:t>
            </a:r>
            <a:r>
              <a:rPr lang="en-US" sz="3200" dirty="0"/>
              <a:t>of </a:t>
            </a:r>
            <a:r>
              <a:rPr lang="en-US" sz="3200" b="1" dirty="0">
                <a:solidFill>
                  <a:schemeClr val="accent2">
                    <a:lumMod val="75000"/>
                  </a:schemeClr>
                </a:solidFill>
              </a:rPr>
              <a:t>Volunteerism</a:t>
            </a:r>
          </a:p>
          <a:p>
            <a:endParaRPr lang="en-US" sz="3200" dirty="0" smtClean="0"/>
          </a:p>
          <a:p>
            <a:r>
              <a:rPr lang="en-US" sz="3200" dirty="0" smtClean="0"/>
              <a:t>Transforming </a:t>
            </a:r>
            <a:r>
              <a:rPr lang="en-US" sz="3200" dirty="0"/>
              <a:t>Borrowers into </a:t>
            </a:r>
            <a:r>
              <a:rPr lang="en-US" sz="3200" b="1" dirty="0">
                <a:solidFill>
                  <a:schemeClr val="accent2">
                    <a:lumMod val="75000"/>
                  </a:schemeClr>
                </a:solidFill>
              </a:rPr>
              <a:t>Donors</a:t>
            </a:r>
          </a:p>
          <a:p>
            <a:endParaRPr lang="en-US" sz="3200"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9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Products</a:t>
            </a:r>
            <a:endParaRPr lang="en-US" sz="4000" b="1" dirty="0"/>
          </a:p>
        </p:txBody>
      </p:sp>
      <p:sp>
        <p:nvSpPr>
          <p:cNvPr id="3" name="Content Placeholder 2"/>
          <p:cNvSpPr>
            <a:spLocks noGrp="1"/>
          </p:cNvSpPr>
          <p:nvPr>
            <p:ph idx="1"/>
          </p:nvPr>
        </p:nvSpPr>
        <p:spPr>
          <a:xfrm>
            <a:off x="1656722" y="2500631"/>
            <a:ext cx="8361393" cy="4016079"/>
          </a:xfrm>
        </p:spPr>
        <p:txBody>
          <a:bodyPr>
            <a:normAutofit fontScale="85000" lnSpcReduction="20000"/>
          </a:bodyPr>
          <a:lstStyle/>
          <a:p>
            <a:r>
              <a:rPr lang="en-US" sz="4100" dirty="0" smtClean="0"/>
              <a:t>Enterprise Loan		</a:t>
            </a:r>
          </a:p>
          <a:p>
            <a:r>
              <a:rPr lang="en-US" sz="4100" dirty="0" smtClean="0"/>
              <a:t>Liberations Loan</a:t>
            </a:r>
          </a:p>
          <a:p>
            <a:r>
              <a:rPr lang="en-US" sz="4100" dirty="0" smtClean="0"/>
              <a:t>Agricultural Loan</a:t>
            </a:r>
          </a:p>
          <a:p>
            <a:r>
              <a:rPr lang="en-US" sz="4100" dirty="0" smtClean="0"/>
              <a:t>Education Loan</a:t>
            </a:r>
          </a:p>
          <a:p>
            <a:r>
              <a:rPr lang="en-US" sz="4100" dirty="0" smtClean="0"/>
              <a:t>Marriage Loan</a:t>
            </a:r>
          </a:p>
          <a:p>
            <a:r>
              <a:rPr lang="en-US" sz="4100" dirty="0" smtClean="0"/>
              <a:t>Emergency Loan</a:t>
            </a:r>
          </a:p>
          <a:p>
            <a:r>
              <a:rPr lang="en-US" sz="4100" dirty="0" smtClean="0"/>
              <a:t>Housing Loan</a:t>
            </a:r>
          </a:p>
          <a:p>
            <a:r>
              <a:rPr lang="en-US" sz="4100" dirty="0" smtClean="0"/>
              <a:t>Establishment of School Loan</a:t>
            </a:r>
          </a:p>
          <a:p>
            <a:endParaRPr lang="en-US" sz="3200" dirty="0"/>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5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53" y="835966"/>
            <a:ext cx="7516222" cy="946485"/>
          </a:xfrm>
        </p:spPr>
        <p:txBody>
          <a:bodyPr>
            <a:normAutofit/>
          </a:bodyPr>
          <a:lstStyle/>
          <a:p>
            <a:pPr algn="ctr"/>
            <a:r>
              <a:rPr lang="en-US" sz="4000" b="1" dirty="0" smtClean="0"/>
              <a:t>Range of Loans</a:t>
            </a:r>
            <a:endParaRPr lang="en-US" sz="4000" b="1" dirty="0"/>
          </a:p>
        </p:txBody>
      </p:sp>
      <p:pic>
        <p:nvPicPr>
          <p:cNvPr id="7" name="Content Placeholder 6"/>
          <p:cNvPicPr>
            <a:picLocks noGrp="1" noChangeAspect="1"/>
          </p:cNvPicPr>
          <p:nvPr>
            <p:ph idx="1"/>
          </p:nvPr>
        </p:nvPicPr>
        <p:blipFill>
          <a:blip r:embed="rId3"/>
          <a:stretch>
            <a:fillRect/>
          </a:stretch>
        </p:blipFill>
        <p:spPr>
          <a:xfrm>
            <a:off x="2058854" y="2134927"/>
            <a:ext cx="7603762" cy="4579772"/>
          </a:xfrm>
          <a:prstGeom prst="rect">
            <a:avLst/>
          </a:prstGeom>
        </p:spPr>
      </p:pic>
      <p:pic>
        <p:nvPicPr>
          <p:cNvPr id="6"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341475" y="835966"/>
            <a:ext cx="676640" cy="915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32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4286</TotalTime>
  <Words>1006</Words>
  <Application>Microsoft Office PowerPoint</Application>
  <PresentationFormat>Widescreen</PresentationFormat>
  <Paragraphs>161</Paragraphs>
  <Slides>40</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Trebuchet MS</vt:lpstr>
      <vt:lpstr>Berlin</vt:lpstr>
      <vt:lpstr>Akhuwat Interest Free Microfinance A Journey of Hope </vt:lpstr>
      <vt:lpstr>Akhuwat</vt:lpstr>
      <vt:lpstr>History</vt:lpstr>
      <vt:lpstr>Akhuwat</vt:lpstr>
      <vt:lpstr>Objectives</vt:lpstr>
      <vt:lpstr>Objectives</vt:lpstr>
      <vt:lpstr>Core Principles</vt:lpstr>
      <vt:lpstr>Products</vt:lpstr>
      <vt:lpstr>Range of Loans</vt:lpstr>
      <vt:lpstr>Usage of Loan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of Pakistan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structure of Loans</vt:lpstr>
      <vt:lpstr>Performance Overview</vt:lpstr>
      <vt:lpstr>Performance Overview</vt:lpstr>
      <vt:lpstr>Progress Overview</vt:lpstr>
      <vt:lpstr>Progress Overview</vt:lpstr>
      <vt:lpstr>Progress Overview</vt:lpstr>
      <vt:lpstr>Progress Overview</vt:lpstr>
      <vt:lpstr>Progress Overview</vt:lpstr>
      <vt:lpstr>Repeat Loan Analysis</vt:lpstr>
      <vt:lpstr>Replication</vt:lpstr>
      <vt:lpstr>How to replicate</vt:lpstr>
      <vt:lpstr>Issues in Replication</vt:lpstr>
      <vt:lpstr>Akhuwat Projects</vt:lpstr>
      <vt:lpstr>OUR BELEIEF</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Akhuwat Interest Free  Agri-Loans</dc:title>
  <dc:creator>AleemEB</dc:creator>
  <cp:lastModifiedBy>Dr. Amjad Saqib</cp:lastModifiedBy>
  <cp:revision>113</cp:revision>
  <cp:lastPrinted>2015-09-14T07:43:08Z</cp:lastPrinted>
  <dcterms:created xsi:type="dcterms:W3CDTF">2015-06-01T10:15:45Z</dcterms:created>
  <dcterms:modified xsi:type="dcterms:W3CDTF">2016-11-08T06:00:11Z</dcterms:modified>
</cp:coreProperties>
</file>