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7" r:id="rId3"/>
    <p:sldId id="258" r:id="rId4"/>
    <p:sldId id="259" r:id="rId5"/>
    <p:sldId id="260" r:id="rId6"/>
    <p:sldId id="265" r:id="rId7"/>
    <p:sldId id="262" r:id="rId8"/>
    <p:sldId id="263" r:id="rId9"/>
    <p:sldId id="266" r:id="rId10"/>
    <p:sldId id="261" r:id="rId11"/>
    <p:sldId id="314" r:id="rId12"/>
    <p:sldId id="299" r:id="rId13"/>
    <p:sldId id="304" r:id="rId14"/>
    <p:sldId id="298" r:id="rId15"/>
    <p:sldId id="302" r:id="rId16"/>
    <p:sldId id="303" r:id="rId17"/>
    <p:sldId id="300" r:id="rId18"/>
    <p:sldId id="275" r:id="rId19"/>
    <p:sldId id="276" r:id="rId20"/>
    <p:sldId id="316" r:id="rId21"/>
    <p:sldId id="27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F6600"/>
    <a:srgbClr val="00FFFF"/>
    <a:srgbClr val="0000CC"/>
    <a:srgbClr val="66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72222" autoAdjust="0"/>
  </p:normalViewPr>
  <p:slideViewPr>
    <p:cSldViewPr snapToGrid="0">
      <p:cViewPr>
        <p:scale>
          <a:sx n="70" d="100"/>
          <a:sy n="70" d="100"/>
        </p:scale>
        <p:origin x="-508" y="-4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E33D41-742B-42E5-8A64-BA9650D96D96}" type="datetimeFigureOut">
              <a:rPr lang="en-US" smtClean="0"/>
              <a:pPr/>
              <a:t>07-Nov-16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B68197-9590-4353-8D10-F6829FE58D4E}" type="slidenum">
              <a:rPr lang="en-US" smtClean="0"/>
              <a:pPr/>
              <a:t>‹#›</a:t>
            </a:fld>
            <a:endParaRPr lang="en-US"/>
          </a:p>
        </p:txBody>
      </p:sp>
    </p:spTree>
    <p:extLst>
      <p:ext uri="{BB962C8B-B14F-4D97-AF65-F5344CB8AC3E}">
        <p14:creationId xmlns="" xmlns:p14="http://schemas.microsoft.com/office/powerpoint/2010/main" val="2007321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p:txBody>
          <a:bodyPr/>
          <a:lstStyle/>
          <a:p>
            <a:pPr marL="228569" indent="-228569">
              <a:spcBef>
                <a:spcPct val="0"/>
              </a:spcBef>
              <a:defRPr/>
            </a:pPr>
            <a:r>
              <a:rPr lang="en-GB" dirty="0" smtClean="0"/>
              <a:t>In this slide we will</a:t>
            </a:r>
            <a:r>
              <a:rPr lang="en-GB" baseline="0" dirty="0" smtClean="0"/>
              <a:t> learn that what </a:t>
            </a:r>
            <a:r>
              <a:rPr lang="en-GB" baseline="0" dirty="0" err="1" smtClean="0"/>
              <a:t>islamic</a:t>
            </a:r>
            <a:r>
              <a:rPr lang="en-GB" baseline="0" dirty="0" smtClean="0"/>
              <a:t> Microfinance Product will be ideal for what sector, </a:t>
            </a:r>
            <a:r>
              <a:rPr lang="en-GB" dirty="0" smtClean="0"/>
              <a:t>We can categories</a:t>
            </a:r>
            <a:r>
              <a:rPr lang="en-GB" baseline="0" dirty="0" smtClean="0"/>
              <a:t> poverty into Six level</a:t>
            </a:r>
            <a:endParaRPr lang="en-GB" dirty="0" smtClean="0"/>
          </a:p>
        </p:txBody>
      </p:sp>
      <p:sp>
        <p:nvSpPr>
          <p:cNvPr id="19460" name="Slide Number Placeholder 3"/>
          <p:cNvSpPr txBox="1">
            <a:spLocks noGrp="1"/>
          </p:cNvSpPr>
          <p:nvPr/>
        </p:nvSpPr>
        <p:spPr bwMode="auto">
          <a:xfrm>
            <a:off x="3884613" y="8685214"/>
            <a:ext cx="2971800" cy="457200"/>
          </a:xfrm>
          <a:prstGeom prst="rect">
            <a:avLst/>
          </a:prstGeom>
          <a:noFill/>
          <a:ln>
            <a:miter lim="800000"/>
            <a:headEnd/>
            <a:tailEnd/>
          </a:ln>
        </p:spPr>
        <p:txBody>
          <a:bodyPr lIns="91428" tIns="45714" rIns="91428" bIns="45714" anchor="b"/>
          <a:lstStyle/>
          <a:p>
            <a:pPr algn="r">
              <a:defRPr/>
            </a:pPr>
            <a:fld id="{0BC91F28-DD87-49F5-AC53-3A61989BC746}" type="slidenum">
              <a:rPr lang="en-CA" sz="1200"/>
              <a:pPr algn="r">
                <a:defRPr/>
              </a:pPr>
              <a:t>12</a:t>
            </a:fld>
            <a:endParaRPr lang="en-CA"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07-Nov-16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07-Nov-16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07-Nov-16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07-Nov-16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07-Nov-16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07-Nov-16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07-Nov-16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07-Nov-16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09600" y="1600201"/>
            <a:ext cx="10972800" cy="4530725"/>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B0B45D4-D782-485E-9470-94556F92BFD9}" type="slidenum">
              <a:rPr lang="en-US" altLang="en-US"/>
              <a:pPr>
                <a:defRPr/>
              </a:pPr>
              <a:t>‹#›</a:t>
            </a:fld>
            <a:endParaRPr lang="en-US" altLang="en-US"/>
          </a:p>
        </p:txBody>
      </p:sp>
    </p:spTree>
  </p:cSld>
  <p:clrMapOvr>
    <a:masterClrMapping/>
  </p:clrMapOvr>
  <p:transition>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07-Nov-16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07-Nov-16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07-Nov-16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07-Nov-16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07-Nov-16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07-Nov-16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07-Nov-16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07-Nov-16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07-Nov-16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9"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alhudacibe.com/" TargetMode="External"/><Relationship Id="rId2" Type="http://schemas.openxmlformats.org/officeDocument/2006/relationships/hyperlink" Target="mailto:Zubair.mughal@alhudacibe.com" TargetMode="Externa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0723" y="4619155"/>
            <a:ext cx="7766936" cy="1650999"/>
          </a:xfrm>
        </p:spPr>
        <p:txBody>
          <a:bodyPr>
            <a:normAutofit/>
          </a:bodyPr>
          <a:lstStyle/>
          <a:p>
            <a:endParaRPr lang="en-US" sz="1600" b="1" dirty="0" smtClean="0">
              <a:solidFill>
                <a:schemeClr val="bg1"/>
              </a:solidFill>
              <a:latin typeface="Castellar" panose="020A0402060406010301" pitchFamily="18" charset="0"/>
            </a:endParaRPr>
          </a:p>
          <a:p>
            <a:r>
              <a:rPr lang="en-US" sz="1600" b="1" dirty="0" smtClean="0">
                <a:solidFill>
                  <a:schemeClr val="bg1"/>
                </a:solidFill>
                <a:latin typeface="Castellar" panose="020A0402060406010301" pitchFamily="18" charset="0"/>
              </a:rPr>
              <a:t>Muhammad </a:t>
            </a:r>
            <a:r>
              <a:rPr lang="en-US" sz="1600" b="1" dirty="0">
                <a:solidFill>
                  <a:schemeClr val="bg1"/>
                </a:solidFill>
                <a:latin typeface="Castellar" panose="020A0402060406010301" pitchFamily="18" charset="0"/>
              </a:rPr>
              <a:t>Zubair Mughal</a:t>
            </a:r>
          </a:p>
          <a:p>
            <a:r>
              <a:rPr lang="en-US" sz="1400" b="1" dirty="0" smtClean="0">
                <a:solidFill>
                  <a:schemeClr val="bg1"/>
                </a:solidFill>
                <a:latin typeface="Castellar" panose="020A0402060406010301" pitchFamily="18" charset="0"/>
              </a:rPr>
              <a:t>Chief </a:t>
            </a:r>
            <a:r>
              <a:rPr lang="en-US" sz="1400" b="1" dirty="0">
                <a:solidFill>
                  <a:schemeClr val="bg1"/>
                </a:solidFill>
                <a:latin typeface="Castellar" panose="020A0402060406010301" pitchFamily="18" charset="0"/>
              </a:rPr>
              <a:t>Executive </a:t>
            </a:r>
            <a:r>
              <a:rPr lang="en-US" sz="1400" b="1" dirty="0" smtClean="0">
                <a:solidFill>
                  <a:schemeClr val="bg1"/>
                </a:solidFill>
                <a:latin typeface="Castellar" panose="020A0402060406010301" pitchFamily="18" charset="0"/>
              </a:rPr>
              <a:t>Officer</a:t>
            </a:r>
          </a:p>
          <a:p>
            <a:r>
              <a:rPr lang="en-US" sz="1400" b="1" dirty="0" err="1" smtClean="0">
                <a:latin typeface="Castellar" panose="020A0402060406010301" pitchFamily="18" charset="0"/>
              </a:rPr>
              <a:t>Allhuda</a:t>
            </a:r>
            <a:r>
              <a:rPr lang="en-US" sz="1400" b="1" dirty="0" smtClean="0">
                <a:latin typeface="Castellar" panose="020A0402060406010301" pitchFamily="18" charset="0"/>
              </a:rPr>
              <a:t> </a:t>
            </a:r>
            <a:r>
              <a:rPr lang="en-US" sz="1400" b="1" dirty="0">
                <a:solidFill>
                  <a:schemeClr val="bg2">
                    <a:lumMod val="50000"/>
                  </a:schemeClr>
                </a:solidFill>
                <a:latin typeface="Castellar" panose="020A0402060406010301" pitchFamily="18" charset="0"/>
              </a:rPr>
              <a:t>centre of Islamic banking and economics</a:t>
            </a:r>
          </a:p>
          <a:p>
            <a:endParaRPr lang="en-US" dirty="0">
              <a:latin typeface="Castellar" panose="020A0402060406010301" pitchFamily="18" charset="0"/>
            </a:endParaRPr>
          </a:p>
        </p:txBody>
      </p:sp>
      <p:sp>
        <p:nvSpPr>
          <p:cNvPr id="4" name="Rounded Rectangle 3"/>
          <p:cNvSpPr/>
          <p:nvPr/>
        </p:nvSpPr>
        <p:spPr bwMode="auto">
          <a:xfrm>
            <a:off x="863600" y="166982"/>
            <a:ext cx="8521700" cy="4169628"/>
          </a:xfrm>
          <a:prstGeom prst="roundRect">
            <a:avLst/>
          </a:prstGeom>
          <a:solidFill>
            <a:schemeClr val="accent2">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lstStyle/>
          <a:p>
            <a:pPr algn="ctr"/>
            <a:endParaRPr lang="en-US" dirty="0" smtClean="0"/>
          </a:p>
          <a:p>
            <a:pPr marL="342900" indent="-342900" algn="ctr">
              <a:defRPr/>
            </a:pPr>
            <a:r>
              <a:rPr lang="en-US" sz="4000" b="1" u="sng" dirty="0" smtClean="0"/>
              <a:t>Islamic Agricultural &amp; Rural Finance</a:t>
            </a:r>
          </a:p>
          <a:p>
            <a:pPr marL="342900" indent="-342900" algn="ctr">
              <a:defRPr/>
            </a:pPr>
            <a:endParaRPr lang="en-US" sz="2400" b="1" dirty="0" smtClean="0">
              <a:solidFill>
                <a:schemeClr val="tx1"/>
              </a:solidFill>
            </a:endParaRPr>
          </a:p>
        </p:txBody>
      </p:sp>
      <p:pic>
        <p:nvPicPr>
          <p:cNvPr id="7" name="Picture 2" descr="http://www.ambafrance-ie.org/IMG/arton2781.jpg"/>
          <p:cNvPicPr>
            <a:picLocks noChangeAspect="1" noChangeArrowheads="1"/>
          </p:cNvPicPr>
          <p:nvPr/>
        </p:nvPicPr>
        <p:blipFill>
          <a:blip r:embed="rId2"/>
          <a:srcRect/>
          <a:stretch>
            <a:fillRect/>
          </a:stretch>
        </p:blipFill>
        <p:spPr bwMode="auto">
          <a:xfrm>
            <a:off x="9605727" y="0"/>
            <a:ext cx="2586273" cy="1576524"/>
          </a:xfrm>
          <a:prstGeom prst="rect">
            <a:avLst/>
          </a:prstGeom>
          <a:noFill/>
        </p:spPr>
      </p:pic>
      <p:pic>
        <p:nvPicPr>
          <p:cNvPr id="48132" name="Picture 4" descr="https://www.agr.state.il.us/wp-content/uploads/agriculture.jpg"/>
          <p:cNvPicPr>
            <a:picLocks noChangeAspect="1" noChangeArrowheads="1"/>
          </p:cNvPicPr>
          <p:nvPr/>
        </p:nvPicPr>
        <p:blipFill>
          <a:blip r:embed="rId3"/>
          <a:srcRect/>
          <a:stretch>
            <a:fillRect/>
          </a:stretch>
        </p:blipFill>
        <p:spPr bwMode="auto">
          <a:xfrm>
            <a:off x="9533299" y="5260063"/>
            <a:ext cx="2658701" cy="1597937"/>
          </a:xfrm>
          <a:prstGeom prst="rect">
            <a:avLst/>
          </a:prstGeom>
          <a:noFill/>
        </p:spPr>
      </p:pic>
      <p:pic>
        <p:nvPicPr>
          <p:cNvPr id="48134" name="Picture 6" descr="http://www.harwinton.us/sites/harwintonct/files/u68/agriculture-school.jpg"/>
          <p:cNvPicPr>
            <a:picLocks noChangeAspect="1" noChangeArrowheads="1"/>
          </p:cNvPicPr>
          <p:nvPr/>
        </p:nvPicPr>
        <p:blipFill>
          <a:blip r:embed="rId4"/>
          <a:srcRect/>
          <a:stretch>
            <a:fillRect/>
          </a:stretch>
        </p:blipFill>
        <p:spPr bwMode="auto">
          <a:xfrm>
            <a:off x="9560460" y="2410842"/>
            <a:ext cx="2631540" cy="1889554"/>
          </a:xfrm>
          <a:prstGeom prst="rect">
            <a:avLst/>
          </a:prstGeom>
          <a:noFill/>
        </p:spPr>
      </p:pic>
      <p:sp>
        <p:nvSpPr>
          <p:cNvPr id="18434" name="AutoShape 2" descr="data:image/jpeg;base64,/9j/4AAQSkZJRgABAQAAAQABAAD/2wCEAAkGBxMREhUUExMUFBMXGB0VFhUXGBgXGRcZGBgXFhgaGhYfHiggHxwnHhgYJDEhJSsrLi8uHCAzOjMtNygtLysBCgoKDg0OGxAQGzIkICQsLy8sLywsLC8vLDgsMC8sLCwsLCwvLywyLCwvLywsLSwvLCwsLDQsLCwsLCwsLCwsLP/AABEIAJwBQgMBEQACEQEDEQH/xAAcAAEAAgMBAQEAAAAAAAAAAAAABgcDBAUBAgj/xABLEAACAQMCBAMDBAwMBQUAAAABAgMABBESIQUGEzEHIkEyUWEUI3GBFzQ1QlJyc5GTobGyM1RigoOSs8HR0uHiFiRjosMVJVPT8P/EABoBAQADAQEBAAAAAAAAAAAAAAACAwQBBQb/xAA8EQACAQIEAgYIBQMEAwEAAAAAAQIDEQQSITFBUSJhcYGR8AUTFDOhscHRFTI04fFCUnIkNVOyYoKiI//aAAwDAQACEQMRAD8AvG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DXv7tYY2kbsMehPcgDYAnuR2FdSu7HG7K5qcvcaS8hEiKy7gMrd1JVXAz2PlZdxkb96lODg7M5Cakro6dQJHxJKq41EDJCjO2Sew+mlgfdAKAUAoBQCgFAKAUAoBQCgFAKAUAoDT4vfrbwSTMCVjUuQO5wM4FRlLKmy2jSdWpGmuLsQb7LEP8AFpf6yf41l9sjyPY/Aqn96+JO+FXy3EMcyghZEVwD3AYA4PxrVGWZJnjVqTpVJU3unbwNqpFYoCJczc+Q2U3RaKV2ChiV0482cDcj3VnqYiMJWaPTwnoupiKfrFJJX43+x98rc7xX8rRJFIjBC+W04IBAPYnfzCu0sRGo7JHMZ6NnhoKcpJ620uSqrzzRQCgFAKAUAoBQCgFAcrmHiLQINJVdWoa2VmAwjMBgEZY4wBkZO3cipwjdkZOyIbb8WERSNZppWRgqyEv5Y2ZXRjGCxKaMgvIMZAxpB20OF9bW8+dinMloTrhvF4LjV0Jo5dOC2hg2NQJXOO2cGs0oSjui5ST2Zj4jxTpusSRtLMwLBFwoCjbWznYLq0jbLebOCAcdjG6u9g5WdjkcwcVmEEiNbzxMy6VeNo3GSUGNZyEPmbzOoUBSSRU4QWZO5GUnbY1uWeJSJG8aWk+oOxWImIJEpGQglGE05DgAaiDscbVKpFN3bXxIwk0rJHdteLN1BFNC0TtnpnIdH0l8gMOxCKrEMB7QAJwaqcNLp3LFLgzfurdZEZHGpWGCPeP/AN61FOzujrVyP2HF2tpxaXbZL/atwdhMP/jc9hMNvxtj3OKtlBSWaPeuX7EFLK8su4kFtcJIodGDqezKcjY4P5iCPqqpprRk077GWuHRQCgFAKAUAoBQCgFAKAUAoBQHI5vt3lsrhEUs7RMFUdycdh8arqpuDSNWCnGGIhKTsk0Uh/w3efxS4/RP/hXleqn/AGvwPr/bMP8A8i8UXjypbtFZWyOpV1hRWU9wQoyDXrU1aCTPj8ZOM8ROUdm38zq1MzCgKU8Vfug35NP768zFe8PrfQ/6VdrNjwg+3X/IN+/HXcJ7zuIem/06/wAl8mXHXpHyooBQCgFAKAUAoBQCgIn4l8ZktLNmjhWQN5GZmwI9Xstp7tvjtjBxV+Hgpzs2U15uELpFV2PDGu2R1kW4t0Uy3EbE2kUWPMyALliRkEuinuNyTW5yUNNnw4syRjnad7rjwMnh3zMLW9fPzdvM3mVACqgFtB8w16F1HcYONzXMRSzQ60coVVGb5MtiS/S2u2klIEVysaxy5XTlBIdJbA76gVySSWOBgGsOVyhZcDddRld8Tnzcwmdb6F0kZCGSLRFIG0MEhYNlfa1uSMAkruARjMlTyuLRFyummaPD+aGSwV4omSV5SwDJI6YkkWZ8MEBYFZdKkDdvKNRxmcqV6lm/OxGM7QujtX3E47uWCGDLukkdw5wPmkAV/MGBw5WRBpIBwxIOVOKlFwTb7CxvNZIklxOsaM7nSigsxPoFGSfzCqkruyJt21KW5958jvUMSrJHCMPE5jUtI4bZgSwMabEZXLHPpuK9Ghh3B34mCtXUllI7y9zTeWHTKSN0GYv0zgq41YfGQcHIO49frq6pShUvfcphVnTtyL+5f4zHewJPEfKw3BxlW9Vb4g15U4OEsrPUhNTV0dGoEiBeKfNdxw/5P8nKDqa9WpdXs6MY3/lGtWGoxqXzGbEVZU7WJjwe4aW3hkbGp40dsbDLKCdvpNZ5K0mjRF3SZuVE6V94p83XPD2txblB1BIW1Lq9kpjG/wDKNa8NRjUvmM2Iqyp2sZvEDmm4s7S2mhKa5CA+pcjeMtsM7b1GhSjObTO16rhBNEn5XvnuLO3mkxrkjV2wMDJGTgVTUiozaRdB3imbfEb6O3jaWVwkaDLMew/xPoB61GMXJ2R2UlFXZWvDedeIcSu2jsUjjtxjLyJq0L+E5z7R9EH59ia2yoU6cLz3Mka86k7QWh2vETmW4sBbCFkJcPrZlySU6eMAEAZ1H9VeRia0oWy8T6P0VgqWJU/WX0tt13+xDfsk3/4UX6P/AFrL7VUPW/B8Lyfj+w+yTf8A4UX6P/WntVQfg+F6/H9jf4T4pXCsPlEaSR+vTGhx9GTpP0bfTU4YuSfSRTW9CUpL/wDJtPr1X3+ZYfGONBbGS6gKuBEZIyc4O22R3+qtk6nQconh0MPfExo1NNbMq77Jd/74f0Z/zVg9rqH0X4Nhevx/YtrgV8ZrWCZ8BniSRsbKCyBjjPYb16EJXimz5nEUlTrSpx4NpeJBuYPFEKxS0jWQDbqvnST/ACUGCR8SR/fWWpi7O0UexhvQjks1Z26lv3v+SPHxLv8A3wj+jP8Amqn2uobvwbC9fj+xHeN8Xlu5TLLpLkBfKNIwO22apnNzd2bsPh4UIZIbEp8Ift1/yDfvx1fhPedx53pv9Ov8l8mXHXpHyooBQCgFAKAUAoBQCgIh4pWhksiwGoxMJAmM62IMSA/AGTV/NFaMM7TtzKa6vEpXhd2lje6zGJ44ndNLbB188eexHY5xgivRknOFtrnnRap1OZo3F2pnaVE6amQuqI2NALZAV8bEehx6dvSppdGzK3LpXL940flHCg6yPqMUcscx8jKxClZGK+yBnLY+91fRXlQ6NW1uJ60tadyCycuoNTScUvLhpHWKQ2ySMjOxCKjS6ih3YLgkYyBgZrT6x8IJdpn9Xzk32GonBbQRxheJXltGSrRdVGEWpgJUYaWCqcENnIx3qXrJ3fRT7CPq4pWUmvNyw/D+1aOOcyTm5k6uk3BbUroqKyhGJPlXUwI9H11kru7VlbqNNFWTu79ZI724jVMv5kby6QpfXq2wFAOrP7M+lUpO+ha2rEBuoY4ZZprWETvNEzCSZndEiCK7KsZyzgsQojXscDCjvqTbSUna3Lz8TO7JtxV7lRcZuZ5JS1wGD4ACldAVMZUKmAFXByABjfPrXoQUUuiedUcm+kXh4RwyJw5BICMsXTPbQ+HBHwyT9ea8zFNOpoenhk1TVyaVnLypvHntaf0v/jrfgv6u4w43gWRy59qW/wCRj/cWsdT8z7TZD8qOjUCRUHj17dp+LL+2KvQwW0u4w4zgbPi79zrL8Zf7E1HCe8l54ksV7tEu5Y4jFbcJtpZnCRpAhLH8UYAHqT2AHes9SLlVaXMvhJRppvkV7PNd8x3OlMw2UZ9ey/ym9GlI7L2A+snYlDDx11fn4GTpYiXKJbXAuDQ2cKwwLpQdz6sfVmPqx/07CsE5ubuzdCCgrI5vN3KcfEOlrkeMx6sadJzr05yCP5I/XWarRVS1+B6GCx88LmypO9t+q/3IXxDkbh8B0y8R6bfgsYg39XvWaWHpR3ketT9J4uqrwo3XeaTctcKx90/3D+rFQ9VR/vLvbMd/wfMhLDBODkZ2PbI9+Kynrosjl+QngFyD2XqgfAHDftY1tpv/AE77zwMSkvScP/UrasR9AWjzHxIw8DtVU4M0UMWR+CYtTfnC6f51ehVlaglzPnMLRVT0lUb/AKXJ/Gy+dysI0LEKBkkgAe8k4A/PXnn0TaSuyzbTwoXSOpctr9QijSPgM5J+nb6K3LBq2rPnp+nXfoQ062QjmzgnyK5aEPrAAYMRg4YdiPfsay1afq5ZT18FifaKSqWsd/wg+3X/ACDfvx1dhPedxi9N/p1/kvky469I+VFAKAUAoBQCgFAKAqLn/mC+lvltrR5FUjQsaEq0hPtu2PMqb4DZHskj31voU6ahmkYq0551GJNOCWqJdXEEZZrdEiLozNIqT6mbClySDpEbEZ9VPcms023FN76+BpitWlsUVzNLG1zKIv4JGKITglgpILkjuWbU386vUpp5Vc8uq05uxz44WYMVBIXGcbkAnAOO+M4GfiPfU7pFaTexZ9jcTW1qIJGLxQrmVWdUV214a3VhlgqF9OSCryeQsAArYZKMpZlu/N/Oy1PQjeMcr4ebeew+eXLQWuIJ7hYm3aFWjVZ4o3kSQEyHKhiyK3TAfcEehx2o83Siu3l569BT6PRbPq4tXXpyiWMNFJmESiPph2hjCHpoE0BVj8vlZQUYnGCRxNPS2+9u0OL3v4mczIW6UgdraeXRJYxpJGbcR4aSV3Vu2plL48jBiQTpBrlnut1x59RJvhwfDkcuTmGDh0vRjlF9ZFtcaCQOsSEPqjZCDkhihBz2XbGWzZ6uVRXasyp1I03bdEQsuZLmKR3DhhI2qSNwGic5Bw0R2wMADGCABgjFaHSi1YzKtJO5YHATHxoMphZCJFlnOAVYgMEBl2ZkALfNsC24w2Btknejx7PP1NcGqy27Tu3vMj2Np1YYY/kcLi3jRmYyyhGMRYN2Rcq2M6iQM7ZqpUlOdm9XqWyqZI3S0RKOVuOLfWyTqpTVkMhOSrKxUjP1VTUp5JZS2nPPG5Xnjz2tP6X/AMda8F/V3GTG8CyOXPtS3/Ix/uLWOp+Z9psh+VHRqBIqDx69u0/Fl/bFXoYLaXcYcZwNnxd+51l+Mv8AYmo4T3kvPElivdojXBOHXvGlihDdO1tkEYbB0BguM4+/kP8A2g+mfNdOUKN3xZRGM69lskdTw55gfht09hd+RGfAJ7RynAG/4DjG/wBB9TUMRTVSPrIllCo6cvVyLnrzjeQHxT5kkt1SCFijyAs7jZlQHACn0JOd/THxrJiqrisq4nteh8HCq3UmrpbLr/YrTgvAri8YrBGXI3dsgAZzuzE9zv8AGsMKcpvoo+gr4qlQSdR25HZm8PL9VLdNDgZwsikn6BtVjw1RcDJH0thW7XfgRQGqD0yyOXfuDd/TJ+xK20v08u88DFf7nT7iuKxHvk/51+5PDPxE/sK2V/dRPEwH66v2v/sQ7gQ/5q2/Lxf2qVmp/nXaeriPcz/xl8mfoyvZPgylPFX7oN+TT++vMxXvD630P+lXazY8IPt1/wAg378ddwnvO4h6b/Tr/JfJlx16R8qKAUAoBQCgFAKAw3kJdGQMyFhjUvtLnYlT6H3H0rqdnc41dEbltUt2FpYRpHPIuuWYjUYo8kdSRjlpJGIIUMdyCTspq5Ny6U9itq3Rgcnnni8fCLIW9vnrzagGJy+/8JM7dy5J7n1PuGKnRg6s80tl5sV1pqlCy3KX4XYmeVYg8cZY4DSNoQfS2DXpSllVzzYRzOxLb3kTiHDwtwpVmjJfVGdQUKNWTkDIID5BGMDG+rFZ1iKdTomh4epT6S4Eh4BxCKdYmEZiRUe5ky+qMyLII9OWOr+GZZtOobgdyRimcXG6v1ee7Q0QmpWff5+Zhspi5jYy3PzjSSkNbaV3woJYnzKA3mbcef3k1Jq19F4nIu/PwNm6tUdQRMscqzIw1OFUEJEV1/fMhOAAo8py2fSoptcOBKST48TS4ndxxiJjKIIOoqzKqmTIVA0cRC7HyyTR758qJncAVKKbvpd8Pv8AJkZNK2tke2k1vKIrZ1jaPzR2lx02ZXR8aHc6MaovYKtsSSW04yTUleS7155hZXaPh56iLcz8j3diXLRl4FO0yeYafQsBuvxztn1NX068J9plqYecOw7XhZzgll1IJQNEjBkbOAJDhMM3opGDq9NJ99V4mi52ki3DVlHosnVo8Jia3uow1lcSP0ZCcqrtKxaFnHY9TUY5BswKjYgZyu980d15v9zUrWyvZ+f4O3y7wBrIskcmuBt8OB1FYYA84wHGBjcath5j6V1KmfV7lkIZdtiG+OtmWht5QNkdkPw1qCP3K0YJ9JozYyPRTJb4f8US5sLdlIJSNYnHqHjUKcj0zjP0EVRXg41GX0ZKUE0SKqS0pXxovRcXkFvF5njXSQPw5WXCfThV/rCvRwkcsHJ+bGDFvNJRR2vGiHRZWqfgyBfzRMKrwbvNsni/yImPIMYXh1pgAZhUnAxuRkn6STms9f3ku00UlaCI74r8n/KovlMK5niXzADeSMbkY9WXcj37j3Vdha2R5XsynE0c6zLdHnhRzj8qi+TTNmeNfKxO8sY2zn1ZdgfeMH30xVHI8y2Yw1bOsr3Rw/GL7bi/Ij9968PGfnXYfZeg/cy/y+iNbkLnGLh6SpLHI+tw4Mek48oXBDMPd+uuYeuqaaZZ6R9HzxUoyg0rK2t/omSaXxVtipAguc4OMiIDPxPUNXvFwtszzl6DrX1lH4/YqUCvOR9OWRy79wbv6ZP2JW2l+nl3ngYr/c6fcVxWI98n/Oo/9p4afTTGPzwf6Gtlf3UTxMB+ur9r/wCxBbWcxyJIvtI6uM9sqwYZ+sVkTs7nszipxcXxTXiWIPFp/wCKL+mP/wBdbPbX/b8TwvwGP/J/8/uQrmXjTXtw07IEJAUKDnAUe/Aye/pWarUzyzHrYTDLD0lTTuSPwg+3X/IN+/HV2E953GD03+nX+S+TLjr0j5UUAoBQCgFAKAUAoCB8Q5l/9Ourp57eYrO8fRKmMlysYQIq69WnKlgcd3IIB76o0vWRST23M7qZJNtblb+I95I1wFmx1iqySqO0Wpcxwj4IjZJ9Wdj7q2YeKUdNvOpkxMm3Z+eo0J+BqOGR3mSHa4aHB7MmjIIHvDKw+v4VJVH61w6it016pT6yy+WuX7m44Mbe6LoC2pAQWkEK6HVcahhtStgNnAI29Kx1KkY1s0TbTpydLLI43LdusFu6QaneSEzQlumSs3T6qL0wxbTLFHkalBwhPrtZUblK8ufnwI04qKaj5/k6q3MvzJdoiZJYVXpppR1ldAxOp2ZgUYkFSuPLnc4Wuy1t1k7vTuOfcXxhcIs0MaLBrCsrOS3zWN9gNzgEkgZfPYYko3V7cSMpWdr8DejyxtQZGaUa7gNDp6jKmiMoY2HmGoyghQSQnp6Rel+W2pLkS7lCPqW2twH1zSSqSmnbqt02CHdTpCkZ3H01RV0lZci2nrHUqbjXO/Eru4kigLhSzIsEUYY6QSPNsWJx39PorfChThFORhnXqSk1EiXDI4esFuWkjiGrWUGXBAOAAfXUAPhWiTduiZ4JZrSL04JxVHtDbcSaNZFiXqiQhRJE65V9/hlW9zKfhXlzi1PNT5nqQl0bT3O3ylM72VuzsWcxrqY+0SBjLfyvePfmq6qSm7E4O8Vc2+L8MjuoXhmXVG4wR+sEH0IIBB94qMZOLujsoqSsyqX5A4nw+Rn4fNrU+5lRiPQOj/Ntj359+wrd7RSqK1RGL2epTd6bM0n/ABLKNBBQHYsDbJ/3A5/q71z/AEy1+5J+0vyjscjeG/yWUXN04lnBLKoyVVj3csd2ff6jvucEV1sTmWWOxOjhsrzS1Z0fE7lqfiEMSQaNSSazrbSMaWXbY+pqGGqxpybZPEU3UjZHf5XsXt7SCGTGuONUbByMgYOD7qqqSUptotgrRSOpUCRVnMfh3crei64c0aebqaWYrok++0gA5Rvd8SO1bqeJi4Zahjnh5Z80Du838oS8QjhkJSK6RNLrktGc7kBgMjBzg47Hce7ysTQVR3iz3/RvpH2a8Zq6fLgQs+Gt/wC6H9J/trH7JUPa/GcL1+H7j7Gt/wDgw/pP9tPZag/GcL1+H7j7Gt/+DD+k/wBtPZag/GcL1+H7k5sOVJIuFSWmpTNIrknJ06m7DOM4wAM4rXGi40nDieNUx0J42Ne3RTXbZEF+xrf/AIMP6T/bWT2Woez+M4Xr8P3LJbllZuHxWk/dIo11L966KBqUn45+kE++tvqlKmoSPA9tcMVKvT4t78U3syAXfhdeKfm5IJF9CSyH610n9tZHg58Ge3D03h2ukmn3P6r5GD7GV/8A9D9I3+SueyTJ/jOF6/BfcfYyv/8AofpG/wAlPZJj8Zwv/l4L7kv8PuS5bKR5p2Quy6FVCSACQSSxA32G2PfWjD0HTd2eX6S9IwxEVCmna99Sc1qPHFAKAUAoBQCgFAKA4fNXMNvYIks6sdTaFKqrMDpZvUjby429SKtpU5VHaJXUqRgrsq635NvOL3L3cq/J4Jm1hm3cx4AQKnqdIXc4Hrv2ra60KMci1aMfqZ1ZZnojv+IPJD9O2ayBAtlYFdRONIMquFO2ospBIGSXXOw2qoV1d5+JbWouyycDLwvxagEAN1FKk+lTpRciUN2dCSAARvufoJrksHLN0XodWKSXTVmcy/uMKvRWdhNKrWJ2VoptRzC+tcRiNgw9SUbSDp1VOK520Wv37/OpFvTS+u32M0M0Mt5FE0qQSW0qyyRZPSd1yzC3Vk1HdmwuceYlRudXGmoN2un51O3Tla+q86GvxPiMcMfXa6lVfLC9oIZI3Z1+cI1OQQcaSXHs7bHOK7GLby277nJSSWZvusbluzXY0wya2uly8qEFIokKh0lhcHCqNehxhmdjkKdVRfQ34ef5JLpbcSQHnqxt1jhgWaYKOlEkETsG6YClUY4VsDGcE1V6ipJ3enayz10FojV5W4PcHiMt8bZLWGVChjZgZSSVbXpXyqSV3BP5zvUqk4+rUL3aIwg/WOdrXIzzRy5OZStkvXthcG5a3KhW6moo+GO7x5Vl2O2exGDV1KrG3T0drXKqlOV+jqr3sSuIWPFFF80ciGImBldEbqDykxtGQ4YamwOzZ7elUPPSeS5cslTpkq4ZOhGhIzF08L0ioXSMeXAUldOO2DjYjuDVEk92XK2xuMwHfaonT2gFAKA8zQHtAeE4oADntQHtAKAUAoBQCgFAeE/roD2gFAKAUAoBQCgFAKAUAoBQFZeNXBmljimBYiPVGI1BYlnKHOB2ARHJPwWtuDmk2jJioZkmbvAvEuzFtbiRn6xCxNGiMzBgAuQPVSe2MnfGM5qE8LPM7bEoYmDir7kzXisPRWfWBEwBVjkZ1eyApGdRyAFxknbGaz5HfLxL8ytcgvMvFxP1hFZw5iSWMyTxa2GiPraCAR00dDJhi3tKylQa004ZbXl4FM5XvZbczByTzueJObS6VEkZdcTx+XVjcrpbPmxk+4gNt75VqHq1miQo1/WPLIxcxeHsVnbXDQ3HThZV6omiEpAVgQUdQGXc74B/UKU8S5yV1r1CdBRi7M0OA8tXV2iLBcxLbRgQyh+rcAyqNTMLeeIBCVZfKMAY71OdWEXqtfD4ojGlKS0em3P4M7POfEYOD2q28MMbzTbsNIQMFxl3WPTnJwAuw7+4g10YyrSzN6LzxJ1ZqlGyW5vcsXUlsFhihhZca5RGQp1aIy0iPrcMrOxQa9B8jHOASIVEpatlkOjokSvgvGYbuMSQOGUgEjcMudxqU7j++qJwlB2ZZGSkro5vH4fkytPG8cC4ZpXYhRqJBQnKtldRfKLgsXznJ3nB5ui9SMujqtCK+H3CJpo5jIJIoWuWkVG6kTaTpkyEGM6gVAY+zpyu5yL684pq2rsU0Ytp35lh2dkseogszNuzMck4GAPgB7hgdz3JrI3c0pWOLzfa9VrNS2ENyAylVcNiKVhkMD20/rz3Aq2k7KXYV1FdrtOdwriN3MbZXuFT5RFJNqWNPKIjGojTVkFmEmpiQdkOAO9SlGCu0tjkXJ213MMXHLuZZSsyJ0bd5NSxgiV4priJXGScRuIQcDffYj164QTWm7+i+5zNJ8eB3ODXU3X6csgkDQJMPIF0MWYMq4+97Yzk7dzVclG10uJZFu9mR2WGUzqOudX/AKmQrFVOj/kZidI7ZwcDOwwDg75tTWXb+n6or1vvx+hsycau+otupd2DT5kjWASMIXjC+WR1TtJ5sb7DAGTjihC2bs5/QOcr27eX1NjjdwbjhcbTKhMj22sAqyNm6hBxgspU+7J79zXILLVaXX8mdk81NX6vmavHZI7CbVZxxowt5XmijCqmAYxFJIgIUEMTgnGRr3wNuwvUXT5o5K0H0eR6eM3at0mfpZkhAkmFuXAlMqsCkUjLg6BoJxvkebFMkLXWu+1+Hb8Rnlx025fQ2JOLTiR7YTM7rLpDxxx9R16IlZfMRErKWBLEY0kADJzUckbZrcPr4ksz2Pnl7it1dui9VUURszkIrMxW4nhGDkqMiME4yM9tjXakIw4ebJnISlLz12MPA5rkrbwrckB4biVnKIzZjliRQMjH35zkH3bbEdmo6u3FCLlor8zC3Ml1HBDMXWQz2huNGhVWJw1soK7glQJyTqb73uo7d9VFya5O3z+xzPJJPmvsZ14vedVICxjLSxrrlFu0oV4rlmBSJ2Ubwgqxx3OxxvzJC2b79XPtGeV7fbr5GSCad7qBXnJ6c08RIVB1Aqqw1DGM4bBxjtkAVx5VF2XI6r5lqfPNkjQ3fygFWMNpLJGropVG1RoWzjUB5skgg4UjOCaUtY5ebQnpK/JH3xPil1A/RWdJmboMrsi+Tq3KQkMqkAqwYlex8rbn0RhGSu1bf5XEpNaX5fOxLbZGVFDMXYDBcgDUffgbD6qoe5cjLXAKAUAoBQCgFAKAUAoDBf2qzRvG2QrqyEqcMAwKkg+hwe9dTs7nGrqxWHNnC7bhOJYeFiQbaZ2lkdI2UhlLIclWyo32B7Z3IrbSnKro5mSpGNLVRPGSTigikj1ziRdDKXCpCCuWcYTEMkcyppwWZ175FNKV09Pr97o7rU1Xn+GTSHlrCNJIUnvDFoEjIFTUo8pKevm3y2SN8YG1Z3U1stEX5OPE0+H3kVyejbKmUYNNLMR1UkX2gE9oyjGNRwo2xqA012UXHWXd55EVJS0idPmm0Z0BLERKCXC6sg5QpJpHthMFihyCM7HaoU3Zk5q5g5cRpJHnXKrISZQ2sZkwiYCEBcIqBdeASVNdqaLKchq7nxxy5jtXeS5WFreUqGkJAkTAAAKn20BBbKnIJ9k7tXYJyVo7nJNRd3sfMPL0dzBqcMkjhtMmAJDGwdYxMpGHPTcjDgkaj2bJp6xxlZeewZFJEf4xBPazLJIJFHUYi5WV2SOJ8SzElgdIAjCpAwZcsd2JGLYOMlZeFvD92QknF3fj5+RrWHHTxzNubaZ7dSCZw6wgbDaQYYau6+UnIYnC+kpU/UdK+vIhGp67o20LLsrVIY0jjGlEUIq5JwqgADJ3Ow9axttu7NSSSsjNXDpq3E0XUjR8GQ6njBGd0GGIOMAgPj6zXUnZtHHa5h4hZW3SCzRwmFcYV0UopzgYUjA74+upRlK909TjjG1mtDZFlGBgRoAU6eNIxoGcJ29nc7dtzUczO2R9rAoOoKobGnOBnSNwM+74UudsYhw+HWZOlH1CQxfSuolVZFJbGchWYA+4ketdzO1rnMqvexp8QgtHDJLHFJh1ZkMYkw8p0KxXB3J++92c7A1KLmtUyMlF6NG9PZxyJ03jRo8AaGUFcDBA0nbbA/NUFJp3RJpNWZjs+GQwqVihijVvaVEVQfpAG9dcpN3bOKKirJHNveDWiLHH04okaZToWNQsj6WAVlAxgjPf3VJTm3e5HJFK1jHxIcPhCW8kCEbyrEls0qjfBfSkbBdzjJx3qUfWPpJ/E5JU10WvgdHhCWxTqWyxaWz5o1UZ8xLA4HfVqyD659arlmvaROOXdGeDh8UZLJFGjHUSVVQTrIL7gepVSffge6jk3uzqilsj5ktYUTJjQJGhQeUYWPA1KBjZcKuw9w91LtiyRi4bw+2VEMMMSoSJU0IqjJXAYDAwdJxnvg4rspSb1ZyMYpaIzyWETEExRkh+oCVU4ftrG3tfHvUczXE7lRleBSdRVS2CuSBnScErn3HA2+FLs7Y1rXhFvEpWOCJFLByFRVBZSCrYA7ggEH0xXXOT3ZFQitEjdqJIxQXCuCUYMAzKSN8MjFWH0ggj6q601uE7mWuAUAoBQCgFAKAUAoBQAigPAKA9oCveK8msl9cXSxLPFPERo0ozRS5jOsK+xHkY5GWBbt61rjXvTUb2aM0qPTct7nBaa8+U22uG+jgWEm4EIu0Vpek5K+UlRhwoBUY39RVqUMrs1e+l7EG5Zlo7W13N5ELRgIOJ6dADq/y4PjQwHT0YiE2vGQ3kAxjbNQ462+H82JePx8/Q+rjks3kkeLc28azGSWSUgmZAqKoRcl1zpOVbABJO+cUVfIt76eAlSztacS0KxGoUB4BjtQHtAKAinO8UhwYlcsLW7AKBiQxjTQAR98SNvU+lX0WuPNFVVPhyZocf4NpEqKkzx9GJ2GZZCzpN5m7kl9BOcbnb3CpQne3b1HJR4GGSOY3Bw0qt1ojB81cMeh83sH1iMJp1hw4znVkE6a6rZe532/nsIu+b+TZseEMVs9fyg9SVzPqeXdVim6avv5UB0jGwO2c53i5/m220+B3Lt2/c0LuKTR0mSfy/KREzLcyj7ZkWJVRCDrCBNLs2ykY2yamrXv2cuRzW1u3nzPq3hfJkCT9WRLBy2mbzATJ18nGAR98Dg4ztjNLrbS3S5ctBZ78dPnqbFur5jwtz8t6r/KGIm0GP5zVlj82Y8adAXsdOOzVF212tw289p1b8b+fKMZtJIIYGVLlmexfr4ebW0n/LYLHcq41SYwNQAYAbYrt1JvbfTbrOWaS7PsecLR/lAVRIYhNBIuIp0QeS4VyvUJPcJltgdtvUpWy9z5dQjfN4He4jdiC+WR1lKG2K6killGrqA48inBxVUVmhZcyxu0r9RHbm2m19R1eK2mlml0NHM+liIVjMkcTBlLBJXGdgW382KuTja3FW5dfPz3FbTvfg/wBjctra5AiiYzst1HGHdldTH0WzJr8xKNJCVXc51KSdyai3HV8vr9mdSloufn4o044bgyNqMnW1z9RRFOdUZWXSDIX6Rjxo06RnOABnVUnlt1acv5OLNfx5/wACSKQRShlufleiIWWkTaVxBEFGV8i4l6nUDY277Yomrra2t9uf22Gtnz4GSBgzSaPlJu/lrCNh1igQXGGGr+DEQQMGU+uds6a4+F7Wt1cvG4Xfe/1Nuw4NqNsXE+XknE2XlGUzIUVxnGjIXA7fnOYue9urkSUdu85U0NxhVlMwiETpDmO6kYOs8426bhhJ0xDpZ85HY+1mxOPDfu5Ln3kHfj9TpJw+YpNLJ12uFuLfQ2XXbRaCUrGGK6STLqxke0CTioOSuktrP6kknq3vdfQ7HJtqsSToEdGFxMSGD7qZXaMqW2YFCu65+O9V1Xdp9S+ROkrJrrfzJDVRYKAUAoBQCgFAKAUAoBQCgFAKAUAoBQCgFAKAUAoBQCgFAKAUAoBQCgFAKAUAoBQCgMNtbJGCEUKCzOcerOSzH6ySa623ucSS2M1cOi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data:image/jpeg;base64,/9j/4AAQSkZJRgABAQAAAQABAAD/2wCEAAkGBxMREhUUExMUFBMXGB0VFhUXGBgXGRcZGBgXFhgaGhYfHiggHxwnHhgYJDEhJSsrLi8uHCAzOjMtNygtLysBCgoKDg0OGxAQGzIkICQsLy8sLywsLC8vLDgsMC8sLCwsLCwvLywyLCwvLywsLSwvLCwsLDQsLCwsLCwsLCwsLP/AABEIAJwBQgMBEQACEQEDEQH/xAAcAAEAAgMBAQEAAAAAAAAAAAAABgcDBAUBAgj/xABLEAACAQMCBAMDBAwMBQUAAAABAgMABBESIQUGEzEHIkEyUWEUI3GBFzQ1QlJyc5GTobGyM1RigoOSs8HR0uHiFiRjosMVJVPT8P/EABoBAQADAQEBAAAAAAAAAAAAAAACAwQBBQb/xAA8EQACAQIEAgYIBQMEAwEAAAAAAQIDEQQSITFBUSJhcYGR8AUTFDOhscHRFTI04fFCUnIkNVOyYoKiI//aAAwDAQACEQMRAD8AvG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DXv7tYY2kbsMehPcgDYAnuR2FdSu7HG7K5qcvcaS8hEiKy7gMrd1JVXAz2PlZdxkb96lODg7M5Cakro6dQJHxJKq41EDJCjO2Sew+mlgfdAKAUAoBQCgFAKAUAoBQCgFAKAUAoDT4vfrbwSTMCVjUuQO5wM4FRlLKmy2jSdWpGmuLsQb7LEP8AFpf6yf41l9sjyPY/Aqn96+JO+FXy3EMcyghZEVwD3AYA4PxrVGWZJnjVqTpVJU3unbwNqpFYoCJczc+Q2U3RaKV2ChiV0482cDcj3VnqYiMJWaPTwnoupiKfrFJJX43+x98rc7xX8rRJFIjBC+W04IBAPYnfzCu0sRGo7JHMZ6NnhoKcpJ620uSqrzzRQCgFAKAUAoBQCgFAcrmHiLQINJVdWoa2VmAwjMBgEZY4wBkZO3cipwjdkZOyIbb8WERSNZppWRgqyEv5Y2ZXRjGCxKaMgvIMZAxpB20OF9bW8+dinMloTrhvF4LjV0Jo5dOC2hg2NQJXOO2cGs0oSjui5ST2Zj4jxTpusSRtLMwLBFwoCjbWznYLq0jbLebOCAcdjG6u9g5WdjkcwcVmEEiNbzxMy6VeNo3GSUGNZyEPmbzOoUBSSRU4QWZO5GUnbY1uWeJSJG8aWk+oOxWImIJEpGQglGE05DgAaiDscbVKpFN3bXxIwk0rJHdteLN1BFNC0TtnpnIdH0l8gMOxCKrEMB7QAJwaqcNLp3LFLgzfurdZEZHGpWGCPeP/AN61FOzujrVyP2HF2tpxaXbZL/atwdhMP/jc9hMNvxtj3OKtlBSWaPeuX7EFLK8su4kFtcJIodGDqezKcjY4P5iCPqqpprRk077GWuHRQCgFAKAUAoBQCgFAKAUAoBQHI5vt3lsrhEUs7RMFUdycdh8arqpuDSNWCnGGIhKTsk0Uh/w3efxS4/RP/hXleqn/AGvwPr/bMP8A8i8UXjypbtFZWyOpV1hRWU9wQoyDXrU1aCTPj8ZOM8ROUdm38zq1MzCgKU8Vfug35NP768zFe8PrfQ/6VdrNjwg+3X/IN+/HXcJ7zuIem/06/wAl8mXHXpHyooBQCgFAKAUAoBQCgIn4l8ZktLNmjhWQN5GZmwI9Xstp7tvjtjBxV+Hgpzs2U15uELpFV2PDGu2R1kW4t0Uy3EbE2kUWPMyALliRkEuinuNyTW5yUNNnw4syRjnad7rjwMnh3zMLW9fPzdvM3mVACqgFtB8w16F1HcYONzXMRSzQ60coVVGb5MtiS/S2u2klIEVysaxy5XTlBIdJbA76gVySSWOBgGsOVyhZcDddRld8Tnzcwmdb6F0kZCGSLRFIG0MEhYNlfa1uSMAkruARjMlTyuLRFyummaPD+aGSwV4omSV5SwDJI6YkkWZ8MEBYFZdKkDdvKNRxmcqV6lm/OxGM7QujtX3E47uWCGDLukkdw5wPmkAV/MGBw5WRBpIBwxIOVOKlFwTb7CxvNZIklxOsaM7nSigsxPoFGSfzCqkruyJt21KW5958jvUMSrJHCMPE5jUtI4bZgSwMabEZXLHPpuK9Ghh3B34mCtXUllI7y9zTeWHTKSN0GYv0zgq41YfGQcHIO49frq6pShUvfcphVnTtyL+5f4zHewJPEfKw3BxlW9Vb4g15U4OEsrPUhNTV0dGoEiBeKfNdxw/5P8nKDqa9WpdXs6MY3/lGtWGoxqXzGbEVZU7WJjwe4aW3hkbGp40dsbDLKCdvpNZ5K0mjRF3SZuVE6V94p83XPD2txblB1BIW1Lq9kpjG/wDKNa8NRjUvmM2Iqyp2sZvEDmm4s7S2mhKa5CA+pcjeMtsM7b1GhSjObTO16rhBNEn5XvnuLO3mkxrkjV2wMDJGTgVTUiozaRdB3imbfEb6O3jaWVwkaDLMew/xPoB61GMXJ2R2UlFXZWvDedeIcSu2jsUjjtxjLyJq0L+E5z7R9EH59ia2yoU6cLz3Mka86k7QWh2vETmW4sBbCFkJcPrZlySU6eMAEAZ1H9VeRia0oWy8T6P0VgqWJU/WX0tt13+xDfsk3/4UX6P/AFrL7VUPW/B8Lyfj+w+yTf8A4UX6P/WntVQfg+F6/H9jf4T4pXCsPlEaSR+vTGhx9GTpP0bfTU4YuSfSRTW9CUpL/wDJtPr1X3+ZYfGONBbGS6gKuBEZIyc4O22R3+qtk6nQconh0MPfExo1NNbMq77Jd/74f0Z/zVg9rqH0X4Nhevx/YtrgV8ZrWCZ8BniSRsbKCyBjjPYb16EJXimz5nEUlTrSpx4NpeJBuYPFEKxS0jWQDbqvnST/ACUGCR8SR/fWWpi7O0UexhvQjks1Z26lv3v+SPHxLv8A3wj+jP8Amqn2uobvwbC9fj+xHeN8Xlu5TLLpLkBfKNIwO22apnNzd2bsPh4UIZIbEp8Ift1/yDfvx1fhPedx53pv9Ov8l8mXHXpHyooBQCgFAKAUAoBQCgIh4pWhksiwGoxMJAmM62IMSA/AGTV/NFaMM7TtzKa6vEpXhd2lje6zGJ44ndNLbB188eexHY5xgivRknOFtrnnRap1OZo3F2pnaVE6amQuqI2NALZAV8bEehx6dvSppdGzK3LpXL940flHCg6yPqMUcscx8jKxClZGK+yBnLY+91fRXlQ6NW1uJ60tadyCycuoNTScUvLhpHWKQ2ySMjOxCKjS6ih3YLgkYyBgZrT6x8IJdpn9Xzk32GonBbQRxheJXltGSrRdVGEWpgJUYaWCqcENnIx3qXrJ3fRT7CPq4pWUmvNyw/D+1aOOcyTm5k6uk3BbUroqKyhGJPlXUwI9H11kru7VlbqNNFWTu79ZI724jVMv5kby6QpfXq2wFAOrP7M+lUpO+ha2rEBuoY4ZZprWETvNEzCSZndEiCK7KsZyzgsQojXscDCjvqTbSUna3Lz8TO7JtxV7lRcZuZ5JS1wGD4ACldAVMZUKmAFXByABjfPrXoQUUuiedUcm+kXh4RwyJw5BICMsXTPbQ+HBHwyT9ea8zFNOpoenhk1TVyaVnLypvHntaf0v/jrfgv6u4w43gWRy59qW/wCRj/cWsdT8z7TZD8qOjUCRUHj17dp+LL+2KvQwW0u4w4zgbPi79zrL8Zf7E1HCe8l54ksV7tEu5Y4jFbcJtpZnCRpAhLH8UYAHqT2AHes9SLlVaXMvhJRppvkV7PNd8x3OlMw2UZ9ey/ym9GlI7L2A+snYlDDx11fn4GTpYiXKJbXAuDQ2cKwwLpQdz6sfVmPqx/07CsE5ubuzdCCgrI5vN3KcfEOlrkeMx6sadJzr05yCP5I/XWarRVS1+B6GCx88LmypO9t+q/3IXxDkbh8B0y8R6bfgsYg39XvWaWHpR3ketT9J4uqrwo3XeaTctcKx90/3D+rFQ9VR/vLvbMd/wfMhLDBODkZ2PbI9+Kynrosjl+QngFyD2XqgfAHDftY1tpv/AE77zwMSkvScP/UrasR9AWjzHxIw8DtVU4M0UMWR+CYtTfnC6f51ehVlaglzPnMLRVT0lUb/AKXJ/Gy+dysI0LEKBkkgAe8k4A/PXnn0TaSuyzbTwoXSOpctr9QijSPgM5J+nb6K3LBq2rPnp+nXfoQ062QjmzgnyK5aEPrAAYMRg4YdiPfsay1afq5ZT18FifaKSqWsd/wg+3X/ACDfvx1dhPedxi9N/p1/kvky469I+VFAKAUAoBQCgFAKAqLn/mC+lvltrR5FUjQsaEq0hPtu2PMqb4DZHskj31voU6ahmkYq0551GJNOCWqJdXEEZZrdEiLozNIqT6mbClySDpEbEZ9VPcms023FN76+BpitWlsUVzNLG1zKIv4JGKITglgpILkjuWbU386vUpp5Vc8uq05uxz44WYMVBIXGcbkAnAOO+M4GfiPfU7pFaTexZ9jcTW1qIJGLxQrmVWdUV214a3VhlgqF9OSCryeQsAArYZKMpZlu/N/Oy1PQjeMcr4ebeew+eXLQWuIJ7hYm3aFWjVZ4o3kSQEyHKhiyK3TAfcEehx2o83Siu3l569BT6PRbPq4tXXpyiWMNFJmESiPph2hjCHpoE0BVj8vlZQUYnGCRxNPS2+9u0OL3v4mczIW6UgdraeXRJYxpJGbcR4aSV3Vu2plL48jBiQTpBrlnut1x59RJvhwfDkcuTmGDh0vRjlF9ZFtcaCQOsSEPqjZCDkhihBz2XbGWzZ6uVRXasyp1I03bdEQsuZLmKR3DhhI2qSNwGic5Bw0R2wMADGCABgjFaHSi1YzKtJO5YHATHxoMphZCJFlnOAVYgMEBl2ZkALfNsC24w2Btknejx7PP1NcGqy27Tu3vMj2Np1YYY/kcLi3jRmYyyhGMRYN2Rcq2M6iQM7ZqpUlOdm9XqWyqZI3S0RKOVuOLfWyTqpTVkMhOSrKxUjP1VTUp5JZS2nPPG5Xnjz2tP6X/AMda8F/V3GTG8CyOXPtS3/Ix/uLWOp+Z9psh+VHRqBIqDx69u0/Fl/bFXoYLaXcYcZwNnxd+51l+Mv8AYmo4T3kvPElivdojXBOHXvGlihDdO1tkEYbB0BguM4+/kP8A2g+mfNdOUKN3xZRGM69lskdTw55gfht09hd+RGfAJ7RynAG/4DjG/wBB9TUMRTVSPrIllCo6cvVyLnrzjeQHxT5kkt1SCFijyAs7jZlQHACn0JOd/THxrJiqrisq4nteh8HCq3UmrpbLr/YrTgvAri8YrBGXI3dsgAZzuzE9zv8AGsMKcpvoo+gr4qlQSdR25HZm8PL9VLdNDgZwsikn6BtVjw1RcDJH0thW7XfgRQGqD0yyOXfuDd/TJ+xK20v08u88DFf7nT7iuKxHvk/51+5PDPxE/sK2V/dRPEwH66v2v/sQ7gQ/5q2/Lxf2qVmp/nXaeriPcz/xl8mfoyvZPgylPFX7oN+TT++vMxXvD630P+lXazY8IPt1/wAg378ddwnvO4h6b/Tr/JfJlx16R8qKAUAoBQCgFAKAw3kJdGQMyFhjUvtLnYlT6H3H0rqdnc41dEbltUt2FpYRpHPIuuWYjUYo8kdSRjlpJGIIUMdyCTspq5Ny6U9itq3Rgcnnni8fCLIW9vnrzagGJy+/8JM7dy5J7n1PuGKnRg6s80tl5sV1pqlCy3KX4XYmeVYg8cZY4DSNoQfS2DXpSllVzzYRzOxLb3kTiHDwtwpVmjJfVGdQUKNWTkDIID5BGMDG+rFZ1iKdTomh4epT6S4Eh4BxCKdYmEZiRUe5ky+qMyLII9OWOr+GZZtOobgdyRimcXG6v1ee7Q0QmpWff5+Zhspi5jYy3PzjSSkNbaV3woJYnzKA3mbcef3k1Jq19F4nIu/PwNm6tUdQRMscqzIw1OFUEJEV1/fMhOAAo8py2fSoptcOBKST48TS4ndxxiJjKIIOoqzKqmTIVA0cRC7HyyTR758qJncAVKKbvpd8Pv8AJkZNK2tke2k1vKIrZ1jaPzR2lx02ZXR8aHc6MaovYKtsSSW04yTUleS7155hZXaPh56iLcz8j3diXLRl4FO0yeYafQsBuvxztn1NX068J9plqYecOw7XhZzgll1IJQNEjBkbOAJDhMM3opGDq9NJ99V4mi52ki3DVlHosnVo8Jia3uow1lcSP0ZCcqrtKxaFnHY9TUY5BswKjYgZyu980d15v9zUrWyvZ+f4O3y7wBrIskcmuBt8OB1FYYA84wHGBjcath5j6V1KmfV7lkIZdtiG+OtmWht5QNkdkPw1qCP3K0YJ9JozYyPRTJb4f8US5sLdlIJSNYnHqHjUKcj0zjP0EVRXg41GX0ZKUE0SKqS0pXxovRcXkFvF5njXSQPw5WXCfThV/rCvRwkcsHJ+bGDFvNJRR2vGiHRZWqfgyBfzRMKrwbvNsni/yImPIMYXh1pgAZhUnAxuRkn6STms9f3ku00UlaCI74r8n/KovlMK5niXzADeSMbkY9WXcj37j3Vdha2R5XsynE0c6zLdHnhRzj8qi+TTNmeNfKxO8sY2zn1ZdgfeMH30xVHI8y2Yw1bOsr3Rw/GL7bi/Ij9968PGfnXYfZeg/cy/y+iNbkLnGLh6SpLHI+tw4Mek48oXBDMPd+uuYeuqaaZZ6R9HzxUoyg0rK2t/omSaXxVtipAguc4OMiIDPxPUNXvFwtszzl6DrX1lH4/YqUCvOR9OWRy79wbv6ZP2JW2l+nl3ngYr/c6fcVxWI98n/Oo/9p4afTTGPzwf6Gtlf3UTxMB+ur9r/wCxBbWcxyJIvtI6uM9sqwYZ+sVkTs7nszipxcXxTXiWIPFp/wCKL+mP/wBdbPbX/b8TwvwGP/J/8/uQrmXjTXtw07IEJAUKDnAUe/Aye/pWarUzyzHrYTDLD0lTTuSPwg+3X/IN+/HV2E953GD03+nX+S+TLjr0j5UUAoBQCgFAKAUAoCB8Q5l/9Ourp57eYrO8fRKmMlysYQIq69WnKlgcd3IIB76o0vWRST23M7qZJNtblb+I95I1wFmx1iqySqO0Wpcxwj4IjZJ9Wdj7q2YeKUdNvOpkxMm3Z+eo0J+BqOGR3mSHa4aHB7MmjIIHvDKw+v4VJVH61w6it016pT6yy+WuX7m44Mbe6LoC2pAQWkEK6HVcahhtStgNnAI29Kx1KkY1s0TbTpydLLI43LdusFu6QaneSEzQlumSs3T6qL0wxbTLFHkalBwhPrtZUblK8ufnwI04qKaj5/k6q3MvzJdoiZJYVXpppR1ldAxOp2ZgUYkFSuPLnc4Wuy1t1k7vTuOfcXxhcIs0MaLBrCsrOS3zWN9gNzgEkgZfPYYko3V7cSMpWdr8DejyxtQZGaUa7gNDp6jKmiMoY2HmGoyghQSQnp6Rel+W2pLkS7lCPqW2twH1zSSqSmnbqt02CHdTpCkZ3H01RV0lZci2nrHUqbjXO/Eru4kigLhSzIsEUYY6QSPNsWJx39PorfChThFORhnXqSk1EiXDI4esFuWkjiGrWUGXBAOAAfXUAPhWiTduiZ4JZrSL04JxVHtDbcSaNZFiXqiQhRJE65V9/hlW9zKfhXlzi1PNT5nqQl0bT3O3ylM72VuzsWcxrqY+0SBjLfyvePfmq6qSm7E4O8Vc2+L8MjuoXhmXVG4wR+sEH0IIBB94qMZOLujsoqSsyqX5A4nw+Rn4fNrU+5lRiPQOj/Ntj359+wrd7RSqK1RGL2epTd6bM0n/ABLKNBBQHYsDbJ/3A5/q71z/AEy1+5J+0vyjscjeG/yWUXN04lnBLKoyVVj3csd2ff6jvucEV1sTmWWOxOjhsrzS1Z0fE7lqfiEMSQaNSSazrbSMaWXbY+pqGGqxpybZPEU3UjZHf5XsXt7SCGTGuONUbByMgYOD7qqqSUptotgrRSOpUCRVnMfh3crei64c0aebqaWYrok++0gA5Rvd8SO1bqeJi4Zahjnh5Z80Du838oS8QjhkJSK6RNLrktGc7kBgMjBzg47Hce7ysTQVR3iz3/RvpH2a8Zq6fLgQs+Gt/wC6H9J/trH7JUPa/GcL1+H7j7Gt/wDgw/pP9tPZag/GcL1+H7j7Gt/+DD+k/wBtPZag/GcL1+H7k5sOVJIuFSWmpTNIrknJ06m7DOM4wAM4rXGi40nDieNUx0J42Ne3RTXbZEF+xrf/AIMP6T/bWT2Woez+M4Xr8P3LJbllZuHxWk/dIo11L966KBqUn45+kE++tvqlKmoSPA9tcMVKvT4t78U3syAXfhdeKfm5IJF9CSyH610n9tZHg58Ge3D03h2ukmn3P6r5GD7GV/8A9D9I3+SueyTJ/jOF6/BfcfYyv/8AofpG/wAlPZJj8Zwv/l4L7kv8PuS5bKR5p2Quy6FVCSACQSSxA32G2PfWjD0HTd2eX6S9IwxEVCmna99Sc1qPHFAKAUAoBQCgFAKA4fNXMNvYIks6sdTaFKqrMDpZvUjby429SKtpU5VHaJXUqRgrsq635NvOL3L3cq/J4Jm1hm3cx4AQKnqdIXc4Hrv2ra60KMci1aMfqZ1ZZnojv+IPJD9O2ayBAtlYFdRONIMquFO2ospBIGSXXOw2qoV1d5+JbWouyycDLwvxagEAN1FKk+lTpRciUN2dCSAARvufoJrksHLN0XodWKSXTVmcy/uMKvRWdhNKrWJ2VoptRzC+tcRiNgw9SUbSDp1VOK520Wv37/OpFvTS+u32M0M0Mt5FE0qQSW0qyyRZPSd1yzC3Vk1HdmwuceYlRudXGmoN2un51O3Tla+q86GvxPiMcMfXa6lVfLC9oIZI3Z1+cI1OQQcaSXHs7bHOK7GLby277nJSSWZvusbluzXY0wya2uly8qEFIokKh0lhcHCqNehxhmdjkKdVRfQ34ef5JLpbcSQHnqxt1jhgWaYKOlEkETsG6YClUY4VsDGcE1V6ipJ3enayz10FojV5W4PcHiMt8bZLWGVChjZgZSSVbXpXyqSV3BP5zvUqk4+rUL3aIwg/WOdrXIzzRy5OZStkvXthcG5a3KhW6moo+GO7x5Vl2O2exGDV1KrG3T0drXKqlOV+jqr3sSuIWPFFF80ciGImBldEbqDykxtGQ4YamwOzZ7elUPPSeS5cslTpkq4ZOhGhIzF08L0ioXSMeXAUldOO2DjYjuDVEk92XK2xuMwHfaonT2gFAKA8zQHtAeE4oADntQHtAKAUAoBQCgFAeE/roD2gFAKAUAoBQCgFAKAUAoBQFZeNXBmljimBYiPVGI1BYlnKHOB2ARHJPwWtuDmk2jJioZkmbvAvEuzFtbiRn6xCxNGiMzBgAuQPVSe2MnfGM5qE8LPM7bEoYmDir7kzXisPRWfWBEwBVjkZ1eyApGdRyAFxknbGaz5HfLxL8ytcgvMvFxP1hFZw5iSWMyTxa2GiPraCAR00dDJhi3tKylQa004ZbXl4FM5XvZbczByTzueJObS6VEkZdcTx+XVjcrpbPmxk+4gNt75VqHq1miQo1/WPLIxcxeHsVnbXDQ3HThZV6omiEpAVgQUdQGXc74B/UKU8S5yV1r1CdBRi7M0OA8tXV2iLBcxLbRgQyh+rcAyqNTMLeeIBCVZfKMAY71OdWEXqtfD4ojGlKS0em3P4M7POfEYOD2q28MMbzTbsNIQMFxl3WPTnJwAuw7+4g10YyrSzN6LzxJ1ZqlGyW5vcsXUlsFhihhZca5RGQp1aIy0iPrcMrOxQa9B8jHOASIVEpatlkOjokSvgvGYbuMSQOGUgEjcMudxqU7j++qJwlB2ZZGSkro5vH4fkytPG8cC4ZpXYhRqJBQnKtldRfKLgsXznJ3nB5ui9SMujqtCK+H3CJpo5jIJIoWuWkVG6kTaTpkyEGM6gVAY+zpyu5yL684pq2rsU0Ytp35lh2dkseogszNuzMck4GAPgB7hgdz3JrI3c0pWOLzfa9VrNS2ENyAylVcNiKVhkMD20/rz3Aq2k7KXYV1FdrtOdwriN3MbZXuFT5RFJNqWNPKIjGojTVkFmEmpiQdkOAO9SlGCu0tjkXJ213MMXHLuZZSsyJ0bd5NSxgiV4priJXGScRuIQcDffYj164QTWm7+i+5zNJ8eB3ODXU3X6csgkDQJMPIF0MWYMq4+97Yzk7dzVclG10uJZFu9mR2WGUzqOudX/AKmQrFVOj/kZidI7ZwcDOwwDg75tTWXb+n6or1vvx+hsycau+otupd2DT5kjWASMIXjC+WR1TtJ5sb7DAGTjihC2bs5/QOcr27eX1NjjdwbjhcbTKhMj22sAqyNm6hBxgspU+7J79zXILLVaXX8mdk81NX6vmavHZI7CbVZxxowt5XmijCqmAYxFJIgIUEMTgnGRr3wNuwvUXT5o5K0H0eR6eM3at0mfpZkhAkmFuXAlMqsCkUjLg6BoJxvkebFMkLXWu+1+Hb8Rnlx025fQ2JOLTiR7YTM7rLpDxxx9R16IlZfMRErKWBLEY0kADJzUckbZrcPr4ksz2Pnl7it1dui9VUURszkIrMxW4nhGDkqMiME4yM9tjXakIw4ebJnISlLz12MPA5rkrbwrckB4biVnKIzZjliRQMjH35zkH3bbEdmo6u3FCLlor8zC3Ml1HBDMXWQz2huNGhVWJw1soK7glQJyTqb73uo7d9VFya5O3z+xzPJJPmvsZ14vedVICxjLSxrrlFu0oV4rlmBSJ2Ubwgqxx3OxxvzJC2b79XPtGeV7fbr5GSCad7qBXnJ6c08RIVB1Aqqw1DGM4bBxjtkAVx5VF2XI6r5lqfPNkjQ3fygFWMNpLJGropVG1RoWzjUB5skgg4UjOCaUtY5ebQnpK/JH3xPil1A/RWdJmboMrsi+Tq3KQkMqkAqwYlex8rbn0RhGSu1bf5XEpNaX5fOxLbZGVFDMXYDBcgDUffgbD6qoe5cjLXAKAUAoBQCgFAKAUAoDBf2qzRvG2QrqyEqcMAwKkg+hwe9dTs7nGrqxWHNnC7bhOJYeFiQbaZ2lkdI2UhlLIclWyo32B7Z3IrbSnKro5mSpGNLVRPGSTigikj1ziRdDKXCpCCuWcYTEMkcyppwWZ175FNKV09Pr97o7rU1Xn+GTSHlrCNJIUnvDFoEjIFTUo8pKevm3y2SN8YG1Z3U1stEX5OPE0+H3kVyejbKmUYNNLMR1UkX2gE9oyjGNRwo2xqA012UXHWXd55EVJS0idPmm0Z0BLERKCXC6sg5QpJpHthMFihyCM7HaoU3Zk5q5g5cRpJHnXKrISZQ2sZkwiYCEBcIqBdeASVNdqaLKchq7nxxy5jtXeS5WFreUqGkJAkTAAAKn20BBbKnIJ9k7tXYJyVo7nJNRd3sfMPL0dzBqcMkjhtMmAJDGwdYxMpGHPTcjDgkaj2bJp6xxlZeewZFJEf4xBPazLJIJFHUYi5WV2SOJ8SzElgdIAjCpAwZcsd2JGLYOMlZeFvD92QknF3fj5+RrWHHTxzNubaZ7dSCZw6wgbDaQYYau6+UnIYnC+kpU/UdK+vIhGp67o20LLsrVIY0jjGlEUIq5JwqgADJ3Ow9axttu7NSSSsjNXDpq3E0XUjR8GQ6njBGd0GGIOMAgPj6zXUnZtHHa5h4hZW3SCzRwmFcYV0UopzgYUjA74+upRlK909TjjG1mtDZFlGBgRoAU6eNIxoGcJ29nc7dtzUczO2R9rAoOoKobGnOBnSNwM+74UudsYhw+HWZOlH1CQxfSuolVZFJbGchWYA+4ketdzO1rnMqvexp8QgtHDJLHFJh1ZkMYkw8p0KxXB3J++92c7A1KLmtUyMlF6NG9PZxyJ03jRo8AaGUFcDBA0nbbA/NUFJp3RJpNWZjs+GQwqVihijVvaVEVQfpAG9dcpN3bOKKirJHNveDWiLHH04okaZToWNQsj6WAVlAxgjPf3VJTm3e5HJFK1jHxIcPhCW8kCEbyrEls0qjfBfSkbBdzjJx3qUfWPpJ/E5JU10WvgdHhCWxTqWyxaWz5o1UZ8xLA4HfVqyD659arlmvaROOXdGeDh8UZLJFGjHUSVVQTrIL7gepVSffge6jk3uzqilsj5ktYUTJjQJGhQeUYWPA1KBjZcKuw9w91LtiyRi4bw+2VEMMMSoSJU0IqjJXAYDAwdJxnvg4rspSb1ZyMYpaIzyWETEExRkh+oCVU4ftrG3tfHvUczXE7lRleBSdRVS2CuSBnScErn3HA2+FLs7Y1rXhFvEpWOCJFLByFRVBZSCrYA7ggEH0xXXOT3ZFQitEjdqJIxQXCuCUYMAzKSN8MjFWH0ggj6q601uE7mWuAUAoBQCgFAKAUAoBQAigPAKA9oCveK8msl9cXSxLPFPERo0ozRS5jOsK+xHkY5GWBbt61rjXvTUb2aM0qPTct7nBaa8+U22uG+jgWEm4EIu0Vpek5K+UlRhwoBUY39RVqUMrs1e+l7EG5Zlo7W13N5ELRgIOJ6dADq/y4PjQwHT0YiE2vGQ3kAxjbNQ462+H82JePx8/Q+rjks3kkeLc28azGSWSUgmZAqKoRcl1zpOVbABJO+cUVfIt76eAlSztacS0KxGoUB4BjtQHtAKAinO8UhwYlcsLW7AKBiQxjTQAR98SNvU+lX0WuPNFVVPhyZocf4NpEqKkzx9GJ2GZZCzpN5m7kl9BOcbnb3CpQne3b1HJR4GGSOY3Bw0qt1ojB81cMeh83sH1iMJp1hw4znVkE6a6rZe532/nsIu+b+TZseEMVs9fyg9SVzPqeXdVim6avv5UB0jGwO2c53i5/m220+B3Lt2/c0LuKTR0mSfy/KREzLcyj7ZkWJVRCDrCBNLs2ykY2yamrXv2cuRzW1u3nzPq3hfJkCT9WRLBy2mbzATJ18nGAR98Dg4ztjNLrbS3S5ctBZ78dPnqbFur5jwtz8t6r/KGIm0GP5zVlj82Y8adAXsdOOzVF212tw289p1b8b+fKMZtJIIYGVLlmexfr4ebW0n/LYLHcq41SYwNQAYAbYrt1JvbfTbrOWaS7PsecLR/lAVRIYhNBIuIp0QeS4VyvUJPcJltgdtvUpWy9z5dQjfN4He4jdiC+WR1lKG2K6killGrqA48inBxVUVmhZcyxu0r9RHbm2m19R1eK2mlml0NHM+liIVjMkcTBlLBJXGdgW382KuTja3FW5dfPz3FbTvfg/wBjctra5AiiYzst1HGHdldTH0WzJr8xKNJCVXc51KSdyai3HV8vr9mdSloufn4o044bgyNqMnW1z9RRFOdUZWXSDIX6Rjxo06RnOABnVUnlt1acv5OLNfx5/wACSKQRShlufleiIWWkTaVxBEFGV8i4l6nUDY277Yomrra2t9uf22Gtnz4GSBgzSaPlJu/lrCNh1igQXGGGr+DEQQMGU+uds6a4+F7Wt1cvG4Xfe/1Nuw4NqNsXE+XknE2XlGUzIUVxnGjIXA7fnOYue9urkSUdu85U0NxhVlMwiETpDmO6kYOs8426bhhJ0xDpZ85HY+1mxOPDfu5Ln3kHfj9TpJw+YpNLJ12uFuLfQ2XXbRaCUrGGK6STLqxke0CTioOSuktrP6kknq3vdfQ7HJtqsSToEdGFxMSGD7qZXaMqW2YFCu65+O9V1Xdp9S+ROkrJrrfzJDVRYKAUAoBQCgFAKAUAoBQCgFAKAUAoBQCgFAKAUAoBQCgFAKAUAoBQCgFAKAUAoBQCgMNtbJGCEUKCzOcerOSzH6ySa623ucSS2M1cOi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Picture 2" descr="D:\Muhammad Zubair\Publications\logo and Banners\AlHuda logo +.JPG"/>
          <p:cNvPicPr>
            <a:picLocks noChangeAspect="1" noChangeArrowheads="1"/>
          </p:cNvPicPr>
          <p:nvPr/>
        </p:nvPicPr>
        <p:blipFill>
          <a:blip r:embed="rId5" cstate="print"/>
          <a:srcRect/>
          <a:stretch>
            <a:fillRect/>
          </a:stretch>
        </p:blipFill>
        <p:spPr bwMode="auto">
          <a:xfrm>
            <a:off x="7541537" y="4744015"/>
            <a:ext cx="1041938" cy="1321807"/>
          </a:xfrm>
          <a:prstGeom prst="rect">
            <a:avLst/>
          </a:prstGeom>
          <a:noFill/>
        </p:spPr>
      </p:pic>
      <p:pic>
        <p:nvPicPr>
          <p:cNvPr id="39937" name="Picture 1" descr="C:\Users\Zubair\Desktop\conf-1024x635.jpg"/>
          <p:cNvPicPr>
            <a:picLocks noChangeAspect="1" noChangeArrowheads="1"/>
          </p:cNvPicPr>
          <p:nvPr/>
        </p:nvPicPr>
        <p:blipFill>
          <a:blip r:embed="rId6"/>
          <a:srcRect/>
          <a:stretch>
            <a:fillRect/>
          </a:stretch>
        </p:blipFill>
        <p:spPr bwMode="auto">
          <a:xfrm>
            <a:off x="841972" y="1683944"/>
            <a:ext cx="8573632" cy="2951431"/>
          </a:xfrm>
          <a:prstGeom prst="rect">
            <a:avLst/>
          </a:prstGeom>
          <a:noFill/>
        </p:spPr>
      </p:pic>
    </p:spTree>
    <p:extLst>
      <p:ext uri="{BB962C8B-B14F-4D97-AF65-F5344CB8AC3E}">
        <p14:creationId xmlns="" xmlns:p14="http://schemas.microsoft.com/office/powerpoint/2010/main" val="3945337222"/>
      </p:ext>
    </p:extLst>
  </p:cSld>
  <p:clrMapOvr>
    <a:masterClrMapping/>
  </p:clrMapOvr>
  <mc:AlternateContent xmlns:mc="http://schemas.openxmlformats.org/markup-compatibility/2006">
    <mc:Choice xmlns="" xmlns:p14="http://schemas.microsoft.com/office/powerpoint/2010/main" Requires="p14">
      <p:transition spd="slow" p14:dur="2000" advTm="6443"/>
    </mc:Choice>
    <mc:Fallback>
      <p:transition spd="slow" advTm="644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434" y="1931988"/>
            <a:ext cx="8668918" cy="4926012"/>
          </a:xfrm>
        </p:spPr>
        <p:txBody>
          <a:bodyPr>
            <a:normAutofit/>
          </a:bodyPr>
          <a:lstStyle/>
          <a:p>
            <a:pPr marL="0" lvl="1" indent="0">
              <a:buNone/>
            </a:pPr>
            <a:r>
              <a:rPr lang="en-US" sz="2000" dirty="0" err="1" smtClean="0">
                <a:solidFill>
                  <a:schemeClr val="bg2">
                    <a:lumMod val="50000"/>
                  </a:schemeClr>
                </a:solidFill>
              </a:rPr>
              <a:t>Musharakah</a:t>
            </a:r>
            <a:r>
              <a:rPr lang="en-US" sz="2000" dirty="0" smtClean="0">
                <a:solidFill>
                  <a:schemeClr val="bg2">
                    <a:lumMod val="50000"/>
                  </a:schemeClr>
                </a:solidFill>
              </a:rPr>
              <a:t> &amp; </a:t>
            </a:r>
            <a:r>
              <a:rPr lang="en-US" sz="2000" dirty="0" err="1" smtClean="0">
                <a:solidFill>
                  <a:schemeClr val="bg2">
                    <a:lumMod val="50000"/>
                  </a:schemeClr>
                </a:solidFill>
              </a:rPr>
              <a:t>Mudaraba</a:t>
            </a:r>
            <a:r>
              <a:rPr lang="en-US" sz="2000" dirty="0" smtClean="0">
                <a:solidFill>
                  <a:schemeClr val="bg2">
                    <a:lumMod val="50000"/>
                  </a:schemeClr>
                </a:solidFill>
              </a:rPr>
              <a:t> </a:t>
            </a:r>
            <a:r>
              <a:rPr lang="en-US" sz="2000" dirty="0">
                <a:solidFill>
                  <a:schemeClr val="bg2">
                    <a:lumMod val="50000"/>
                  </a:schemeClr>
                </a:solidFill>
              </a:rPr>
              <a:t>means a relationship established under a contract by the mutual consent of the parties for sharing of profits and losses in the joint business.</a:t>
            </a:r>
            <a:endParaRPr lang="en-US" sz="2000" b="1" dirty="0">
              <a:solidFill>
                <a:schemeClr val="bg2">
                  <a:lumMod val="50000"/>
                </a:schemeClr>
              </a:solidFill>
            </a:endParaRPr>
          </a:p>
          <a:p>
            <a:pPr marL="0" lvl="1" indent="0">
              <a:buNone/>
            </a:pPr>
            <a:endParaRPr lang="en-US" sz="2000" b="1" dirty="0" smtClean="0">
              <a:solidFill>
                <a:schemeClr val="bg2">
                  <a:lumMod val="50000"/>
                </a:schemeClr>
              </a:solidFill>
            </a:endParaRPr>
          </a:p>
          <a:p>
            <a:pPr marL="0" lvl="1" indent="0">
              <a:buNone/>
            </a:pPr>
            <a:r>
              <a:rPr lang="en-US" sz="2000" b="1" u="sng" dirty="0" smtClean="0">
                <a:solidFill>
                  <a:schemeClr val="bg2">
                    <a:lumMod val="50000"/>
                  </a:schemeClr>
                </a:solidFill>
              </a:rPr>
              <a:t>Utilization :</a:t>
            </a:r>
          </a:p>
          <a:p>
            <a:pPr marL="0" lvl="1" indent="0">
              <a:buNone/>
            </a:pPr>
            <a:r>
              <a:rPr lang="en-US" sz="2000" dirty="0" err="1" smtClean="0">
                <a:solidFill>
                  <a:schemeClr val="bg2">
                    <a:lumMod val="50000"/>
                  </a:schemeClr>
                </a:solidFill>
              </a:rPr>
              <a:t>Musharkah</a:t>
            </a:r>
            <a:r>
              <a:rPr lang="en-US" sz="2000" dirty="0" smtClean="0">
                <a:solidFill>
                  <a:schemeClr val="bg2">
                    <a:lumMod val="50000"/>
                  </a:schemeClr>
                </a:solidFill>
              </a:rPr>
              <a:t> and </a:t>
            </a:r>
            <a:r>
              <a:rPr lang="en-US" sz="2000" dirty="0" err="1" smtClean="0">
                <a:solidFill>
                  <a:schemeClr val="bg2">
                    <a:lumMod val="50000"/>
                  </a:schemeClr>
                </a:solidFill>
              </a:rPr>
              <a:t>Mudarabah</a:t>
            </a:r>
            <a:r>
              <a:rPr lang="en-US" sz="2000" dirty="0" smtClean="0">
                <a:solidFill>
                  <a:schemeClr val="bg2">
                    <a:lumMod val="50000"/>
                  </a:schemeClr>
                </a:solidFill>
              </a:rPr>
              <a:t> </a:t>
            </a:r>
            <a:r>
              <a:rPr lang="en-US" sz="2000" dirty="0">
                <a:solidFill>
                  <a:schemeClr val="bg2">
                    <a:lumMod val="50000"/>
                  </a:schemeClr>
                </a:solidFill>
              </a:rPr>
              <a:t>can be used for </a:t>
            </a:r>
            <a:r>
              <a:rPr lang="en-US" sz="2000" dirty="0" smtClean="0">
                <a:solidFill>
                  <a:schemeClr val="bg2">
                    <a:lumMod val="50000"/>
                  </a:schemeClr>
                </a:solidFill>
              </a:rPr>
              <a:t>Microenterprise &amp; SME’S </a:t>
            </a:r>
            <a:r>
              <a:rPr lang="en-US" sz="2000" dirty="0">
                <a:solidFill>
                  <a:schemeClr val="bg2">
                    <a:lumMod val="50000"/>
                  </a:schemeClr>
                </a:solidFill>
              </a:rPr>
              <a:t>setup’s, </a:t>
            </a:r>
            <a:r>
              <a:rPr lang="en-US" sz="2000" dirty="0" smtClean="0">
                <a:solidFill>
                  <a:schemeClr val="bg2">
                    <a:lumMod val="50000"/>
                  </a:schemeClr>
                </a:solidFill>
              </a:rPr>
              <a:t>Agricultural Joint venture </a:t>
            </a:r>
            <a:r>
              <a:rPr lang="en-US" sz="2000" dirty="0">
                <a:solidFill>
                  <a:schemeClr val="bg2">
                    <a:lumMod val="50000"/>
                  </a:schemeClr>
                </a:solidFill>
              </a:rPr>
              <a:t>projects, </a:t>
            </a:r>
            <a:r>
              <a:rPr lang="en-US" sz="2000" dirty="0" smtClean="0">
                <a:solidFill>
                  <a:schemeClr val="bg2">
                    <a:lumMod val="50000"/>
                  </a:schemeClr>
                </a:solidFill>
              </a:rPr>
              <a:t>Dairy and livestock development etc. </a:t>
            </a:r>
            <a:endParaRPr lang="en-US" sz="2000" dirty="0">
              <a:solidFill>
                <a:schemeClr val="bg2">
                  <a:lumMod val="50000"/>
                </a:schemeClr>
              </a:solidFill>
            </a:endParaRPr>
          </a:p>
          <a:p>
            <a:pPr marL="0" lvl="1" indent="0">
              <a:buNone/>
            </a:pPr>
            <a:endParaRPr lang="en-US" sz="2000" b="1" dirty="0">
              <a:solidFill>
                <a:schemeClr val="bg2">
                  <a:lumMod val="50000"/>
                </a:schemeClr>
              </a:solidFill>
            </a:endParaRPr>
          </a:p>
          <a:p>
            <a:pPr marL="0" lvl="1" indent="0">
              <a:buNone/>
            </a:pPr>
            <a:r>
              <a:rPr lang="en-US" sz="2000" b="1" u="sng" dirty="0" smtClean="0">
                <a:solidFill>
                  <a:schemeClr val="bg2">
                    <a:lumMod val="50000"/>
                  </a:schemeClr>
                </a:solidFill>
              </a:rPr>
              <a:t>Currently </a:t>
            </a:r>
            <a:r>
              <a:rPr lang="en-US" sz="2000" b="1" u="sng" dirty="0">
                <a:solidFill>
                  <a:schemeClr val="bg2">
                    <a:lumMod val="50000"/>
                  </a:schemeClr>
                </a:solidFill>
              </a:rPr>
              <a:t>Practiced:</a:t>
            </a:r>
          </a:p>
          <a:p>
            <a:pPr marL="0" lvl="1" indent="0">
              <a:buNone/>
            </a:pPr>
            <a:r>
              <a:rPr lang="en-US" sz="2000" dirty="0" smtClean="0">
                <a:solidFill>
                  <a:schemeClr val="bg2">
                    <a:lumMod val="50000"/>
                  </a:schemeClr>
                </a:solidFill>
              </a:rPr>
              <a:t>BOK, </a:t>
            </a:r>
            <a:r>
              <a:rPr lang="en-US" sz="2000" dirty="0" err="1" smtClean="0">
                <a:solidFill>
                  <a:schemeClr val="bg2">
                    <a:lumMod val="50000"/>
                  </a:schemeClr>
                </a:solidFill>
              </a:rPr>
              <a:t>Amanah</a:t>
            </a:r>
            <a:r>
              <a:rPr lang="en-US" sz="2000" dirty="0" smtClean="0">
                <a:solidFill>
                  <a:schemeClr val="bg2">
                    <a:lumMod val="50000"/>
                  </a:schemeClr>
                </a:solidFill>
              </a:rPr>
              <a:t> Islamic bank, </a:t>
            </a:r>
            <a:r>
              <a:rPr lang="en-US" sz="2000" dirty="0" err="1" smtClean="0">
                <a:solidFill>
                  <a:schemeClr val="bg2">
                    <a:lumMod val="50000"/>
                  </a:schemeClr>
                </a:solidFill>
              </a:rPr>
              <a:t>AlBarakah</a:t>
            </a:r>
            <a:r>
              <a:rPr lang="en-US" sz="2000" dirty="0" smtClean="0">
                <a:solidFill>
                  <a:schemeClr val="bg2">
                    <a:lumMod val="50000"/>
                  </a:schemeClr>
                </a:solidFill>
              </a:rPr>
              <a:t> MPCS etc</a:t>
            </a:r>
            <a:endParaRPr lang="en-US" sz="2000" dirty="0">
              <a:solidFill>
                <a:schemeClr val="bg2">
                  <a:lumMod val="50000"/>
                </a:schemeClr>
              </a:solidFill>
            </a:endParaRPr>
          </a:p>
        </p:txBody>
      </p:sp>
      <p:sp>
        <p:nvSpPr>
          <p:cNvPr id="4" name="Text Box 23"/>
          <p:cNvSpPr txBox="1">
            <a:spLocks noGrp="1" noChangeArrowheads="1"/>
          </p:cNvSpPr>
          <p:nvPr>
            <p:ph type="title"/>
          </p:nvPr>
        </p:nvSpPr>
        <p:spPr bwMode="auto">
          <a:xfrm>
            <a:off x="461434" y="0"/>
            <a:ext cx="8596668" cy="1016000"/>
          </a:xfrm>
          <a:prstGeom prst="rect">
            <a:avLst/>
          </a:prstGeom>
          <a:solidFill>
            <a:srgbClr val="35742A"/>
          </a:solidFill>
          <a:ln w="9525" algn="ctr">
            <a:noFill/>
            <a:miter lim="800000"/>
            <a:headEnd/>
            <a:tailEnd/>
          </a:ln>
          <a:effectLst/>
        </p:spPr>
        <p:txBody>
          <a:bodyPr anchor="ctr">
            <a:normAutofit/>
          </a:bodyPr>
          <a:lstStyle/>
          <a:p>
            <a:pPr algn="ctr"/>
            <a:r>
              <a:rPr lang="en-US" b="1" dirty="0" smtClean="0">
                <a:solidFill>
                  <a:srgbClr val="FFFFFF"/>
                </a:solidFill>
                <a:cs typeface="Arial" charset="0"/>
              </a:rPr>
              <a:t>Islamic Agricultural Finance Products</a:t>
            </a:r>
            <a:endParaRPr lang="en-GB" sz="3600" b="1" dirty="0">
              <a:solidFill>
                <a:srgbClr val="FFFFFF"/>
              </a:solidFill>
              <a:cs typeface="Arial" charset="0"/>
            </a:endParaRPr>
          </a:p>
        </p:txBody>
      </p:sp>
      <p:sp>
        <p:nvSpPr>
          <p:cNvPr id="5" name="Rounded Rectangle 4"/>
          <p:cNvSpPr/>
          <p:nvPr/>
        </p:nvSpPr>
        <p:spPr>
          <a:xfrm>
            <a:off x="461433" y="1200944"/>
            <a:ext cx="6066116" cy="5461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err="1" smtClean="0">
                <a:ln w="0"/>
                <a:solidFill>
                  <a:schemeClr val="tx1"/>
                </a:solidFill>
                <a:effectLst>
                  <a:outerShdw blurRad="38100" dist="19050" dir="2700000" algn="tl" rotWithShape="0">
                    <a:schemeClr val="dk1">
                      <a:alpha val="40000"/>
                    </a:schemeClr>
                  </a:outerShdw>
                </a:effectLst>
              </a:rPr>
              <a:t>Musharakah</a:t>
            </a:r>
            <a:r>
              <a:rPr lang="en-US" sz="2400" dirty="0" smtClean="0">
                <a:ln w="0"/>
                <a:solidFill>
                  <a:schemeClr val="tx1"/>
                </a:solidFill>
                <a:effectLst>
                  <a:outerShdw blurRad="38100" dist="19050" dir="2700000" algn="tl" rotWithShape="0">
                    <a:schemeClr val="dk1">
                      <a:alpha val="40000"/>
                    </a:schemeClr>
                  </a:outerShdw>
                </a:effectLst>
              </a:rPr>
              <a:t> &amp; </a:t>
            </a:r>
            <a:r>
              <a:rPr lang="en-US" sz="2400" dirty="0" err="1" smtClean="0">
                <a:ln w="0"/>
                <a:solidFill>
                  <a:schemeClr val="tx1"/>
                </a:solidFill>
                <a:effectLst>
                  <a:outerShdw blurRad="38100" dist="19050" dir="2700000" algn="tl" rotWithShape="0">
                    <a:schemeClr val="dk1">
                      <a:alpha val="40000"/>
                    </a:schemeClr>
                  </a:outerShdw>
                </a:effectLst>
              </a:rPr>
              <a:t>Mudarabah</a:t>
            </a:r>
            <a:r>
              <a:rPr lang="en-US" sz="2400" dirty="0" smtClean="0">
                <a:ln w="0"/>
                <a:solidFill>
                  <a:schemeClr val="tx1"/>
                </a:solidFill>
                <a:effectLst>
                  <a:outerShdw blurRad="38100" dist="19050" dir="2700000" algn="tl" rotWithShape="0">
                    <a:schemeClr val="dk1">
                      <a:alpha val="40000"/>
                    </a:schemeClr>
                  </a:outerShdw>
                </a:effectLst>
              </a:rPr>
              <a:t>- Partnership</a:t>
            </a:r>
            <a:endParaRPr lang="en-US" sz="2400" dirty="0">
              <a:ln w="0"/>
              <a:solidFill>
                <a:schemeClr val="tx1"/>
              </a:solidFill>
              <a:effectLst>
                <a:outerShdw blurRad="38100" dist="19050" dir="2700000" algn="tl" rotWithShape="0">
                  <a:schemeClr val="dk1">
                    <a:alpha val="40000"/>
                  </a:schemeClr>
                </a:outerShdw>
              </a:effectLst>
            </a:endParaRPr>
          </a:p>
        </p:txBody>
      </p:sp>
      <p:pic>
        <p:nvPicPr>
          <p:cNvPr id="7" name="Picture 5" descr="7"/>
          <p:cNvPicPr>
            <a:picLocks noChangeAspect="1" noChangeArrowheads="1"/>
          </p:cNvPicPr>
          <p:nvPr/>
        </p:nvPicPr>
        <p:blipFill>
          <a:blip r:embed="rId2"/>
          <a:srcRect/>
          <a:stretch>
            <a:fillRect/>
          </a:stretch>
        </p:blipFill>
        <p:spPr bwMode="auto">
          <a:xfrm>
            <a:off x="9619352" y="0"/>
            <a:ext cx="2572647" cy="2064190"/>
          </a:xfrm>
          <a:prstGeom prst="rect">
            <a:avLst/>
          </a:prstGeom>
          <a:noFill/>
        </p:spPr>
      </p:pic>
      <p:pic>
        <p:nvPicPr>
          <p:cNvPr id="9218" name="Picture 2" descr="http://www.livemint.com/rf/Image-621x414/LiveMint/Period1/2013/05/24/Photos/farm--621x414.jpg"/>
          <p:cNvPicPr>
            <a:picLocks noChangeAspect="1" noChangeArrowheads="1"/>
          </p:cNvPicPr>
          <p:nvPr/>
        </p:nvPicPr>
        <p:blipFill>
          <a:blip r:embed="rId3"/>
          <a:srcRect/>
          <a:stretch>
            <a:fillRect/>
          </a:stretch>
        </p:blipFill>
        <p:spPr bwMode="auto">
          <a:xfrm>
            <a:off x="9551406" y="5078994"/>
            <a:ext cx="2640594" cy="1779006"/>
          </a:xfrm>
          <a:prstGeom prst="rect">
            <a:avLst/>
          </a:prstGeom>
          <a:noFill/>
        </p:spPr>
      </p:pic>
      <p:pic>
        <p:nvPicPr>
          <p:cNvPr id="9222" name="Picture 6" descr="http://aap-land.com/images/home.jpg"/>
          <p:cNvPicPr>
            <a:picLocks noChangeAspect="1" noChangeArrowheads="1"/>
          </p:cNvPicPr>
          <p:nvPr/>
        </p:nvPicPr>
        <p:blipFill>
          <a:blip r:embed="rId4"/>
          <a:srcRect/>
          <a:stretch>
            <a:fillRect/>
          </a:stretch>
        </p:blipFill>
        <p:spPr bwMode="auto">
          <a:xfrm>
            <a:off x="9596672" y="2561266"/>
            <a:ext cx="2595327" cy="2074108"/>
          </a:xfrm>
          <a:prstGeom prst="rect">
            <a:avLst/>
          </a:prstGeom>
          <a:noFill/>
        </p:spPr>
      </p:pic>
    </p:spTree>
    <p:extLst>
      <p:ext uri="{BB962C8B-B14F-4D97-AF65-F5344CB8AC3E}">
        <p14:creationId xmlns="" xmlns:p14="http://schemas.microsoft.com/office/powerpoint/2010/main" val="776927202"/>
      </p:ext>
    </p:extLst>
  </p:cSld>
  <p:clrMapOvr>
    <a:masterClrMapping/>
  </p:clrMapOvr>
  <mc:AlternateContent xmlns:mc="http://schemas.openxmlformats.org/markup-compatibility/2006">
    <mc:Choice xmlns="" xmlns:p14="http://schemas.microsoft.com/office/powerpoint/2010/main" Requires="p14">
      <p:transition spd="slow" p14:dur="2000" advTm="34248"/>
    </mc:Choice>
    <mc:Fallback>
      <p:transition spd="slow" advTm="34248"/>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434" y="1931988"/>
            <a:ext cx="8668918" cy="4926012"/>
          </a:xfrm>
        </p:spPr>
        <p:txBody>
          <a:bodyPr>
            <a:normAutofit/>
          </a:bodyPr>
          <a:lstStyle/>
          <a:p>
            <a:pPr marL="0" lvl="1" indent="0"/>
            <a:r>
              <a:rPr lang="en-US" sz="2000" b="1" dirty="0" err="1" smtClean="0">
                <a:solidFill>
                  <a:schemeClr val="bg2">
                    <a:lumMod val="50000"/>
                  </a:schemeClr>
                </a:solidFill>
              </a:rPr>
              <a:t>Muzahara</a:t>
            </a:r>
            <a:r>
              <a:rPr lang="en-US" sz="2000" b="1" dirty="0" smtClean="0">
                <a:solidFill>
                  <a:schemeClr val="bg2">
                    <a:lumMod val="50000"/>
                  </a:schemeClr>
                </a:solidFill>
              </a:rPr>
              <a:t> ( Crop Sharing )</a:t>
            </a:r>
          </a:p>
          <a:p>
            <a:pPr marL="0" lvl="1" indent="0"/>
            <a:r>
              <a:rPr lang="en-US" sz="2000" b="1" dirty="0" err="1" smtClean="0">
                <a:solidFill>
                  <a:schemeClr val="bg2">
                    <a:lumMod val="50000"/>
                  </a:schemeClr>
                </a:solidFill>
              </a:rPr>
              <a:t>Musaqaa</a:t>
            </a:r>
            <a:r>
              <a:rPr lang="en-US" sz="2000" b="1" dirty="0" smtClean="0">
                <a:solidFill>
                  <a:schemeClr val="bg2">
                    <a:lumMod val="50000"/>
                  </a:schemeClr>
                </a:solidFill>
              </a:rPr>
              <a:t> ( Irrigation Purposes  )</a:t>
            </a:r>
          </a:p>
          <a:p>
            <a:pPr marL="0" lvl="1" indent="0"/>
            <a:r>
              <a:rPr lang="en-US" sz="2000" b="1" dirty="0" err="1" smtClean="0">
                <a:solidFill>
                  <a:schemeClr val="bg2">
                    <a:lumMod val="50000"/>
                  </a:schemeClr>
                </a:solidFill>
              </a:rPr>
              <a:t>Mugarsaa</a:t>
            </a:r>
            <a:r>
              <a:rPr lang="en-US" sz="2000" b="1" dirty="0" smtClean="0">
                <a:solidFill>
                  <a:schemeClr val="bg2">
                    <a:lumMod val="50000"/>
                  </a:schemeClr>
                </a:solidFill>
              </a:rPr>
              <a:t> ( Orchid Financing )</a:t>
            </a:r>
            <a:endParaRPr lang="en-US" sz="2000" b="1" dirty="0">
              <a:solidFill>
                <a:schemeClr val="bg2">
                  <a:lumMod val="50000"/>
                </a:schemeClr>
              </a:solidFill>
            </a:endParaRPr>
          </a:p>
          <a:p>
            <a:pPr marL="0" lvl="1" indent="0">
              <a:buNone/>
            </a:pPr>
            <a:endParaRPr lang="en-US" sz="2000" b="1" dirty="0" smtClean="0">
              <a:solidFill>
                <a:schemeClr val="bg2">
                  <a:lumMod val="50000"/>
                </a:schemeClr>
              </a:solidFill>
            </a:endParaRPr>
          </a:p>
          <a:p>
            <a:pPr marL="0" lvl="1" indent="0">
              <a:buNone/>
            </a:pPr>
            <a:r>
              <a:rPr lang="en-US" sz="2000" b="1" u="sng" dirty="0" smtClean="0">
                <a:solidFill>
                  <a:schemeClr val="bg2">
                    <a:lumMod val="50000"/>
                  </a:schemeClr>
                </a:solidFill>
              </a:rPr>
              <a:t>Charitable Models :</a:t>
            </a:r>
          </a:p>
          <a:p>
            <a:pPr marL="0" lvl="1" indent="0"/>
            <a:r>
              <a:rPr lang="en-US" sz="2000" dirty="0" err="1" smtClean="0">
                <a:solidFill>
                  <a:schemeClr val="bg2">
                    <a:lumMod val="50000"/>
                  </a:schemeClr>
                </a:solidFill>
              </a:rPr>
              <a:t>Qarz</a:t>
            </a:r>
            <a:r>
              <a:rPr lang="en-US" sz="2000" dirty="0" smtClean="0">
                <a:solidFill>
                  <a:schemeClr val="bg2">
                    <a:lumMod val="50000"/>
                  </a:schemeClr>
                </a:solidFill>
              </a:rPr>
              <a:t> e Hassan</a:t>
            </a:r>
          </a:p>
          <a:p>
            <a:pPr marL="0" lvl="1" indent="0"/>
            <a:r>
              <a:rPr lang="en-US" sz="2000" dirty="0" smtClean="0">
                <a:solidFill>
                  <a:schemeClr val="bg2">
                    <a:lumMod val="50000"/>
                  </a:schemeClr>
                </a:solidFill>
              </a:rPr>
              <a:t>Zakat Model </a:t>
            </a:r>
          </a:p>
          <a:p>
            <a:pPr marL="0" lvl="1" indent="0"/>
            <a:r>
              <a:rPr lang="en-US" sz="2000" dirty="0" smtClean="0">
                <a:solidFill>
                  <a:schemeClr val="bg2">
                    <a:lumMod val="50000"/>
                  </a:schemeClr>
                </a:solidFill>
              </a:rPr>
              <a:t>Waqf Model</a:t>
            </a:r>
          </a:p>
          <a:p>
            <a:pPr marL="0" lvl="1" indent="0">
              <a:buNone/>
            </a:pPr>
            <a:endParaRPr lang="en-US" sz="2000" dirty="0">
              <a:solidFill>
                <a:schemeClr val="bg2">
                  <a:lumMod val="50000"/>
                </a:schemeClr>
              </a:solidFill>
            </a:endParaRPr>
          </a:p>
        </p:txBody>
      </p:sp>
      <p:sp>
        <p:nvSpPr>
          <p:cNvPr id="4" name="Text Box 23"/>
          <p:cNvSpPr txBox="1">
            <a:spLocks noGrp="1" noChangeArrowheads="1"/>
          </p:cNvSpPr>
          <p:nvPr>
            <p:ph type="title"/>
          </p:nvPr>
        </p:nvSpPr>
        <p:spPr bwMode="auto">
          <a:xfrm>
            <a:off x="461434" y="0"/>
            <a:ext cx="8596668" cy="1016000"/>
          </a:xfrm>
          <a:prstGeom prst="rect">
            <a:avLst/>
          </a:prstGeom>
          <a:solidFill>
            <a:srgbClr val="35742A"/>
          </a:solidFill>
          <a:ln w="9525" algn="ctr">
            <a:noFill/>
            <a:miter lim="800000"/>
            <a:headEnd/>
            <a:tailEnd/>
          </a:ln>
          <a:effectLst/>
        </p:spPr>
        <p:txBody>
          <a:bodyPr anchor="ctr">
            <a:normAutofit/>
          </a:bodyPr>
          <a:lstStyle/>
          <a:p>
            <a:pPr algn="ctr"/>
            <a:r>
              <a:rPr lang="en-US" b="1" dirty="0" smtClean="0">
                <a:solidFill>
                  <a:srgbClr val="FFFFFF"/>
                </a:solidFill>
                <a:cs typeface="Arial" charset="0"/>
              </a:rPr>
              <a:t>Islamic Agricultural Finance Products</a:t>
            </a:r>
            <a:endParaRPr lang="en-GB" sz="3600" b="1" dirty="0">
              <a:solidFill>
                <a:srgbClr val="FFFFFF"/>
              </a:solidFill>
              <a:cs typeface="Arial" charset="0"/>
            </a:endParaRPr>
          </a:p>
        </p:txBody>
      </p:sp>
      <p:sp>
        <p:nvSpPr>
          <p:cNvPr id="5" name="Rounded Rectangle 4"/>
          <p:cNvSpPr/>
          <p:nvPr/>
        </p:nvSpPr>
        <p:spPr>
          <a:xfrm>
            <a:off x="461431" y="1200944"/>
            <a:ext cx="8908905" cy="5461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rPr>
              <a:t>Some other and </a:t>
            </a:r>
            <a:r>
              <a:rPr lang="en-US" sz="2400" dirty="0" smtClean="0">
                <a:ln w="0"/>
                <a:solidFill>
                  <a:schemeClr val="tx1"/>
                </a:solidFill>
                <a:effectLst>
                  <a:outerShdw blurRad="38100" dist="19050" dir="2700000" algn="tl" rotWithShape="0">
                    <a:schemeClr val="dk1">
                      <a:alpha val="40000"/>
                    </a:schemeClr>
                  </a:outerShdw>
                </a:effectLst>
              </a:rPr>
              <a:t>Charitable </a:t>
            </a:r>
            <a:r>
              <a:rPr lang="en-US" sz="2400" dirty="0" smtClean="0">
                <a:ln w="0"/>
                <a:solidFill>
                  <a:schemeClr val="tx1"/>
                </a:solidFill>
                <a:effectLst>
                  <a:outerShdw blurRad="38100" dist="19050" dir="2700000" algn="tl" rotWithShape="0">
                    <a:schemeClr val="dk1">
                      <a:alpha val="40000"/>
                    </a:schemeClr>
                  </a:outerShdw>
                </a:effectLst>
              </a:rPr>
              <a:t>Models of Islamic Agri. Finance</a:t>
            </a:r>
            <a:endParaRPr lang="en-US" sz="2400" dirty="0">
              <a:ln w="0"/>
              <a:solidFill>
                <a:schemeClr val="tx1"/>
              </a:solidFill>
              <a:effectLst>
                <a:outerShdw blurRad="38100" dist="19050" dir="2700000" algn="tl" rotWithShape="0">
                  <a:schemeClr val="dk1">
                    <a:alpha val="40000"/>
                  </a:schemeClr>
                </a:outerShdw>
              </a:effectLst>
            </a:endParaRPr>
          </a:p>
        </p:txBody>
      </p:sp>
      <p:pic>
        <p:nvPicPr>
          <p:cNvPr id="7" name="Picture 5" descr="7"/>
          <p:cNvPicPr>
            <a:picLocks noChangeAspect="1" noChangeArrowheads="1"/>
          </p:cNvPicPr>
          <p:nvPr/>
        </p:nvPicPr>
        <p:blipFill>
          <a:blip r:embed="rId2"/>
          <a:srcRect/>
          <a:stretch>
            <a:fillRect/>
          </a:stretch>
        </p:blipFill>
        <p:spPr bwMode="auto">
          <a:xfrm>
            <a:off x="9619352" y="0"/>
            <a:ext cx="2572647" cy="2064190"/>
          </a:xfrm>
          <a:prstGeom prst="rect">
            <a:avLst/>
          </a:prstGeom>
          <a:noFill/>
        </p:spPr>
      </p:pic>
      <p:pic>
        <p:nvPicPr>
          <p:cNvPr id="9218" name="Picture 2" descr="http://www.livemint.com/rf/Image-621x414/LiveMint/Period1/2013/05/24/Photos/farm--621x414.jpg"/>
          <p:cNvPicPr>
            <a:picLocks noChangeAspect="1" noChangeArrowheads="1"/>
          </p:cNvPicPr>
          <p:nvPr/>
        </p:nvPicPr>
        <p:blipFill>
          <a:blip r:embed="rId3"/>
          <a:srcRect/>
          <a:stretch>
            <a:fillRect/>
          </a:stretch>
        </p:blipFill>
        <p:spPr bwMode="auto">
          <a:xfrm>
            <a:off x="9551406" y="5078994"/>
            <a:ext cx="2640594" cy="1779006"/>
          </a:xfrm>
          <a:prstGeom prst="rect">
            <a:avLst/>
          </a:prstGeom>
          <a:noFill/>
        </p:spPr>
      </p:pic>
      <p:pic>
        <p:nvPicPr>
          <p:cNvPr id="9222" name="Picture 6" descr="http://aap-land.com/images/home.jpg"/>
          <p:cNvPicPr>
            <a:picLocks noChangeAspect="1" noChangeArrowheads="1"/>
          </p:cNvPicPr>
          <p:nvPr/>
        </p:nvPicPr>
        <p:blipFill>
          <a:blip r:embed="rId4"/>
          <a:srcRect/>
          <a:stretch>
            <a:fillRect/>
          </a:stretch>
        </p:blipFill>
        <p:spPr bwMode="auto">
          <a:xfrm>
            <a:off x="9596672" y="2561266"/>
            <a:ext cx="2595327" cy="2074108"/>
          </a:xfrm>
          <a:prstGeom prst="rect">
            <a:avLst/>
          </a:prstGeom>
          <a:noFill/>
        </p:spPr>
      </p:pic>
    </p:spTree>
    <p:extLst>
      <p:ext uri="{BB962C8B-B14F-4D97-AF65-F5344CB8AC3E}">
        <p14:creationId xmlns="" xmlns:p14="http://schemas.microsoft.com/office/powerpoint/2010/main" val="776927202"/>
      </p:ext>
    </p:extLst>
  </p:cSld>
  <p:clrMapOvr>
    <a:masterClrMapping/>
  </p:clrMapOvr>
  <mc:AlternateContent xmlns:mc="http://schemas.openxmlformats.org/markup-compatibility/2006">
    <mc:Choice xmlns="" xmlns:p14="http://schemas.microsoft.com/office/powerpoint/2010/main" Requires="p14">
      <p:transition spd="slow" p14:dur="2000" advTm="34248"/>
    </mc:Choice>
    <mc:Fallback>
      <p:transition spd="slow" advTm="34248"/>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14"/>
          <p:cNvSpPr/>
          <p:nvPr/>
        </p:nvSpPr>
        <p:spPr>
          <a:xfrm>
            <a:off x="1237507" y="1600822"/>
            <a:ext cx="6891131" cy="4189964"/>
          </a:xfrm>
          <a:prstGeom prst="triangle">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lIns="91436" tIns="45718" rIns="91436" bIns="45718" anchor="ctr"/>
          <a:lstStyle/>
          <a:p>
            <a:pPr algn="ctr" fontAlgn="auto">
              <a:spcBef>
                <a:spcPts val="0"/>
              </a:spcBef>
              <a:spcAft>
                <a:spcPts val="0"/>
              </a:spcAft>
              <a:defRPr/>
            </a:pPr>
            <a:endParaRPr lang="en-US" dirty="0"/>
          </a:p>
        </p:txBody>
      </p:sp>
      <p:sp>
        <p:nvSpPr>
          <p:cNvPr id="29" name="Isosceles Triangle 28"/>
          <p:cNvSpPr/>
          <p:nvPr/>
        </p:nvSpPr>
        <p:spPr>
          <a:xfrm>
            <a:off x="1929670" y="1600822"/>
            <a:ext cx="5487735" cy="3352258"/>
          </a:xfrm>
          <a:prstGeom prst="triangle">
            <a:avLst>
              <a:gd name="adj" fmla="val 50915"/>
            </a:avLst>
          </a:prstGeom>
          <a:solidFill>
            <a:schemeClr val="tx2">
              <a:lumMod val="60000"/>
              <a:lumOff val="40000"/>
            </a:schemeClr>
          </a:solidFill>
          <a:ln>
            <a:noFill/>
          </a:ln>
        </p:spPr>
        <p:style>
          <a:lnRef idx="1">
            <a:schemeClr val="dk1"/>
          </a:lnRef>
          <a:fillRef idx="2">
            <a:schemeClr val="dk1"/>
          </a:fillRef>
          <a:effectRef idx="1">
            <a:schemeClr val="dk1"/>
          </a:effectRef>
          <a:fontRef idx="minor">
            <a:schemeClr val="dk1"/>
          </a:fontRef>
        </p:style>
        <p:txBody>
          <a:bodyPr lIns="91436" tIns="45718" rIns="91436" bIns="45718" anchor="ctr"/>
          <a:lstStyle/>
          <a:p>
            <a:pPr algn="ctr" fontAlgn="auto">
              <a:spcBef>
                <a:spcPts val="0"/>
              </a:spcBef>
              <a:spcAft>
                <a:spcPts val="0"/>
              </a:spcAft>
              <a:defRPr/>
            </a:pPr>
            <a:endParaRPr lang="en-US" dirty="0"/>
          </a:p>
        </p:txBody>
      </p:sp>
      <p:sp>
        <p:nvSpPr>
          <p:cNvPr id="20484" name="Rectangle 2"/>
          <p:cNvSpPr>
            <a:spLocks noGrp="1" noChangeArrowheads="1"/>
          </p:cNvSpPr>
          <p:nvPr>
            <p:ph type="title"/>
          </p:nvPr>
        </p:nvSpPr>
        <p:spPr>
          <a:xfrm>
            <a:off x="610172" y="304100"/>
            <a:ext cx="10971656" cy="533607"/>
          </a:xfrm>
        </p:spPr>
        <p:txBody>
          <a:bodyPr rtlCol="0">
            <a:noAutofit/>
          </a:bodyPr>
          <a:lstStyle/>
          <a:p>
            <a:pPr defTabSz="914361" eaLnBrk="1" fontAlgn="auto" hangingPunct="1">
              <a:spcAft>
                <a:spcPts val="0"/>
              </a:spcAft>
              <a:defRPr/>
            </a:pPr>
            <a:r>
              <a:rPr lang="en-US" sz="3200" b="1" dirty="0" smtClean="0">
                <a:solidFill>
                  <a:srgbClr val="000045"/>
                </a:solidFill>
              </a:rPr>
              <a:t>Islamic Agri. And Rural Products</a:t>
            </a:r>
          </a:p>
        </p:txBody>
      </p:sp>
      <p:sp>
        <p:nvSpPr>
          <p:cNvPr id="20508" name="Slide Number Placeholder 31"/>
          <p:cNvSpPr>
            <a:spLocks noGrp="1"/>
          </p:cNvSpPr>
          <p:nvPr>
            <p:ph type="sldNum" sz="quarter" idx="12"/>
          </p:nvPr>
        </p:nvSpPr>
        <p:spPr>
          <a:xfrm>
            <a:off x="610173" y="6245499"/>
            <a:ext cx="2844927" cy="476230"/>
          </a:xfrm>
        </p:spPr>
        <p:txBody>
          <a:bodyPr/>
          <a:lstStyle/>
          <a:p>
            <a:pPr algn="l">
              <a:defRPr/>
            </a:pPr>
            <a:fld id="{4B4409E4-B7C3-43ED-B6C9-A04B8087D5F6}" type="slidenum">
              <a:rPr lang="en-US" smtClean="0"/>
              <a:pPr algn="l">
                <a:defRPr/>
              </a:pPr>
              <a:t>12</a:t>
            </a:fld>
            <a:endParaRPr lang="en-US" smtClean="0"/>
          </a:p>
        </p:txBody>
      </p:sp>
      <p:sp>
        <p:nvSpPr>
          <p:cNvPr id="16390" name="Rectangle 7"/>
          <p:cNvSpPr>
            <a:spLocks noChangeArrowheads="1"/>
          </p:cNvSpPr>
          <p:nvPr/>
        </p:nvSpPr>
        <p:spPr bwMode="auto">
          <a:xfrm>
            <a:off x="8841775" y="3636276"/>
            <a:ext cx="2669503" cy="117049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spcBef>
                <a:spcPct val="20000"/>
              </a:spcBef>
              <a:buClr>
                <a:schemeClr val="bg1"/>
              </a:buClr>
              <a:buSzPct val="80000"/>
              <a:buFont typeface="Wingdings" pitchFamily="2" charset="2"/>
              <a:buNone/>
              <a:defRPr/>
            </a:pPr>
            <a:r>
              <a:rPr lang="en-US" b="1" dirty="0" err="1" smtClean="0">
                <a:solidFill>
                  <a:schemeClr val="bg1"/>
                </a:solidFill>
              </a:rPr>
              <a:t>Qarz</a:t>
            </a:r>
            <a:r>
              <a:rPr lang="en-US" b="1" dirty="0" smtClean="0">
                <a:solidFill>
                  <a:schemeClr val="bg1"/>
                </a:solidFill>
              </a:rPr>
              <a:t>-e-Hasan, </a:t>
            </a:r>
            <a:r>
              <a:rPr lang="en-US" b="1" dirty="0" err="1" smtClean="0">
                <a:solidFill>
                  <a:schemeClr val="bg1"/>
                </a:solidFill>
              </a:rPr>
              <a:t>Murabahah</a:t>
            </a:r>
            <a:r>
              <a:rPr lang="en-US" b="1" dirty="0" smtClean="0">
                <a:solidFill>
                  <a:schemeClr val="bg1"/>
                </a:solidFill>
              </a:rPr>
              <a:t>, </a:t>
            </a:r>
            <a:r>
              <a:rPr lang="en-US" b="1" dirty="0" err="1" smtClean="0">
                <a:solidFill>
                  <a:schemeClr val="bg1"/>
                </a:solidFill>
              </a:rPr>
              <a:t>Ijarah</a:t>
            </a:r>
            <a:r>
              <a:rPr lang="en-US" b="1" dirty="0" smtClean="0">
                <a:solidFill>
                  <a:schemeClr val="bg1"/>
                </a:solidFill>
              </a:rPr>
              <a:t>, </a:t>
            </a:r>
            <a:r>
              <a:rPr lang="en-US" b="1" dirty="0" err="1" smtClean="0">
                <a:solidFill>
                  <a:schemeClr val="bg1"/>
                </a:solidFill>
              </a:rPr>
              <a:t>Mudarabah</a:t>
            </a:r>
            <a:endParaRPr lang="en-US" sz="1400" b="1" dirty="0">
              <a:solidFill>
                <a:schemeClr val="bg1"/>
              </a:solidFill>
            </a:endParaRPr>
          </a:p>
        </p:txBody>
      </p:sp>
      <p:cxnSp>
        <p:nvCxnSpPr>
          <p:cNvPr id="21" name="Straight Connector 20"/>
          <p:cNvCxnSpPr/>
          <p:nvPr/>
        </p:nvCxnSpPr>
        <p:spPr>
          <a:xfrm rot="10800000">
            <a:off x="1069708" y="4267424"/>
            <a:ext cx="7314437" cy="1434"/>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rot="10800000">
            <a:off x="1523525" y="4953080"/>
            <a:ext cx="6706172" cy="143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3562" name="TextBox 24"/>
          <p:cNvSpPr txBox="1">
            <a:spLocks noChangeArrowheads="1"/>
          </p:cNvSpPr>
          <p:nvPr/>
        </p:nvSpPr>
        <p:spPr bwMode="auto">
          <a:xfrm>
            <a:off x="2743869" y="3692219"/>
            <a:ext cx="3962304" cy="307773"/>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400" b="1" dirty="0">
                <a:solidFill>
                  <a:schemeClr val="bg1"/>
                </a:solidFill>
                <a:latin typeface="Calibri" pitchFamily="34" charset="0"/>
              </a:rPr>
              <a:t>Transitory </a:t>
            </a:r>
            <a:r>
              <a:rPr lang="en-US" sz="1400" b="1" dirty="0" smtClean="0">
                <a:solidFill>
                  <a:schemeClr val="bg1"/>
                </a:solidFill>
                <a:latin typeface="Calibri" pitchFamily="34" charset="0"/>
              </a:rPr>
              <a:t>Vulnerable</a:t>
            </a:r>
            <a:endParaRPr lang="en-US" sz="1400" b="1" dirty="0">
              <a:solidFill>
                <a:schemeClr val="bg1"/>
              </a:solidFill>
              <a:latin typeface="Calibri" pitchFamily="34" charset="0"/>
            </a:endParaRPr>
          </a:p>
        </p:txBody>
      </p:sp>
      <p:sp>
        <p:nvSpPr>
          <p:cNvPr id="23563" name="TextBox 25"/>
          <p:cNvSpPr txBox="1">
            <a:spLocks noChangeArrowheads="1"/>
          </p:cNvSpPr>
          <p:nvPr/>
        </p:nvSpPr>
        <p:spPr bwMode="auto">
          <a:xfrm>
            <a:off x="1828609" y="4343449"/>
            <a:ext cx="5893880" cy="307773"/>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400" b="1" dirty="0">
                <a:solidFill>
                  <a:schemeClr val="bg1"/>
                </a:solidFill>
                <a:latin typeface="Calibri" pitchFamily="34" charset="0"/>
              </a:rPr>
              <a:t>Transitory </a:t>
            </a:r>
            <a:r>
              <a:rPr lang="en-US" sz="1400" b="1" dirty="0" smtClean="0">
                <a:solidFill>
                  <a:schemeClr val="bg1"/>
                </a:solidFill>
                <a:latin typeface="Calibri" pitchFamily="34" charset="0"/>
              </a:rPr>
              <a:t>Poor</a:t>
            </a:r>
            <a:endParaRPr lang="en-US" sz="1400" b="1" dirty="0">
              <a:solidFill>
                <a:schemeClr val="bg1"/>
              </a:solidFill>
              <a:latin typeface="Calibri" pitchFamily="34" charset="0"/>
            </a:endParaRPr>
          </a:p>
        </p:txBody>
      </p:sp>
      <p:sp>
        <p:nvSpPr>
          <p:cNvPr id="23564" name="TextBox 27"/>
          <p:cNvSpPr txBox="1">
            <a:spLocks noChangeArrowheads="1"/>
          </p:cNvSpPr>
          <p:nvPr/>
        </p:nvSpPr>
        <p:spPr bwMode="auto">
          <a:xfrm>
            <a:off x="1422465" y="5105130"/>
            <a:ext cx="6706172" cy="276844"/>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200" b="1" dirty="0">
                <a:solidFill>
                  <a:schemeClr val="hlink"/>
                </a:solidFill>
                <a:latin typeface="Calibri" pitchFamily="34" charset="0"/>
              </a:rPr>
              <a:t>Chronic Poor </a:t>
            </a:r>
          </a:p>
        </p:txBody>
      </p:sp>
      <p:cxnSp>
        <p:nvCxnSpPr>
          <p:cNvPr id="18" name="Straight Connector 17"/>
          <p:cNvCxnSpPr/>
          <p:nvPr/>
        </p:nvCxnSpPr>
        <p:spPr>
          <a:xfrm rot="10800000">
            <a:off x="1523524" y="5410663"/>
            <a:ext cx="6807232" cy="143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3566" name="TextBox 27"/>
          <p:cNvSpPr txBox="1">
            <a:spLocks noChangeArrowheads="1"/>
          </p:cNvSpPr>
          <p:nvPr/>
        </p:nvSpPr>
        <p:spPr bwMode="auto">
          <a:xfrm>
            <a:off x="2133696" y="5437917"/>
            <a:ext cx="5384768" cy="276844"/>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200" b="1" dirty="0">
                <a:solidFill>
                  <a:schemeClr val="hlink"/>
                </a:solidFill>
                <a:latin typeface="Calibri" pitchFamily="34" charset="0"/>
              </a:rPr>
              <a:t>Extremely Poor </a:t>
            </a:r>
          </a:p>
        </p:txBody>
      </p:sp>
      <p:sp>
        <p:nvSpPr>
          <p:cNvPr id="25" name="Right Brace 24"/>
          <p:cNvSpPr/>
          <p:nvPr/>
        </p:nvSpPr>
        <p:spPr>
          <a:xfrm>
            <a:off x="8292620" y="2810046"/>
            <a:ext cx="343221" cy="2143035"/>
          </a:xfrm>
          <a:prstGeom prst="rightBrace">
            <a:avLst/>
          </a:prstGeom>
          <a:ln/>
        </p:spPr>
        <p:style>
          <a:lnRef idx="1">
            <a:schemeClr val="accent1"/>
          </a:lnRef>
          <a:fillRef idx="0">
            <a:schemeClr val="accent1"/>
          </a:fillRef>
          <a:effectRef idx="0">
            <a:schemeClr val="accent1"/>
          </a:effectRef>
          <a:fontRef idx="minor">
            <a:schemeClr val="tx1"/>
          </a:fontRef>
        </p:style>
        <p:txBody>
          <a:bodyPr lIns="91436" tIns="45718" rIns="91436" bIns="45718" anchor="ctr"/>
          <a:lstStyle/>
          <a:p>
            <a:pPr algn="ctr">
              <a:defRPr/>
            </a:pPr>
            <a:endParaRPr lang="en-US"/>
          </a:p>
        </p:txBody>
      </p:sp>
      <p:sp>
        <p:nvSpPr>
          <p:cNvPr id="16404" name="Rectangle 7"/>
          <p:cNvSpPr>
            <a:spLocks noChangeArrowheads="1"/>
          </p:cNvSpPr>
          <p:nvPr/>
        </p:nvSpPr>
        <p:spPr bwMode="auto">
          <a:xfrm>
            <a:off x="8940800" y="5105400"/>
            <a:ext cx="2555096" cy="68573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lIns="91436" tIns="45718" rIns="91436" bIns="45718" anchor="ctr"/>
          <a:lstStyle/>
          <a:p>
            <a:pPr algn="ctr">
              <a:spcBef>
                <a:spcPct val="20000"/>
              </a:spcBef>
              <a:buClr>
                <a:schemeClr val="bg1"/>
              </a:buClr>
              <a:buSzPct val="80000"/>
              <a:buFont typeface="Wingdings" pitchFamily="2" charset="2"/>
              <a:buNone/>
              <a:defRPr/>
            </a:pPr>
            <a:r>
              <a:rPr lang="en-US" b="1" dirty="0" err="1" smtClean="0">
                <a:solidFill>
                  <a:srgbClr val="3366CC"/>
                </a:solidFill>
              </a:rPr>
              <a:t>Zakat</a:t>
            </a:r>
            <a:r>
              <a:rPr lang="en-US" b="1" dirty="0" smtClean="0">
                <a:solidFill>
                  <a:srgbClr val="3366CC"/>
                </a:solidFill>
              </a:rPr>
              <a:t>, </a:t>
            </a:r>
            <a:r>
              <a:rPr lang="en-US" b="1" dirty="0" err="1" smtClean="0">
                <a:solidFill>
                  <a:srgbClr val="3366CC"/>
                </a:solidFill>
              </a:rPr>
              <a:t>Sadqa</a:t>
            </a:r>
            <a:r>
              <a:rPr lang="en-US" b="1" dirty="0" smtClean="0">
                <a:solidFill>
                  <a:srgbClr val="3366CC"/>
                </a:solidFill>
              </a:rPr>
              <a:t>, </a:t>
            </a:r>
            <a:r>
              <a:rPr lang="en-US" b="1" dirty="0" err="1" smtClean="0">
                <a:solidFill>
                  <a:srgbClr val="3366CC"/>
                </a:solidFill>
              </a:rPr>
              <a:t>Ushar</a:t>
            </a:r>
            <a:endParaRPr lang="en-US" b="1" dirty="0" smtClean="0">
              <a:solidFill>
                <a:srgbClr val="3366CC"/>
              </a:solidFill>
            </a:endParaRPr>
          </a:p>
          <a:p>
            <a:pPr algn="ctr">
              <a:spcBef>
                <a:spcPct val="20000"/>
              </a:spcBef>
              <a:buClr>
                <a:schemeClr val="bg1"/>
              </a:buClr>
              <a:buSzPct val="80000"/>
              <a:buFont typeface="Wingdings" pitchFamily="2" charset="2"/>
              <a:buNone/>
              <a:defRPr/>
            </a:pPr>
            <a:r>
              <a:rPr lang="en-US" b="1" dirty="0" smtClean="0">
                <a:solidFill>
                  <a:srgbClr val="3366CC"/>
                </a:solidFill>
              </a:rPr>
              <a:t> </a:t>
            </a:r>
            <a:endParaRPr lang="en-US" b="1" dirty="0">
              <a:solidFill>
                <a:srgbClr val="3366CC"/>
              </a:solidFill>
            </a:endParaRPr>
          </a:p>
        </p:txBody>
      </p:sp>
      <p:sp>
        <p:nvSpPr>
          <p:cNvPr id="27" name="Right Brace 26"/>
          <p:cNvSpPr/>
          <p:nvPr/>
        </p:nvSpPr>
        <p:spPr>
          <a:xfrm>
            <a:off x="8229695" y="4953080"/>
            <a:ext cx="406147" cy="837706"/>
          </a:xfrm>
          <a:prstGeom prst="rightBrace">
            <a:avLst/>
          </a:prstGeom>
        </p:spPr>
        <p:style>
          <a:lnRef idx="1">
            <a:schemeClr val="accent1"/>
          </a:lnRef>
          <a:fillRef idx="0">
            <a:schemeClr val="accent1"/>
          </a:fillRef>
          <a:effectRef idx="0">
            <a:schemeClr val="accent1"/>
          </a:effectRef>
          <a:fontRef idx="minor">
            <a:schemeClr val="tx1"/>
          </a:fontRef>
        </p:style>
        <p:txBody>
          <a:bodyPr lIns="91436" tIns="45718" rIns="91436" bIns="45718" anchor="ctr"/>
          <a:lstStyle/>
          <a:p>
            <a:pPr algn="ctr">
              <a:defRPr/>
            </a:pPr>
            <a:endParaRPr lang="en-US"/>
          </a:p>
        </p:txBody>
      </p:sp>
      <p:sp>
        <p:nvSpPr>
          <p:cNvPr id="28" name="Text Box 6"/>
          <p:cNvSpPr txBox="1">
            <a:spLocks noChangeArrowheads="1"/>
          </p:cNvSpPr>
          <p:nvPr/>
        </p:nvSpPr>
        <p:spPr bwMode="auto">
          <a:xfrm>
            <a:off x="812800" y="1981200"/>
            <a:ext cx="1864576" cy="1015659"/>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lIns="91436" tIns="45718" rIns="91436" bIns="45718">
            <a:spAutoFit/>
          </a:bodyPr>
          <a:lstStyle/>
          <a:p>
            <a:pPr algn="ctr">
              <a:defRPr/>
            </a:pPr>
            <a:r>
              <a:rPr lang="en-US" b="1" u="sng" dirty="0" smtClean="0">
                <a:cs typeface="Arial" charset="0"/>
              </a:rPr>
              <a:t>Salam, </a:t>
            </a:r>
            <a:r>
              <a:rPr lang="en-US" b="1" u="sng" dirty="0" err="1" smtClean="0">
                <a:cs typeface="Arial" charset="0"/>
              </a:rPr>
              <a:t>Istisna</a:t>
            </a:r>
            <a:r>
              <a:rPr lang="en-US" b="1" u="sng" dirty="0" smtClean="0">
                <a:cs typeface="Arial" charset="0"/>
              </a:rPr>
              <a:t> and other products </a:t>
            </a:r>
          </a:p>
          <a:p>
            <a:pPr algn="ctr">
              <a:defRPr/>
            </a:pPr>
            <a:endParaRPr lang="en-US" sz="600" dirty="0">
              <a:cs typeface="Arial" charset="0"/>
            </a:endParaRPr>
          </a:p>
        </p:txBody>
      </p:sp>
      <p:sp>
        <p:nvSpPr>
          <p:cNvPr id="26" name="Isosceles Triangle 25"/>
          <p:cNvSpPr/>
          <p:nvPr/>
        </p:nvSpPr>
        <p:spPr>
          <a:xfrm>
            <a:off x="3048955" y="1600823"/>
            <a:ext cx="3275861" cy="1980945"/>
          </a:xfrm>
          <a:prstGeom prst="triangle">
            <a:avLst>
              <a:gd name="adj" fmla="val 51331"/>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lIns="91436" tIns="45718" rIns="91436" bIns="45718" anchor="ctr"/>
          <a:lstStyle/>
          <a:p>
            <a:pPr algn="ctr" fontAlgn="auto">
              <a:spcBef>
                <a:spcPts val="0"/>
              </a:spcBef>
              <a:spcAft>
                <a:spcPts val="0"/>
              </a:spcAft>
              <a:defRPr/>
            </a:pPr>
            <a:endParaRPr lang="en-US" dirty="0"/>
          </a:p>
        </p:txBody>
      </p:sp>
      <p:cxnSp>
        <p:nvCxnSpPr>
          <p:cNvPr id="19" name="Straight Connector 18"/>
          <p:cNvCxnSpPr/>
          <p:nvPr/>
        </p:nvCxnSpPr>
        <p:spPr>
          <a:xfrm rot="10800000">
            <a:off x="915259" y="2666602"/>
            <a:ext cx="7314437" cy="143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812292" y="3581767"/>
            <a:ext cx="7316345" cy="143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3577" name="TextBox 23"/>
          <p:cNvSpPr txBox="1">
            <a:spLocks noChangeArrowheads="1"/>
          </p:cNvSpPr>
          <p:nvPr/>
        </p:nvSpPr>
        <p:spPr bwMode="auto">
          <a:xfrm>
            <a:off x="3962306" y="2132996"/>
            <a:ext cx="1523524" cy="517061"/>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200" b="1" dirty="0">
                <a:solidFill>
                  <a:schemeClr val="hlink"/>
                </a:solidFill>
                <a:latin typeface="Calibri" pitchFamily="34" charset="0"/>
              </a:rPr>
              <a:t>Non-Poor </a:t>
            </a:r>
          </a:p>
          <a:p>
            <a:pPr algn="ctr">
              <a:spcBef>
                <a:spcPct val="20000"/>
              </a:spcBef>
              <a:buClr>
                <a:srgbClr val="FA8900"/>
              </a:buClr>
              <a:buSzPct val="80000"/>
              <a:buFont typeface="Wingdings" pitchFamily="2" charset="2"/>
              <a:buNone/>
            </a:pPr>
            <a:endParaRPr lang="en-US" sz="1200" b="1" dirty="0">
              <a:solidFill>
                <a:schemeClr val="hlink"/>
              </a:solidFill>
              <a:latin typeface="Calibri" pitchFamily="34" charset="0"/>
            </a:endParaRPr>
          </a:p>
        </p:txBody>
      </p:sp>
      <p:sp>
        <p:nvSpPr>
          <p:cNvPr id="23578" name="TextBox 26"/>
          <p:cNvSpPr txBox="1">
            <a:spLocks noChangeArrowheads="1"/>
          </p:cNvSpPr>
          <p:nvPr/>
        </p:nvSpPr>
        <p:spPr bwMode="auto">
          <a:xfrm>
            <a:off x="3556159" y="2972136"/>
            <a:ext cx="2438781" cy="276995"/>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200" b="1" dirty="0">
                <a:solidFill>
                  <a:schemeClr val="hlink"/>
                </a:solidFill>
                <a:latin typeface="Calibri" pitchFamily="34" charset="0"/>
              </a:rPr>
              <a:t>Transitory </a:t>
            </a:r>
            <a:r>
              <a:rPr lang="en-US" sz="1200" b="1" dirty="0" smtClean="0">
                <a:solidFill>
                  <a:schemeClr val="hlink"/>
                </a:solidFill>
                <a:latin typeface="Calibri" pitchFamily="34" charset="0"/>
              </a:rPr>
              <a:t>Non-Poor</a:t>
            </a:r>
            <a:endParaRPr lang="en-US" sz="1200" b="1" dirty="0">
              <a:solidFill>
                <a:schemeClr val="hlink"/>
              </a:solidFill>
              <a:latin typeface="Calibri" pitchFamily="34" charset="0"/>
            </a:endParaRPr>
          </a:p>
        </p:txBody>
      </p:sp>
      <p:sp>
        <p:nvSpPr>
          <p:cNvPr id="32" name="Right Brace 31"/>
          <p:cNvSpPr/>
          <p:nvPr/>
        </p:nvSpPr>
        <p:spPr>
          <a:xfrm rot="10800000">
            <a:off x="2844801" y="2819401"/>
            <a:ext cx="406145" cy="1141805"/>
          </a:xfrm>
          <a:prstGeom prst="rightBrace">
            <a:avLst/>
          </a:prstGeom>
        </p:spPr>
        <p:style>
          <a:lnRef idx="1">
            <a:schemeClr val="accent1"/>
          </a:lnRef>
          <a:fillRef idx="0">
            <a:schemeClr val="accent1"/>
          </a:fillRef>
          <a:effectRef idx="0">
            <a:schemeClr val="accent1"/>
          </a:effectRef>
          <a:fontRef idx="minor">
            <a:schemeClr val="tx1"/>
          </a:fontRef>
        </p:style>
        <p:txBody>
          <a:bodyPr lIns="91436" tIns="45718" rIns="91436" bIns="45718" anchor="ctr"/>
          <a:lstStyle/>
          <a:p>
            <a:pPr algn="ctr">
              <a:defRPr/>
            </a:pPr>
            <a:endParaRPr lang="en-US"/>
          </a:p>
        </p:txBody>
      </p:sp>
      <p:sp>
        <p:nvSpPr>
          <p:cNvPr id="24" name="Text Box 6"/>
          <p:cNvSpPr txBox="1">
            <a:spLocks noChangeArrowheads="1"/>
          </p:cNvSpPr>
          <p:nvPr/>
        </p:nvSpPr>
        <p:spPr bwMode="auto">
          <a:xfrm>
            <a:off x="5691109" y="1400270"/>
            <a:ext cx="2013390" cy="1015659"/>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square" lIns="91436" tIns="45718" rIns="91436" bIns="45718">
            <a:spAutoFit/>
          </a:bodyPr>
          <a:lstStyle/>
          <a:p>
            <a:pPr algn="ctr">
              <a:defRPr/>
            </a:pPr>
            <a:endParaRPr lang="en-US" b="1" u="sng" dirty="0" smtClean="0">
              <a:cs typeface="Arial" charset="0"/>
            </a:endParaRPr>
          </a:p>
          <a:p>
            <a:pPr algn="ctr">
              <a:defRPr/>
            </a:pPr>
            <a:r>
              <a:rPr lang="en-US" b="1" u="sng" dirty="0" err="1" smtClean="0">
                <a:cs typeface="Arial" charset="0"/>
              </a:rPr>
              <a:t>MicroTakaful</a:t>
            </a:r>
            <a:endParaRPr lang="en-US" b="1" u="sng" dirty="0" smtClean="0">
              <a:cs typeface="Arial" charset="0"/>
            </a:endParaRPr>
          </a:p>
          <a:p>
            <a:pPr algn="ctr">
              <a:defRPr/>
            </a:pPr>
            <a:r>
              <a:rPr lang="en-US" b="1" u="sng" dirty="0" smtClean="0">
                <a:cs typeface="Arial" charset="0"/>
              </a:rPr>
              <a:t> </a:t>
            </a:r>
          </a:p>
          <a:p>
            <a:pPr algn="ctr">
              <a:defRPr/>
            </a:pPr>
            <a:endParaRPr lang="en-US" sz="600" dirty="0">
              <a:cs typeface="Arial" charset="0"/>
            </a:endParaRPr>
          </a:p>
        </p:txBody>
      </p:sp>
    </p:spTree>
  </p:cSld>
  <p:clrMapOvr>
    <a:masterClrMapping/>
  </p:clrMapOvr>
  <p:transition>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82600" y="0"/>
            <a:ext cx="8486602" cy="901700"/>
          </a:xfrm>
          <a:prstGeom prst="rect">
            <a:avLst/>
          </a:prstGeom>
          <a:solidFill>
            <a:srgbClr val="35742A"/>
          </a:solidFill>
          <a:ln w="9525" algn="ctr">
            <a:noFill/>
            <a:miter lim="800000"/>
            <a:headEnd/>
            <a:tailEnd/>
          </a:ln>
          <a:effectLst/>
        </p:spPr>
        <p:txBody>
          <a:bodyPr anchor="ctr"/>
          <a:lstStyle/>
          <a:p>
            <a:pPr marL="320040" indent="-320040" algn="ctr" fontAlgn="auto">
              <a:lnSpc>
                <a:spcPct val="80000"/>
              </a:lnSpc>
              <a:spcBef>
                <a:spcPts val="700"/>
              </a:spcBef>
              <a:spcAft>
                <a:spcPts val="0"/>
              </a:spcAft>
              <a:buClr>
                <a:schemeClr val="accent2"/>
              </a:buClr>
              <a:buSzPct val="60000"/>
              <a:defRPr/>
            </a:pPr>
            <a:r>
              <a:rPr lang="en-US" sz="3200" b="1" dirty="0" smtClean="0">
                <a:solidFill>
                  <a:srgbClr val="FFFFFF"/>
                </a:solidFill>
                <a:cs typeface="Arial" charset="0"/>
              </a:rPr>
              <a:t>Compatibility with other Rural Finance Models</a:t>
            </a:r>
          </a:p>
        </p:txBody>
      </p:sp>
      <p:sp>
        <p:nvSpPr>
          <p:cNvPr id="5" name="Rectangle 8"/>
          <p:cNvSpPr>
            <a:spLocks noGrp="1" noChangeArrowheads="1"/>
          </p:cNvSpPr>
          <p:nvPr>
            <p:ph idx="1"/>
          </p:nvPr>
        </p:nvSpPr>
        <p:spPr bwMode="auto">
          <a:xfrm>
            <a:off x="372534" y="901700"/>
            <a:ext cx="8901641" cy="5658985"/>
          </a:xfrm>
          <a:prstGeom prst="rect">
            <a:avLst/>
          </a:prstGeom>
          <a:noFill/>
          <a:ln w="9525">
            <a:noFill/>
            <a:miter lim="800000"/>
            <a:headEnd/>
            <a:tailEnd/>
          </a:ln>
        </p:spPr>
        <p:txBody>
          <a:bodyPr wrap="square">
            <a:spAutoFit/>
          </a:bodyPr>
          <a:lstStyle/>
          <a:p>
            <a:pPr marL="320040" indent="-320040" fontAlgn="auto">
              <a:lnSpc>
                <a:spcPct val="80000"/>
              </a:lnSpc>
              <a:spcBef>
                <a:spcPts val="700"/>
              </a:spcBef>
              <a:spcAft>
                <a:spcPts val="0"/>
              </a:spcAft>
              <a:buClr>
                <a:schemeClr val="accent2"/>
              </a:buClr>
              <a:buSzPct val="60000"/>
              <a:defRPr/>
            </a:pPr>
            <a:r>
              <a:rPr lang="en-US" sz="2800" b="1" u="sng" dirty="0" err="1" smtClean="0">
                <a:solidFill>
                  <a:schemeClr val="bg1"/>
                </a:solidFill>
                <a:latin typeface="Tw Cen MT" pitchFamily="34" charset="0"/>
              </a:rPr>
              <a:t>Grameen</a:t>
            </a:r>
            <a:r>
              <a:rPr lang="en-US" sz="2800" b="1" u="sng" dirty="0" smtClean="0">
                <a:solidFill>
                  <a:schemeClr val="bg1"/>
                </a:solidFill>
                <a:latin typeface="Tw Cen MT" pitchFamily="34" charset="0"/>
              </a:rPr>
              <a:t> Model</a:t>
            </a:r>
            <a:r>
              <a:rPr lang="en-US" sz="3200" dirty="0" smtClean="0">
                <a:solidFill>
                  <a:schemeClr val="bg1"/>
                </a:solidFill>
                <a:latin typeface="Tw Cen MT" pitchFamily="34" charset="0"/>
              </a:rPr>
              <a:t>:		</a:t>
            </a:r>
            <a:r>
              <a:rPr lang="en-US" sz="2400" dirty="0" err="1" smtClean="0">
                <a:solidFill>
                  <a:schemeClr val="bg1"/>
                </a:solidFill>
                <a:latin typeface="Tw Cen MT" pitchFamily="34" charset="0"/>
              </a:rPr>
              <a:t>Amna</a:t>
            </a:r>
            <a:r>
              <a:rPr lang="en-US" sz="2400" dirty="0" smtClean="0">
                <a:solidFill>
                  <a:schemeClr val="bg1"/>
                </a:solidFill>
                <a:latin typeface="Tw Cen MT" pitchFamily="34" charset="0"/>
              </a:rPr>
              <a:t> Iftikhar – Malaysia, Islami Bank 			   					 	Bangladesh Limited etc.</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Village Bank Model</a:t>
            </a:r>
            <a:r>
              <a:rPr lang="en-US" sz="3200" dirty="0" smtClean="0">
                <a:solidFill>
                  <a:schemeClr val="bg1"/>
                </a:solidFill>
                <a:latin typeface="Tw Cen MT" pitchFamily="34" charset="0"/>
              </a:rPr>
              <a:t>:	</a:t>
            </a:r>
            <a:r>
              <a:rPr lang="en-US" sz="2400" dirty="0" err="1" smtClean="0">
                <a:solidFill>
                  <a:schemeClr val="bg1"/>
                </a:solidFill>
                <a:latin typeface="Tw Cen MT" pitchFamily="34" charset="0"/>
              </a:rPr>
              <a:t>Sanadiq</a:t>
            </a:r>
            <a:r>
              <a:rPr lang="en-US" sz="2400" dirty="0" smtClean="0">
                <a:solidFill>
                  <a:schemeClr val="bg1"/>
                </a:solidFill>
                <a:latin typeface="Tw Cen MT" pitchFamily="34" charset="0"/>
              </a:rPr>
              <a:t> program -</a:t>
            </a:r>
            <a:r>
              <a:rPr lang="en-US" sz="2400" dirty="0" err="1" smtClean="0">
                <a:solidFill>
                  <a:schemeClr val="bg1"/>
                </a:solidFill>
                <a:latin typeface="Tw Cen MT" pitchFamily="34" charset="0"/>
              </a:rPr>
              <a:t>Jabal</a:t>
            </a:r>
            <a:r>
              <a:rPr lang="en-US" sz="2400" dirty="0" smtClean="0">
                <a:solidFill>
                  <a:schemeClr val="bg1"/>
                </a:solidFill>
                <a:latin typeface="Tw Cen MT" pitchFamily="34" charset="0"/>
              </a:rPr>
              <a:t> al-</a:t>
            </a:r>
            <a:r>
              <a:rPr lang="en-US" sz="2400" dirty="0" err="1" smtClean="0">
                <a:solidFill>
                  <a:schemeClr val="bg1"/>
                </a:solidFill>
                <a:latin typeface="Tw Cen MT" pitchFamily="34" charset="0"/>
              </a:rPr>
              <a:t>Hoss</a:t>
            </a:r>
            <a:r>
              <a:rPr lang="en-US" sz="2400" dirty="0" smtClean="0">
                <a:solidFill>
                  <a:schemeClr val="bg1"/>
                </a:solidFill>
                <a:latin typeface="Tw Cen MT" pitchFamily="34" charset="0"/>
              </a:rPr>
              <a:t>, Syria, 			    						FINCA - Afghanistan etc.</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Credit Union Model</a:t>
            </a:r>
            <a:r>
              <a:rPr lang="en-US" sz="3200" b="1" dirty="0" smtClean="0">
                <a:solidFill>
                  <a:schemeClr val="bg1"/>
                </a:solidFill>
              </a:rPr>
              <a:t>:	</a:t>
            </a:r>
            <a:r>
              <a:rPr lang="en-US" sz="2400" dirty="0" smtClean="0">
                <a:solidFill>
                  <a:schemeClr val="bg1"/>
                </a:solidFill>
                <a:latin typeface="Tw Cen MT" pitchFamily="34" charset="0"/>
              </a:rPr>
              <a:t>Muslim Credit Union (Tobago), The </a:t>
            </a:r>
            <a:r>
              <a:rPr lang="en-US" sz="2400" dirty="0" err="1" smtClean="0">
                <a:solidFill>
                  <a:schemeClr val="bg1"/>
                </a:solidFill>
                <a:latin typeface="Tw Cen MT" pitchFamily="34" charset="0"/>
              </a:rPr>
              <a:t>Amwal</a:t>
            </a:r>
            <a:r>
              <a:rPr lang="en-US" sz="2400" dirty="0" smtClean="0">
                <a:solidFill>
                  <a:schemeClr val="bg1"/>
                </a:solidFill>
                <a:latin typeface="Tw Cen MT" pitchFamily="34" charset="0"/>
              </a:rPr>
              <a:t>    	                           			Credit Union  etc.</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Cooperative Model</a:t>
            </a:r>
            <a:r>
              <a:rPr lang="en-US" sz="3200" b="1" dirty="0" smtClean="0">
                <a:solidFill>
                  <a:schemeClr val="bg1"/>
                </a:solidFill>
              </a:rPr>
              <a:t>:	</a:t>
            </a:r>
            <a:r>
              <a:rPr lang="en-US" sz="2400" dirty="0" err="1" smtClean="0">
                <a:solidFill>
                  <a:schemeClr val="bg1"/>
                </a:solidFill>
                <a:latin typeface="Tw Cen MT" pitchFamily="34" charset="0"/>
              </a:rPr>
              <a:t>AlBaraka</a:t>
            </a:r>
            <a:r>
              <a:rPr lang="en-US" sz="2400" dirty="0" smtClean="0">
                <a:solidFill>
                  <a:schemeClr val="bg1"/>
                </a:solidFill>
                <a:latin typeface="Tw Cen MT" pitchFamily="34" charset="0"/>
              </a:rPr>
              <a:t> MPCS – Mauritius, Al-     </a:t>
            </a:r>
            <a:r>
              <a:rPr lang="en-US" sz="2400" dirty="0" err="1" smtClean="0">
                <a:solidFill>
                  <a:schemeClr val="bg1"/>
                </a:solidFill>
                <a:latin typeface="Tw Cen MT" pitchFamily="34" charset="0"/>
              </a:rPr>
              <a:t>Khair</a:t>
            </a:r>
            <a:r>
              <a:rPr lang="en-US" sz="2400" dirty="0" smtClean="0">
                <a:solidFill>
                  <a:schemeClr val="bg1"/>
                </a:solidFill>
                <a:latin typeface="Tw Cen MT" pitchFamily="34" charset="0"/>
              </a:rPr>
              <a:t> 									Coop. – India,  Muslim Community Coop.– 								Australia, Karakorum Cooperative Bank – 								Pakistan. </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Self-Help Group:</a:t>
            </a:r>
            <a:r>
              <a:rPr lang="en-US" sz="2800" b="1" dirty="0" smtClean="0">
                <a:solidFill>
                  <a:schemeClr val="bg1"/>
                </a:solidFill>
                <a:latin typeface="Tw Cen MT" pitchFamily="34" charset="0"/>
              </a:rPr>
              <a:t> 	   	</a:t>
            </a:r>
            <a:r>
              <a:rPr lang="en-US" sz="2400" dirty="0" err="1" smtClean="0">
                <a:solidFill>
                  <a:schemeClr val="bg1"/>
                </a:solidFill>
                <a:latin typeface="Tw Cen MT" pitchFamily="34" charset="0"/>
              </a:rPr>
              <a:t>Aameen</a:t>
            </a:r>
            <a:r>
              <a:rPr lang="en-US" sz="2800" b="1" dirty="0" smtClean="0">
                <a:solidFill>
                  <a:schemeClr val="bg1"/>
                </a:solidFill>
                <a:latin typeface="Tw Cen MT" pitchFamily="34" charset="0"/>
              </a:rPr>
              <a:t> </a:t>
            </a:r>
            <a:r>
              <a:rPr lang="en-US" sz="2400" dirty="0" smtClean="0">
                <a:solidFill>
                  <a:schemeClr val="bg1"/>
                </a:solidFill>
                <a:latin typeface="Tw Cen MT" pitchFamily="34" charset="0"/>
              </a:rPr>
              <a:t>Society - India</a:t>
            </a:r>
            <a:endParaRPr lang="en-US" sz="2800" b="1" u="sng"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defRPr/>
            </a:pPr>
            <a:endParaRPr lang="en-US" sz="2800" b="1" u="sng"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For Profit Banks/MFIs</a:t>
            </a:r>
            <a:r>
              <a:rPr lang="en-US" sz="3200" b="1" dirty="0">
                <a:solidFill>
                  <a:schemeClr val="bg1"/>
                </a:solidFill>
              </a:rPr>
              <a:t>	</a:t>
            </a:r>
            <a:r>
              <a:rPr lang="en-US" sz="2400" dirty="0" smtClean="0">
                <a:solidFill>
                  <a:schemeClr val="bg1"/>
                </a:solidFill>
                <a:latin typeface="Tw Cen MT" pitchFamily="34" charset="0"/>
              </a:rPr>
              <a:t>Ghana Islamic Microfinance Banks – 										Ghana, </a:t>
            </a:r>
            <a:r>
              <a:rPr lang="en-US" sz="2400" dirty="0" smtClean="0">
                <a:solidFill>
                  <a:schemeClr val="bg1"/>
                </a:solidFill>
                <a:latin typeface="Tw Cen MT" pitchFamily="34" charset="0"/>
              </a:rPr>
              <a:t>Al – Amal Bank, </a:t>
            </a:r>
            <a:r>
              <a:rPr lang="en-US" sz="2400" dirty="0" smtClean="0">
                <a:solidFill>
                  <a:schemeClr val="bg1"/>
                </a:solidFill>
                <a:latin typeface="Tw Cen MT" pitchFamily="34" charset="0"/>
              </a:rPr>
              <a:t>Bank </a:t>
            </a:r>
            <a:r>
              <a:rPr lang="en-US" sz="2400" dirty="0" err="1" smtClean="0">
                <a:solidFill>
                  <a:schemeClr val="bg1"/>
                </a:solidFill>
                <a:latin typeface="Tw Cen MT" pitchFamily="34" charset="0"/>
              </a:rPr>
              <a:t>Islami</a:t>
            </a:r>
            <a:r>
              <a:rPr lang="en-US" sz="2400" dirty="0" smtClean="0">
                <a:solidFill>
                  <a:schemeClr val="bg1"/>
                </a:solidFill>
                <a:latin typeface="Tw Cen MT" pitchFamily="34" charset="0"/>
              </a:rPr>
              <a:t> 								</a:t>
            </a:r>
            <a:r>
              <a:rPr lang="en-US" sz="2400" dirty="0" smtClean="0">
                <a:solidFill>
                  <a:schemeClr val="bg1"/>
                </a:solidFill>
                <a:latin typeface="Tw Cen MT" pitchFamily="34" charset="0"/>
              </a:rPr>
              <a:t>		- </a:t>
            </a:r>
            <a:r>
              <a:rPr lang="en-US" sz="2400" dirty="0" smtClean="0">
                <a:solidFill>
                  <a:schemeClr val="bg1"/>
                </a:solidFill>
                <a:latin typeface="Tw Cen MT" pitchFamily="34" charset="0"/>
              </a:rPr>
              <a:t>Pakistan</a:t>
            </a:r>
          </a:p>
        </p:txBody>
      </p:sp>
    </p:spTree>
    <p:extLst>
      <p:ext uri="{BB962C8B-B14F-4D97-AF65-F5344CB8AC3E}">
        <p14:creationId xmlns="" xmlns:p14="http://schemas.microsoft.com/office/powerpoint/2010/main" val="3251244350"/>
      </p:ext>
    </p:extLst>
  </p:cSld>
  <p:clrMapOvr>
    <a:masterClrMapping/>
  </p:clrMapOvr>
  <mc:AlternateContent xmlns:mc="http://schemas.openxmlformats.org/markup-compatibility/2006">
    <mc:Choice xmlns="" xmlns:p14="http://schemas.microsoft.com/office/powerpoint/2010/main" Requires="p14">
      <p:transition spd="slow" p14:dur="2000" advTm="19288"/>
    </mc:Choice>
    <mc:Fallback>
      <p:transition spd="slow" advTm="19288"/>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3"/>
          <p:cNvSpPr txBox="1">
            <a:spLocks noGrp="1" noChangeArrowheads="1"/>
          </p:cNvSpPr>
          <p:nvPr>
            <p:ph type="title"/>
          </p:nvPr>
        </p:nvSpPr>
        <p:spPr bwMode="auto">
          <a:xfrm>
            <a:off x="605367" y="0"/>
            <a:ext cx="8181802" cy="927100"/>
          </a:xfrm>
          <a:prstGeom prst="rect">
            <a:avLst/>
          </a:prstGeom>
          <a:solidFill>
            <a:srgbClr val="35742A"/>
          </a:solidFill>
          <a:ln w="9525" algn="ctr">
            <a:noFill/>
            <a:miter lim="800000"/>
            <a:headEnd/>
            <a:tailEnd/>
          </a:ln>
          <a:effectLst/>
        </p:spPr>
        <p:txBody>
          <a:bodyPr anchor="ctr"/>
          <a:lstStyle/>
          <a:p>
            <a:pPr marL="320040" indent="-320040" algn="ctr" fontAlgn="auto">
              <a:lnSpc>
                <a:spcPct val="80000"/>
              </a:lnSpc>
              <a:spcBef>
                <a:spcPts val="700"/>
              </a:spcBef>
              <a:spcAft>
                <a:spcPts val="0"/>
              </a:spcAft>
              <a:buClr>
                <a:schemeClr val="accent2"/>
              </a:buClr>
              <a:buSzPct val="60000"/>
              <a:defRPr/>
            </a:pPr>
            <a:r>
              <a:rPr lang="en-US" sz="3200" b="1" dirty="0" smtClean="0">
                <a:solidFill>
                  <a:srgbClr val="FFFFFF"/>
                </a:solidFill>
                <a:cs typeface="Arial" charset="0"/>
              </a:rPr>
              <a:t>Size of Islamic Agri. &amp; Rural Finance</a:t>
            </a:r>
            <a:endParaRPr lang="en-US" sz="3200" b="1" dirty="0" smtClean="0">
              <a:solidFill>
                <a:srgbClr val="FFFFFF"/>
              </a:solidFill>
              <a:cs typeface="Arial" charset="0"/>
            </a:endParaRPr>
          </a:p>
        </p:txBody>
      </p:sp>
      <p:sp>
        <p:nvSpPr>
          <p:cNvPr id="16" name="Text Box 23"/>
          <p:cNvSpPr txBox="1">
            <a:spLocks noChangeArrowheads="1"/>
          </p:cNvSpPr>
          <p:nvPr/>
        </p:nvSpPr>
        <p:spPr bwMode="auto">
          <a:xfrm>
            <a:off x="1038424" y="958158"/>
            <a:ext cx="8181802" cy="5469802"/>
          </a:xfrm>
          <a:prstGeom prst="rect">
            <a:avLst/>
          </a:prstGeom>
          <a:solidFill>
            <a:schemeClr val="tx1"/>
          </a:solidFill>
          <a:ln w="9525" algn="ctr">
            <a:noFill/>
            <a:miter lim="800000"/>
            <a:headEnd/>
            <a:tailEnd/>
          </a:ln>
          <a:effectLst/>
        </p:spPr>
        <p:txBody>
          <a:bodyPr vert="horz" lIns="91440" tIns="45720" rIns="91440" bIns="45720" rtlCol="0" anchor="ctr">
            <a:normAutofit fontScale="92500" lnSpcReduction="10000"/>
          </a:bodyPr>
          <a:lstStyle/>
          <a:p>
            <a:pPr marL="320040" marR="0" lvl="0" indent="-320040" algn="ctr" defTabSz="457200" rtl="0" eaLnBrk="1" fontAlgn="auto" latinLnBrk="0" hangingPunct="1">
              <a:lnSpc>
                <a:spcPct val="80000"/>
              </a:lnSpc>
              <a:spcBef>
                <a:spcPts val="700"/>
              </a:spcBef>
              <a:spcAft>
                <a:spcPts val="0"/>
              </a:spcAft>
              <a:buClr>
                <a:schemeClr val="accent2"/>
              </a:buClr>
              <a:buSzPct val="60000"/>
              <a:buFontTx/>
              <a:buNone/>
              <a:tabLst/>
              <a:defRPr/>
            </a:pPr>
            <a:endParaRPr kumimoji="0" lang="en-US" sz="3200" b="1" i="0" u="none" strike="noStrike" kern="1200" cap="none" spc="0" normalizeH="0" baseline="0" noProof="0" dirty="0" smtClean="0">
              <a:ln>
                <a:noFill/>
              </a:ln>
              <a:solidFill>
                <a:schemeClr val="bg1"/>
              </a:solidFill>
              <a:effectLst/>
              <a:uLnTx/>
              <a:uFillTx/>
              <a:latin typeface="+mj-lt"/>
              <a:ea typeface="+mj-ea"/>
              <a:cs typeface="Arial" charset="0"/>
            </a:endParaRPr>
          </a:p>
          <a:p>
            <a:pPr marL="320040" marR="0" lvl="0" indent="-320040" defTabSz="457200" rtl="0" eaLnBrk="1" fontAlgn="auto" latinLnBrk="0" hangingPunct="1">
              <a:lnSpc>
                <a:spcPct val="80000"/>
              </a:lnSpc>
              <a:spcBef>
                <a:spcPts val="700"/>
              </a:spcBef>
              <a:spcAft>
                <a:spcPts val="0"/>
              </a:spcAft>
              <a:buClr>
                <a:schemeClr val="accent2"/>
              </a:buClr>
              <a:buSzPct val="60000"/>
              <a:buFont typeface="Arial" pitchFamily="34" charset="0"/>
              <a:buChar char="•"/>
              <a:tabLst/>
              <a:defRPr/>
            </a:pPr>
            <a:r>
              <a:rPr kumimoji="0" lang="en-US" sz="2400" b="1" i="0" u="none" strike="noStrike" kern="1200" cap="none" spc="0" normalizeH="0" baseline="0" noProof="0" dirty="0" smtClean="0">
                <a:ln>
                  <a:noFill/>
                </a:ln>
                <a:solidFill>
                  <a:schemeClr val="bg1"/>
                </a:solidFill>
                <a:effectLst/>
                <a:uLnTx/>
                <a:uFillTx/>
                <a:latin typeface="+mj-lt"/>
                <a:ea typeface="+mj-ea"/>
                <a:cs typeface="Arial" charset="0"/>
              </a:rPr>
              <a:t>Total Islamic </a:t>
            </a:r>
            <a:r>
              <a:rPr lang="en-US" sz="2400" b="1" dirty="0" smtClean="0">
                <a:solidFill>
                  <a:schemeClr val="bg1"/>
                </a:solidFill>
                <a:latin typeface="+mj-lt"/>
                <a:ea typeface="+mj-ea"/>
                <a:cs typeface="Arial" charset="0"/>
              </a:rPr>
              <a:t>Finance Industry size is 2.1 T. USD</a:t>
            </a:r>
          </a:p>
          <a:p>
            <a:pPr marL="320040" marR="0" lvl="0" indent="-320040" defTabSz="457200" rtl="0" eaLnBrk="1" fontAlgn="auto" latinLnBrk="0" hangingPunct="1">
              <a:lnSpc>
                <a:spcPct val="80000"/>
              </a:lnSpc>
              <a:spcBef>
                <a:spcPts val="700"/>
              </a:spcBef>
              <a:spcAft>
                <a:spcPts val="0"/>
              </a:spcAft>
              <a:buClr>
                <a:schemeClr val="accent2"/>
              </a:buClr>
              <a:buSzPct val="60000"/>
              <a:tabLst/>
              <a:defRPr/>
            </a:pPr>
            <a:endParaRPr lang="en-US" sz="2400" b="1" dirty="0" smtClean="0">
              <a:solidFill>
                <a:schemeClr val="bg1"/>
              </a:solidFill>
              <a:latin typeface="+mj-lt"/>
              <a:ea typeface="+mj-ea"/>
              <a:cs typeface="Arial" charset="0"/>
            </a:endParaRPr>
          </a:p>
          <a:p>
            <a:pPr marL="320040" marR="0" lvl="0" indent="-320040" defTabSz="457200" rtl="0" eaLnBrk="1" fontAlgn="auto" latinLnBrk="0" hangingPunct="1">
              <a:lnSpc>
                <a:spcPct val="80000"/>
              </a:lnSpc>
              <a:spcBef>
                <a:spcPts val="700"/>
              </a:spcBef>
              <a:spcAft>
                <a:spcPts val="0"/>
              </a:spcAft>
              <a:buClr>
                <a:schemeClr val="accent2"/>
              </a:buClr>
              <a:buSzPct val="60000"/>
              <a:buFont typeface="Arial" pitchFamily="34" charset="0"/>
              <a:buChar char="•"/>
              <a:tabLst/>
              <a:defRPr/>
            </a:pPr>
            <a:r>
              <a:rPr lang="en-US" sz="2400" b="1" dirty="0" smtClean="0">
                <a:solidFill>
                  <a:schemeClr val="bg1"/>
                </a:solidFill>
                <a:latin typeface="+mj-lt"/>
                <a:ea typeface="+mj-ea"/>
                <a:cs typeface="Arial" charset="0"/>
              </a:rPr>
              <a:t>More than 2,000 Islamic Financial Institutions are working in 100+ Countries.</a:t>
            </a:r>
          </a:p>
          <a:p>
            <a:pPr marL="320040" marR="0" lvl="0" indent="-320040" defTabSz="457200" rtl="0" eaLnBrk="1" fontAlgn="auto" latinLnBrk="0" hangingPunct="1">
              <a:lnSpc>
                <a:spcPct val="80000"/>
              </a:lnSpc>
              <a:spcBef>
                <a:spcPts val="700"/>
              </a:spcBef>
              <a:spcAft>
                <a:spcPts val="0"/>
              </a:spcAft>
              <a:buClr>
                <a:schemeClr val="accent2"/>
              </a:buClr>
              <a:buSzPct val="60000"/>
              <a:buFont typeface="Arial" pitchFamily="34" charset="0"/>
              <a:buChar char="•"/>
              <a:tabLst/>
              <a:defRPr/>
            </a:pPr>
            <a:endParaRPr lang="en-US" sz="2400" b="1" dirty="0" smtClean="0">
              <a:solidFill>
                <a:schemeClr val="bg1"/>
              </a:solidFill>
              <a:latin typeface="+mj-lt"/>
              <a:ea typeface="+mj-ea"/>
              <a:cs typeface="Arial" charset="0"/>
            </a:endParaRPr>
          </a:p>
          <a:p>
            <a:pPr marL="320040" marR="0" lvl="0" indent="-320040" defTabSz="457200" rtl="0" eaLnBrk="1" fontAlgn="auto" latinLnBrk="0" hangingPunct="1">
              <a:lnSpc>
                <a:spcPct val="80000"/>
              </a:lnSpc>
              <a:spcBef>
                <a:spcPts val="700"/>
              </a:spcBef>
              <a:spcAft>
                <a:spcPts val="0"/>
              </a:spcAft>
              <a:buClr>
                <a:schemeClr val="accent2"/>
              </a:buClr>
              <a:buSzPct val="60000"/>
              <a:buFont typeface="Arial" pitchFamily="34" charset="0"/>
              <a:buChar char="•"/>
              <a:tabLst/>
              <a:defRPr/>
            </a:pPr>
            <a:r>
              <a:rPr kumimoji="0" lang="en-US" sz="2400" b="1" i="0" u="none" strike="noStrike" kern="1200" cap="none" spc="0" normalizeH="0" baseline="0" noProof="0" dirty="0" smtClean="0">
                <a:ln>
                  <a:noFill/>
                </a:ln>
                <a:solidFill>
                  <a:schemeClr val="bg1"/>
                </a:solidFill>
                <a:effectLst/>
                <a:uLnTx/>
                <a:uFillTx/>
                <a:latin typeface="+mj-lt"/>
                <a:ea typeface="+mj-ea"/>
                <a:cs typeface="Arial" charset="0"/>
              </a:rPr>
              <a:t>Islamic Banking have 1.5</a:t>
            </a:r>
            <a:r>
              <a:rPr kumimoji="0" lang="en-US" sz="2400" b="1" i="0" u="none" strike="noStrike" kern="1200" cap="none" spc="0" normalizeH="0" noProof="0" dirty="0" smtClean="0">
                <a:ln>
                  <a:noFill/>
                </a:ln>
                <a:solidFill>
                  <a:schemeClr val="bg1"/>
                </a:solidFill>
                <a:effectLst/>
                <a:uLnTx/>
                <a:uFillTx/>
                <a:latin typeface="+mj-lt"/>
                <a:ea typeface="+mj-ea"/>
                <a:cs typeface="Arial" charset="0"/>
              </a:rPr>
              <a:t> T. USD Share</a:t>
            </a:r>
          </a:p>
          <a:p>
            <a:pPr marL="320040" marR="0" lvl="0" indent="-320040" defTabSz="457200" rtl="0" eaLnBrk="1" fontAlgn="auto" latinLnBrk="0" hangingPunct="1">
              <a:lnSpc>
                <a:spcPct val="80000"/>
              </a:lnSpc>
              <a:spcBef>
                <a:spcPts val="700"/>
              </a:spcBef>
              <a:spcAft>
                <a:spcPts val="0"/>
              </a:spcAft>
              <a:buClr>
                <a:schemeClr val="accent2"/>
              </a:buClr>
              <a:buSzPct val="60000"/>
              <a:tabLst/>
              <a:defRPr/>
            </a:pPr>
            <a:endParaRPr kumimoji="0" lang="en-US" sz="2400" b="1" i="0" u="none" strike="noStrike" kern="1200" cap="none" spc="0" normalizeH="0" noProof="0" dirty="0" smtClean="0">
              <a:ln>
                <a:noFill/>
              </a:ln>
              <a:solidFill>
                <a:schemeClr val="bg1"/>
              </a:solidFill>
              <a:effectLst/>
              <a:uLnTx/>
              <a:uFillTx/>
              <a:latin typeface="+mj-lt"/>
              <a:ea typeface="+mj-ea"/>
              <a:cs typeface="Arial" charset="0"/>
            </a:endParaRPr>
          </a:p>
          <a:p>
            <a:pPr marL="320040" marR="0" lvl="0" indent="-320040" defTabSz="457200" rtl="0" eaLnBrk="1" fontAlgn="auto" latinLnBrk="0" hangingPunct="1">
              <a:lnSpc>
                <a:spcPct val="80000"/>
              </a:lnSpc>
              <a:spcBef>
                <a:spcPts val="700"/>
              </a:spcBef>
              <a:spcAft>
                <a:spcPts val="0"/>
              </a:spcAft>
              <a:buClr>
                <a:schemeClr val="accent2"/>
              </a:buClr>
              <a:buSzPct val="60000"/>
              <a:buFont typeface="Arial" pitchFamily="34" charset="0"/>
              <a:buChar char="•"/>
              <a:tabLst/>
              <a:defRPr/>
            </a:pPr>
            <a:r>
              <a:rPr kumimoji="0" lang="en-US" sz="2400" b="1" i="0" u="none" strike="noStrike" kern="1200" cap="none" spc="0" normalizeH="0" noProof="0" dirty="0" err="1" smtClean="0">
                <a:ln>
                  <a:noFill/>
                </a:ln>
                <a:solidFill>
                  <a:schemeClr val="bg1"/>
                </a:solidFill>
                <a:effectLst/>
                <a:uLnTx/>
                <a:uFillTx/>
                <a:latin typeface="+mj-lt"/>
                <a:ea typeface="+mj-ea"/>
                <a:cs typeface="Arial" charset="0"/>
              </a:rPr>
              <a:t>Sukuk</a:t>
            </a:r>
            <a:r>
              <a:rPr kumimoji="0" lang="en-US" sz="2400" b="1" i="0" u="none" strike="noStrike" kern="1200" cap="none" spc="0" normalizeH="0" noProof="0" dirty="0" smtClean="0">
                <a:ln>
                  <a:noFill/>
                </a:ln>
                <a:solidFill>
                  <a:schemeClr val="bg1"/>
                </a:solidFill>
                <a:effectLst/>
                <a:uLnTx/>
                <a:uFillTx/>
                <a:latin typeface="+mj-lt"/>
                <a:ea typeface="+mj-ea"/>
                <a:cs typeface="Arial" charset="0"/>
              </a:rPr>
              <a:t> (Islamic Bond) have about 400 Billion USD.</a:t>
            </a:r>
          </a:p>
          <a:p>
            <a:pPr marL="320040" marR="0" lvl="0" indent="-320040" defTabSz="457200" rtl="0" eaLnBrk="1" fontAlgn="auto" latinLnBrk="0" hangingPunct="1">
              <a:lnSpc>
                <a:spcPct val="80000"/>
              </a:lnSpc>
              <a:spcBef>
                <a:spcPts val="700"/>
              </a:spcBef>
              <a:spcAft>
                <a:spcPts val="0"/>
              </a:spcAft>
              <a:buClr>
                <a:schemeClr val="accent2"/>
              </a:buClr>
              <a:buSzPct val="60000"/>
              <a:buFont typeface="Arial" pitchFamily="34" charset="0"/>
              <a:buChar char="•"/>
              <a:tabLst/>
              <a:defRPr/>
            </a:pPr>
            <a:endParaRPr kumimoji="0" lang="en-US" sz="2400" b="1" i="0" u="none" strike="noStrike" kern="1200" cap="none" spc="0" normalizeH="0" noProof="0" dirty="0" smtClean="0">
              <a:ln>
                <a:noFill/>
              </a:ln>
              <a:solidFill>
                <a:schemeClr val="bg1"/>
              </a:solidFill>
              <a:effectLst/>
              <a:uLnTx/>
              <a:uFillTx/>
              <a:latin typeface="+mj-lt"/>
              <a:ea typeface="+mj-ea"/>
              <a:cs typeface="Arial" charset="0"/>
            </a:endParaRPr>
          </a:p>
          <a:p>
            <a:pPr marL="320040" marR="0" lvl="0" indent="-320040" defTabSz="457200" rtl="0" eaLnBrk="1" fontAlgn="auto" latinLnBrk="0" hangingPunct="1">
              <a:lnSpc>
                <a:spcPct val="80000"/>
              </a:lnSpc>
              <a:spcBef>
                <a:spcPts val="700"/>
              </a:spcBef>
              <a:spcAft>
                <a:spcPts val="0"/>
              </a:spcAft>
              <a:buClr>
                <a:schemeClr val="accent2"/>
              </a:buClr>
              <a:buSzPct val="60000"/>
              <a:buFont typeface="Arial" pitchFamily="34" charset="0"/>
              <a:buChar char="•"/>
              <a:tabLst/>
              <a:defRPr/>
            </a:pPr>
            <a:r>
              <a:rPr kumimoji="0" lang="en-US" sz="2400" b="1" i="0" u="none" strike="noStrike" kern="1200" cap="none" spc="0" normalizeH="0" noProof="0" dirty="0" smtClean="0">
                <a:ln>
                  <a:noFill/>
                </a:ln>
                <a:solidFill>
                  <a:schemeClr val="bg1"/>
                </a:solidFill>
                <a:effectLst/>
                <a:uLnTx/>
                <a:uFillTx/>
                <a:latin typeface="+mj-lt"/>
                <a:ea typeface="+mj-ea"/>
                <a:cs typeface="Arial" charset="0"/>
              </a:rPr>
              <a:t>While rest belong to Islamic Insurance, Islamic Funds, Islamic Leasing etc. </a:t>
            </a:r>
            <a:endParaRPr kumimoji="0" lang="en-US" sz="2400" b="1" i="0" u="none" strike="noStrike" kern="1200" cap="none" spc="0" normalizeH="0" baseline="0" noProof="0" dirty="0" smtClean="0">
              <a:ln>
                <a:noFill/>
              </a:ln>
              <a:solidFill>
                <a:schemeClr val="bg1"/>
              </a:solidFill>
              <a:effectLst/>
              <a:uLnTx/>
              <a:uFillTx/>
              <a:latin typeface="+mj-lt"/>
              <a:ea typeface="+mj-ea"/>
              <a:cs typeface="Arial" charset="0"/>
            </a:endParaRPr>
          </a:p>
          <a:p>
            <a:pPr marL="320040" marR="0" lvl="0" indent="-320040" defTabSz="457200" rtl="0" eaLnBrk="1" fontAlgn="auto" latinLnBrk="0" hangingPunct="1">
              <a:lnSpc>
                <a:spcPct val="80000"/>
              </a:lnSpc>
              <a:spcBef>
                <a:spcPts val="700"/>
              </a:spcBef>
              <a:spcAft>
                <a:spcPts val="0"/>
              </a:spcAft>
              <a:buClr>
                <a:schemeClr val="accent2"/>
              </a:buClr>
              <a:buSzPct val="60000"/>
              <a:buFont typeface="Arial" pitchFamily="34" charset="0"/>
              <a:buChar char="•"/>
              <a:tabLst/>
              <a:defRPr/>
            </a:pPr>
            <a:endParaRPr lang="en-US" sz="2400" b="1" dirty="0" smtClean="0">
              <a:solidFill>
                <a:schemeClr val="bg1"/>
              </a:solidFill>
              <a:latin typeface="+mj-lt"/>
              <a:ea typeface="+mj-ea"/>
              <a:cs typeface="Arial" charset="0"/>
            </a:endParaRPr>
          </a:p>
          <a:p>
            <a:pPr marL="320040" marR="0" lvl="0" indent="-320040" defTabSz="457200" rtl="0" eaLnBrk="1" fontAlgn="auto" latinLnBrk="0" hangingPunct="1">
              <a:lnSpc>
                <a:spcPct val="80000"/>
              </a:lnSpc>
              <a:spcBef>
                <a:spcPts val="700"/>
              </a:spcBef>
              <a:spcAft>
                <a:spcPts val="0"/>
              </a:spcAft>
              <a:buClr>
                <a:schemeClr val="accent2"/>
              </a:buClr>
              <a:buSzPct val="60000"/>
              <a:buFont typeface="Arial" pitchFamily="34" charset="0"/>
              <a:buChar char="•"/>
              <a:tabLst/>
              <a:defRPr/>
            </a:pPr>
            <a:r>
              <a:rPr kumimoji="0" lang="en-US" sz="2400" b="1" i="0" u="none" strike="noStrike" kern="1200" cap="none" spc="0" normalizeH="0" baseline="0" noProof="0" dirty="0" smtClean="0">
                <a:ln>
                  <a:noFill/>
                </a:ln>
                <a:solidFill>
                  <a:schemeClr val="bg1"/>
                </a:solidFill>
                <a:effectLst/>
                <a:uLnTx/>
                <a:uFillTx/>
                <a:latin typeface="+mj-lt"/>
                <a:ea typeface="+mj-ea"/>
                <a:cs typeface="Arial" charset="0"/>
              </a:rPr>
              <a:t>The Share of Islamic</a:t>
            </a:r>
            <a:r>
              <a:rPr kumimoji="0" lang="en-US" sz="2400" b="1" i="0" u="none" strike="noStrike" kern="1200" cap="none" spc="0" normalizeH="0" noProof="0" dirty="0" smtClean="0">
                <a:ln>
                  <a:noFill/>
                </a:ln>
                <a:solidFill>
                  <a:schemeClr val="bg1"/>
                </a:solidFill>
                <a:effectLst/>
                <a:uLnTx/>
                <a:uFillTx/>
                <a:latin typeface="+mj-lt"/>
                <a:ea typeface="+mj-ea"/>
                <a:cs typeface="Arial" charset="0"/>
              </a:rPr>
              <a:t> Micro and Rural Finance is Less than 1% within IF Industry.</a:t>
            </a:r>
          </a:p>
          <a:p>
            <a:pPr marL="320040" marR="0" lvl="0" indent="-320040" defTabSz="457200" rtl="0" eaLnBrk="1" fontAlgn="auto" latinLnBrk="0" hangingPunct="1">
              <a:lnSpc>
                <a:spcPct val="80000"/>
              </a:lnSpc>
              <a:spcBef>
                <a:spcPts val="700"/>
              </a:spcBef>
              <a:spcAft>
                <a:spcPts val="0"/>
              </a:spcAft>
              <a:buClr>
                <a:schemeClr val="accent2"/>
              </a:buClr>
              <a:buSzPct val="60000"/>
              <a:buFont typeface="Arial" pitchFamily="34" charset="0"/>
              <a:buChar char="•"/>
              <a:tabLst/>
              <a:defRPr/>
            </a:pPr>
            <a:endParaRPr kumimoji="0" lang="en-US" sz="2400" b="1" i="0" u="none" strike="noStrike" kern="1200" cap="none" spc="0" normalizeH="0" noProof="0" dirty="0" smtClean="0">
              <a:ln>
                <a:noFill/>
              </a:ln>
              <a:solidFill>
                <a:schemeClr val="bg1"/>
              </a:solidFill>
              <a:effectLst/>
              <a:uLnTx/>
              <a:uFillTx/>
              <a:latin typeface="+mj-lt"/>
              <a:ea typeface="+mj-ea"/>
              <a:cs typeface="Arial" charset="0"/>
            </a:endParaRPr>
          </a:p>
          <a:p>
            <a:pPr marL="320040" marR="0" lvl="0" indent="-320040" defTabSz="457200" rtl="0" eaLnBrk="1" fontAlgn="auto" latinLnBrk="0" hangingPunct="1">
              <a:lnSpc>
                <a:spcPct val="80000"/>
              </a:lnSpc>
              <a:spcBef>
                <a:spcPts val="700"/>
              </a:spcBef>
              <a:spcAft>
                <a:spcPts val="0"/>
              </a:spcAft>
              <a:buClr>
                <a:schemeClr val="accent2"/>
              </a:buClr>
              <a:buSzPct val="60000"/>
              <a:buFont typeface="Arial" pitchFamily="34" charset="0"/>
              <a:buChar char="•"/>
              <a:tabLst/>
              <a:defRPr/>
            </a:pPr>
            <a:r>
              <a:rPr lang="en-US" sz="2400" b="1" baseline="0" dirty="0" smtClean="0">
                <a:solidFill>
                  <a:schemeClr val="bg1"/>
                </a:solidFill>
                <a:latin typeface="+mj-lt"/>
                <a:ea typeface="+mj-ea"/>
                <a:cs typeface="Arial" charset="0"/>
              </a:rPr>
              <a:t>Big Potential in African Countrie</a:t>
            </a:r>
            <a:r>
              <a:rPr lang="en-US" sz="2400" b="1" dirty="0" smtClean="0">
                <a:solidFill>
                  <a:schemeClr val="bg1"/>
                </a:solidFill>
                <a:latin typeface="+mj-lt"/>
                <a:ea typeface="+mj-ea"/>
                <a:cs typeface="Arial" charset="0"/>
              </a:rPr>
              <a:t>s </a:t>
            </a:r>
            <a:endParaRPr kumimoji="0" lang="en-US" sz="2400" b="1" i="0" u="none" strike="noStrike" kern="1200" cap="none" spc="0" normalizeH="0" baseline="0" noProof="0" dirty="0" smtClean="0">
              <a:ln>
                <a:noFill/>
              </a:ln>
              <a:solidFill>
                <a:schemeClr val="bg1"/>
              </a:solidFill>
              <a:effectLst/>
              <a:uLnTx/>
              <a:uFillTx/>
              <a:latin typeface="+mj-lt"/>
              <a:ea typeface="+mj-ea"/>
              <a:cs typeface="Arial" charset="0"/>
            </a:endParaRPr>
          </a:p>
        </p:txBody>
      </p:sp>
    </p:spTree>
    <p:extLst>
      <p:ext uri="{BB962C8B-B14F-4D97-AF65-F5344CB8AC3E}">
        <p14:creationId xmlns="" xmlns:p14="http://schemas.microsoft.com/office/powerpoint/2010/main" val="776974770"/>
      </p:ext>
    </p:extLst>
  </p:cSld>
  <p:clrMapOvr>
    <a:masterClrMapping/>
  </p:clrMapOvr>
  <mc:AlternateContent xmlns:mc="http://schemas.openxmlformats.org/markup-compatibility/2006">
    <mc:Choice xmlns="" xmlns:p14="http://schemas.microsoft.com/office/powerpoint/2010/main" Requires="p14">
      <p:transition spd="slow" p14:dur="2000" advTm="25131"/>
    </mc:Choice>
    <mc:Fallback>
      <p:transition spd="slow" advTm="2513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3"/>
          <p:cNvSpPr txBox="1">
            <a:spLocks noGrp="1" noChangeArrowheads="1"/>
          </p:cNvSpPr>
          <p:nvPr>
            <p:ph type="title"/>
          </p:nvPr>
        </p:nvSpPr>
        <p:spPr bwMode="auto">
          <a:xfrm>
            <a:off x="571500" y="0"/>
            <a:ext cx="8283402" cy="952500"/>
          </a:xfrm>
          <a:prstGeom prst="rect">
            <a:avLst/>
          </a:prstGeom>
          <a:solidFill>
            <a:srgbClr val="35742A"/>
          </a:solidFill>
          <a:ln w="9525" algn="ctr">
            <a:noFill/>
            <a:miter lim="800000"/>
            <a:headEnd/>
            <a:tailEnd/>
          </a:ln>
          <a:effectLst/>
        </p:spPr>
        <p:txBody>
          <a:bodyPr anchor="ctr"/>
          <a:lstStyle/>
          <a:p>
            <a:pPr marL="381000" indent="-381000" algn="ctr">
              <a:lnSpc>
                <a:spcPct val="80000"/>
              </a:lnSpc>
              <a:spcBef>
                <a:spcPct val="20000"/>
              </a:spcBef>
            </a:pPr>
            <a:r>
              <a:rPr lang="en-GB" sz="3200" b="1" dirty="0" smtClean="0">
                <a:solidFill>
                  <a:srgbClr val="FFFFFF"/>
                </a:solidFill>
                <a:cs typeface="Arial" charset="0"/>
              </a:rPr>
              <a:t>Islamic Micro/Rural finance Institution Worldwide</a:t>
            </a:r>
          </a:p>
        </p:txBody>
      </p:sp>
      <p:grpSp>
        <p:nvGrpSpPr>
          <p:cNvPr id="2" name="Group 4"/>
          <p:cNvGrpSpPr>
            <a:grpSpLocks/>
          </p:cNvGrpSpPr>
          <p:nvPr/>
        </p:nvGrpSpPr>
        <p:grpSpPr bwMode="auto">
          <a:xfrm>
            <a:off x="-154542" y="760463"/>
            <a:ext cx="9062070" cy="5697663"/>
            <a:chOff x="-65" y="377"/>
            <a:chExt cx="6920" cy="3835"/>
          </a:xfrm>
        </p:grpSpPr>
        <p:graphicFrame>
          <p:nvGraphicFramePr>
            <p:cNvPr id="5" name="Object 5"/>
            <p:cNvGraphicFramePr>
              <a:graphicFrameLocks noChangeAspect="1"/>
            </p:cNvGraphicFramePr>
            <p:nvPr>
              <p:extLst>
                <p:ext uri="{D42A27DB-BD31-4B8C-83A1-F6EECF244321}">
                  <p14:modId xmlns="" xmlns:p14="http://schemas.microsoft.com/office/powerpoint/2010/main" val="2729978569"/>
                </p:ext>
              </p:extLst>
            </p:nvPr>
          </p:nvGraphicFramePr>
          <p:xfrm>
            <a:off x="-65" y="1043"/>
            <a:ext cx="6283" cy="3169"/>
          </p:xfrm>
          <a:graphic>
            <a:graphicData uri="http://schemas.openxmlformats.org/presentationml/2006/ole">
              <p:oleObj spid="_x0000_s24578" name="Clip" r:id="rId3" imgW="32379480" imgH="16336080" progId="">
                <p:embed/>
              </p:oleObj>
            </a:graphicData>
          </a:graphic>
        </p:graphicFrame>
        <p:sp>
          <p:nvSpPr>
            <p:cNvPr id="6" name="Rectangle 6"/>
            <p:cNvSpPr>
              <a:spLocks noChangeArrowheads="1"/>
            </p:cNvSpPr>
            <p:nvPr/>
          </p:nvSpPr>
          <p:spPr bwMode="auto">
            <a:xfrm>
              <a:off x="158" y="1334"/>
              <a:ext cx="1795" cy="631"/>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United States: </a:t>
              </a:r>
              <a:r>
                <a:rPr lang="en-US" sz="1500" b="1" u="sng" dirty="0" smtClean="0">
                  <a:solidFill>
                    <a:srgbClr val="008000"/>
                  </a:solidFill>
                  <a:latin typeface="Arial" pitchFamily="34" charset="0"/>
                </a:rPr>
                <a:t>3</a:t>
              </a:r>
              <a:endParaRPr lang="en-US" sz="1300" dirty="0">
                <a:solidFill>
                  <a:schemeClr val="tx1"/>
                </a:solidFill>
                <a:latin typeface="Arial" pitchFamily="34" charset="0"/>
              </a:endParaRPr>
            </a:p>
            <a:p>
              <a:pPr eaLnBrk="0" hangingPunct="0">
                <a:buFontTx/>
                <a:buChar char="•"/>
              </a:pPr>
              <a:r>
                <a:rPr lang="en-US" sz="1300" dirty="0">
                  <a:solidFill>
                    <a:schemeClr val="bg1"/>
                  </a:solidFill>
                  <a:latin typeface="Arial" pitchFamily="34" charset="0"/>
                </a:rPr>
                <a:t>Helping Hands</a:t>
              </a:r>
            </a:p>
            <a:p>
              <a:pPr eaLnBrk="0" hangingPunct="0">
                <a:buFontTx/>
                <a:buChar char="•"/>
              </a:pPr>
              <a:r>
                <a:rPr lang="en-US" sz="1300" dirty="0" smtClean="0">
                  <a:solidFill>
                    <a:schemeClr val="bg1"/>
                  </a:solidFill>
                  <a:latin typeface="Arial" pitchFamily="34" charset="0"/>
                </a:rPr>
                <a:t>ISNA</a:t>
              </a:r>
              <a:endParaRPr lang="en-US" sz="1300" dirty="0">
                <a:solidFill>
                  <a:schemeClr val="bg1"/>
                </a:solidFill>
                <a:latin typeface="Arial" pitchFamily="34" charset="0"/>
              </a:endParaRPr>
            </a:p>
            <a:p>
              <a:pPr eaLnBrk="0" hangingPunct="0">
                <a:buFontTx/>
                <a:buChar char="•"/>
              </a:pPr>
              <a:r>
                <a:rPr lang="en-US" sz="1300" dirty="0" err="1" smtClean="0">
                  <a:solidFill>
                    <a:schemeClr val="bg1"/>
                  </a:solidFill>
                  <a:latin typeface="Arial" pitchFamily="34" charset="0"/>
                </a:rPr>
                <a:t>Lariba</a:t>
              </a:r>
              <a:r>
                <a:rPr lang="en-US" sz="1300" dirty="0" smtClean="0">
                  <a:solidFill>
                    <a:schemeClr val="bg1"/>
                  </a:solidFill>
                  <a:latin typeface="Arial" pitchFamily="34" charset="0"/>
                </a:rPr>
                <a:t> </a:t>
              </a:r>
              <a:endParaRPr lang="en-US" sz="1300" b="1" dirty="0">
                <a:solidFill>
                  <a:schemeClr val="bg1"/>
                </a:solidFill>
                <a:latin typeface="Arial" pitchFamily="34" charset="0"/>
              </a:endParaRPr>
            </a:p>
          </p:txBody>
        </p:sp>
        <p:sp>
          <p:nvSpPr>
            <p:cNvPr id="7" name="Rectangle 7"/>
            <p:cNvSpPr>
              <a:spLocks noChangeArrowheads="1"/>
            </p:cNvSpPr>
            <p:nvPr/>
          </p:nvSpPr>
          <p:spPr bwMode="auto">
            <a:xfrm>
              <a:off x="3147" y="377"/>
              <a:ext cx="1056" cy="836"/>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Germany:2</a:t>
              </a:r>
            </a:p>
            <a:p>
              <a:pPr eaLnBrk="0" hangingPunct="0">
                <a:buFontTx/>
                <a:buChar char="•"/>
              </a:pPr>
              <a:r>
                <a:rPr lang="en-US" sz="1300" dirty="0">
                  <a:solidFill>
                    <a:schemeClr val="bg1"/>
                  </a:solidFill>
                  <a:latin typeface="Arial" pitchFamily="34" charset="0"/>
                </a:rPr>
                <a:t>- Muslim Society</a:t>
              </a:r>
            </a:p>
            <a:p>
              <a:pPr eaLnBrk="0" hangingPunct="0">
                <a:buFontTx/>
                <a:buChar char="•"/>
              </a:pPr>
              <a:r>
                <a:rPr lang="en-US" sz="1500" b="1" u="sng" dirty="0">
                  <a:solidFill>
                    <a:srgbClr val="008000"/>
                  </a:solidFill>
                  <a:latin typeface="Arial" pitchFamily="34" charset="0"/>
                </a:rPr>
                <a:t>Switzerland: </a:t>
              </a:r>
              <a:r>
                <a:rPr lang="en-US" sz="1500" b="1" u="sng" dirty="0" smtClean="0">
                  <a:solidFill>
                    <a:srgbClr val="008000"/>
                  </a:solidFill>
                  <a:latin typeface="Arial" pitchFamily="34" charset="0"/>
                </a:rPr>
                <a:t>2</a:t>
              </a:r>
              <a:endParaRPr lang="en-US" sz="1300" b="1" dirty="0">
                <a:solidFill>
                  <a:schemeClr val="tx1"/>
                </a:solidFill>
                <a:latin typeface="Arial" pitchFamily="34" charset="0"/>
              </a:endParaRPr>
            </a:p>
          </p:txBody>
        </p:sp>
        <p:sp>
          <p:nvSpPr>
            <p:cNvPr id="8" name="Rectangle 8"/>
            <p:cNvSpPr>
              <a:spLocks noChangeArrowheads="1"/>
            </p:cNvSpPr>
            <p:nvPr/>
          </p:nvSpPr>
          <p:spPr bwMode="auto">
            <a:xfrm>
              <a:off x="1802" y="751"/>
              <a:ext cx="1480" cy="1170"/>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UK: </a:t>
              </a:r>
              <a:r>
                <a:rPr lang="en-US" sz="1500" b="1" u="sng" dirty="0" smtClean="0">
                  <a:solidFill>
                    <a:srgbClr val="008000"/>
                  </a:solidFill>
                  <a:latin typeface="Arial" pitchFamily="34" charset="0"/>
                </a:rPr>
                <a:t>5</a:t>
              </a:r>
              <a:endParaRPr lang="en-US" sz="1500" b="1" u="sng" dirty="0">
                <a:solidFill>
                  <a:srgbClr val="008000"/>
                </a:solidFill>
                <a:latin typeface="Arial" pitchFamily="34" charset="0"/>
              </a:endParaRPr>
            </a:p>
            <a:p>
              <a:pPr eaLnBrk="0" hangingPunct="0">
                <a:buFontTx/>
                <a:buChar char="•"/>
              </a:pPr>
              <a:r>
                <a:rPr lang="en-US" sz="1300" dirty="0">
                  <a:solidFill>
                    <a:schemeClr val="bg1"/>
                  </a:solidFill>
                  <a:latin typeface="Arial" pitchFamily="34" charset="0"/>
                </a:rPr>
                <a:t>- HSBC </a:t>
              </a:r>
              <a:r>
                <a:rPr lang="en-US" sz="1300" dirty="0" err="1">
                  <a:solidFill>
                    <a:schemeClr val="bg1"/>
                  </a:solidFill>
                  <a:latin typeface="Arial" pitchFamily="34" charset="0"/>
                </a:rPr>
                <a:t>Amanah</a:t>
              </a:r>
              <a:endParaRPr lang="en-US" sz="1300" dirty="0">
                <a:solidFill>
                  <a:schemeClr val="bg1"/>
                </a:solidFill>
                <a:latin typeface="Arial" pitchFamily="34" charset="0"/>
              </a:endParaRPr>
            </a:p>
            <a:p>
              <a:pPr eaLnBrk="0" hangingPunct="0">
                <a:buFontTx/>
                <a:buChar char="•"/>
              </a:pPr>
              <a:r>
                <a:rPr lang="en-US" sz="1300" dirty="0">
                  <a:solidFill>
                    <a:schemeClr val="bg1"/>
                  </a:solidFill>
                  <a:latin typeface="Arial" pitchFamily="34" charset="0"/>
                </a:rPr>
                <a:t>- Muslim Aid </a:t>
              </a:r>
            </a:p>
            <a:p>
              <a:pPr eaLnBrk="0" hangingPunct="0">
                <a:buFontTx/>
                <a:buChar char="•"/>
              </a:pPr>
              <a:r>
                <a:rPr lang="en-US" sz="1300" dirty="0">
                  <a:solidFill>
                    <a:schemeClr val="bg1"/>
                  </a:solidFill>
                  <a:latin typeface="Arial" pitchFamily="34" charset="0"/>
                </a:rPr>
                <a:t>- Islamic </a:t>
              </a:r>
              <a:r>
                <a:rPr lang="en-US" sz="1300" dirty="0" smtClean="0">
                  <a:solidFill>
                    <a:schemeClr val="bg1"/>
                  </a:solidFill>
                  <a:latin typeface="Arial" pitchFamily="34" charset="0"/>
                </a:rPr>
                <a:t>Relief</a:t>
              </a:r>
            </a:p>
            <a:p>
              <a:pPr eaLnBrk="0" hangingPunct="0">
                <a:buFontTx/>
                <a:buChar char="•"/>
              </a:pPr>
              <a:r>
                <a:rPr lang="en-US" altLang="ja-JP" sz="1300" dirty="0" smtClean="0">
                  <a:solidFill>
                    <a:schemeClr val="bg1"/>
                  </a:solidFill>
                  <a:latin typeface="Arial" pitchFamily="34" charset="0"/>
                </a:rPr>
                <a:t>Faith Matters</a:t>
              </a:r>
              <a:endParaRPr lang="en-US" sz="1300" dirty="0">
                <a:solidFill>
                  <a:schemeClr val="bg1"/>
                </a:solidFill>
                <a:latin typeface="Arial" pitchFamily="34" charset="0"/>
              </a:endParaRPr>
            </a:p>
            <a:p>
              <a:pPr eaLnBrk="0" hangingPunct="0">
                <a:buFontTx/>
                <a:buChar char="•"/>
              </a:pPr>
              <a:r>
                <a:rPr lang="en-US" sz="1300" dirty="0">
                  <a:solidFill>
                    <a:schemeClr val="bg1"/>
                  </a:solidFill>
                  <a:latin typeface="Arial" pitchFamily="34" charset="0"/>
                </a:rPr>
                <a:t>- The </a:t>
              </a:r>
              <a:r>
                <a:rPr lang="en-US" sz="1300" dirty="0" err="1">
                  <a:solidFill>
                    <a:schemeClr val="bg1"/>
                  </a:solidFill>
                  <a:latin typeface="Arial" pitchFamily="34" charset="0"/>
                </a:rPr>
                <a:t>Halal</a:t>
              </a:r>
              <a:r>
                <a:rPr lang="en-US" sz="1300" dirty="0">
                  <a:solidFill>
                    <a:schemeClr val="bg1"/>
                  </a:solidFill>
                  <a:latin typeface="Arial" pitchFamily="34" charset="0"/>
                </a:rPr>
                <a:t> Mutual Investment </a:t>
              </a:r>
              <a:r>
                <a:rPr lang="en-US" sz="1300" dirty="0">
                  <a:solidFill>
                    <a:schemeClr val="tx1"/>
                  </a:solidFill>
                  <a:latin typeface="Arial" pitchFamily="34" charset="0"/>
                </a:rPr>
                <a:t>Company</a:t>
              </a:r>
            </a:p>
            <a:p>
              <a:pPr eaLnBrk="0" hangingPunct="0">
                <a:buFontTx/>
                <a:buChar char="•"/>
              </a:pPr>
              <a:endParaRPr lang="en-US" sz="1300" b="1" dirty="0">
                <a:solidFill>
                  <a:schemeClr val="tx1"/>
                </a:solidFill>
                <a:latin typeface="Arial" pitchFamily="34" charset="0"/>
              </a:endParaRPr>
            </a:p>
          </p:txBody>
        </p:sp>
        <p:sp>
          <p:nvSpPr>
            <p:cNvPr id="9" name="Rectangle 9"/>
            <p:cNvSpPr>
              <a:spLocks noChangeArrowheads="1"/>
            </p:cNvSpPr>
            <p:nvPr/>
          </p:nvSpPr>
          <p:spPr bwMode="auto">
            <a:xfrm>
              <a:off x="3194" y="1352"/>
              <a:ext cx="1794" cy="486"/>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Bahrain: </a:t>
              </a:r>
              <a:r>
                <a:rPr lang="en-US" sz="1500" b="1" u="sng" dirty="0" smtClean="0">
                  <a:solidFill>
                    <a:srgbClr val="008000"/>
                  </a:solidFill>
                  <a:latin typeface="Arial" pitchFamily="34" charset="0"/>
                </a:rPr>
                <a:t>2</a:t>
              </a:r>
            </a:p>
            <a:p>
              <a:pPr eaLnBrk="0" hangingPunct="0"/>
              <a:r>
                <a:rPr lang="en-US" sz="1200" u="sng" dirty="0" smtClean="0">
                  <a:solidFill>
                    <a:schemeClr val="bg1"/>
                  </a:solidFill>
                  <a:latin typeface="Arial" pitchFamily="34" charset="0"/>
                </a:rPr>
                <a:t>Family Bank</a:t>
              </a:r>
              <a:r>
                <a:rPr lang="en-US" sz="1200" dirty="0" smtClean="0">
                  <a:solidFill>
                    <a:schemeClr val="bg1"/>
                  </a:solidFill>
                  <a:latin typeface="Arial" pitchFamily="34" charset="0"/>
                </a:rPr>
                <a:t> </a:t>
              </a:r>
              <a:endParaRPr lang="en-US" sz="1200" dirty="0">
                <a:solidFill>
                  <a:schemeClr val="bg1"/>
                </a:solidFill>
                <a:latin typeface="Arial" pitchFamily="34" charset="0"/>
              </a:endParaRPr>
            </a:p>
            <a:p>
              <a:pPr eaLnBrk="0" hangingPunct="0">
                <a:buFontTx/>
                <a:buChar char="•"/>
              </a:pPr>
              <a:endParaRPr lang="en-US" sz="1300" b="1" dirty="0">
                <a:solidFill>
                  <a:schemeClr val="tx1"/>
                </a:solidFill>
                <a:latin typeface="Arial" pitchFamily="34" charset="0"/>
              </a:endParaRPr>
            </a:p>
          </p:txBody>
        </p:sp>
        <p:sp>
          <p:nvSpPr>
            <p:cNvPr id="10" name="Rectangle 10"/>
            <p:cNvSpPr>
              <a:spLocks noChangeArrowheads="1"/>
            </p:cNvSpPr>
            <p:nvPr/>
          </p:nvSpPr>
          <p:spPr bwMode="auto">
            <a:xfrm>
              <a:off x="5127" y="2743"/>
              <a:ext cx="1719" cy="766"/>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rgbClr val="008000"/>
                  </a:solidFill>
                  <a:latin typeface="Arial" pitchFamily="34" charset="0"/>
                </a:rPr>
                <a:t>Malaysia: 11</a:t>
              </a:r>
              <a:endParaRPr lang="en-US" sz="1600" b="1" u="sng" dirty="0">
                <a:solidFill>
                  <a:schemeClr val="tx1"/>
                </a:solidFill>
                <a:latin typeface="Arial" pitchFamily="34" charset="0"/>
              </a:endParaRPr>
            </a:p>
            <a:p>
              <a:pPr eaLnBrk="0" hangingPunct="0">
                <a:buFontTx/>
                <a:buChar char="•"/>
              </a:pPr>
              <a:r>
                <a:rPr lang="en-US" sz="1300" dirty="0">
                  <a:solidFill>
                    <a:schemeClr val="bg1"/>
                  </a:solidFill>
                  <a:latin typeface="Arial" pitchFamily="34" charset="0"/>
                </a:rPr>
                <a:t>2 - Pure Islamic Banks (Bank Islam, Bank </a:t>
              </a:r>
              <a:r>
                <a:rPr lang="en-US" sz="1300" dirty="0" err="1">
                  <a:solidFill>
                    <a:schemeClr val="bg1"/>
                  </a:solidFill>
                  <a:latin typeface="Arial" pitchFamily="34" charset="0"/>
                </a:rPr>
                <a:t>Muamalat</a:t>
              </a:r>
              <a:r>
                <a:rPr lang="en-US" sz="1300" dirty="0">
                  <a:solidFill>
                    <a:schemeClr val="bg1"/>
                  </a:solidFill>
                  <a:latin typeface="Arial" pitchFamily="34" charset="0"/>
                </a:rPr>
                <a:t>)</a:t>
              </a:r>
            </a:p>
            <a:p>
              <a:pPr eaLnBrk="0" hangingPunct="0">
                <a:buFontTx/>
                <a:buChar char="•"/>
              </a:pPr>
              <a:r>
                <a:rPr lang="en-US" sz="1300" dirty="0">
                  <a:solidFill>
                    <a:schemeClr val="bg1"/>
                  </a:solidFill>
                  <a:latin typeface="Arial" pitchFamily="34" charset="0"/>
                </a:rPr>
                <a:t>Rest </a:t>
              </a:r>
              <a:r>
                <a:rPr lang="en-US" sz="1300" dirty="0" smtClean="0">
                  <a:solidFill>
                    <a:schemeClr val="bg1"/>
                  </a:solidFill>
                  <a:latin typeface="Arial" pitchFamily="34" charset="0"/>
                </a:rPr>
                <a:t>- banks</a:t>
              </a:r>
              <a:endParaRPr lang="en-US" sz="1300" b="1" dirty="0">
                <a:solidFill>
                  <a:schemeClr val="bg1"/>
                </a:solidFill>
                <a:latin typeface="Arial" pitchFamily="34" charset="0"/>
              </a:endParaRPr>
            </a:p>
          </p:txBody>
        </p:sp>
        <p:sp>
          <p:nvSpPr>
            <p:cNvPr id="11" name="Rectangle 11"/>
            <p:cNvSpPr>
              <a:spLocks noChangeArrowheads="1"/>
            </p:cNvSpPr>
            <p:nvPr/>
          </p:nvSpPr>
          <p:spPr bwMode="auto">
            <a:xfrm>
              <a:off x="3696" y="3024"/>
              <a:ext cx="1795" cy="213"/>
            </a:xfrm>
            <a:prstGeom prst="rect">
              <a:avLst/>
            </a:prstGeom>
            <a:noFill/>
            <a:ln w="9525">
              <a:noFill/>
              <a:miter lim="800000"/>
              <a:headEnd/>
              <a:tailEnd/>
            </a:ln>
          </p:spPr>
          <p:txBody>
            <a:bodyPr lIns="105365" tIns="52682" rIns="105365" bIns="52682">
              <a:spAutoFit/>
            </a:bodyPr>
            <a:lstStyle/>
            <a:p>
              <a:pPr eaLnBrk="0" hangingPunct="0">
                <a:buFontTx/>
                <a:buChar char="•"/>
              </a:pPr>
              <a:endParaRPr lang="en-US" sz="1300" b="1">
                <a:solidFill>
                  <a:schemeClr val="tx1"/>
                </a:solidFill>
                <a:latin typeface="Arial" pitchFamily="34" charset="0"/>
              </a:endParaRPr>
            </a:p>
          </p:txBody>
        </p:sp>
        <p:sp>
          <p:nvSpPr>
            <p:cNvPr id="12" name="Rectangle 12"/>
            <p:cNvSpPr>
              <a:spLocks noChangeArrowheads="1"/>
            </p:cNvSpPr>
            <p:nvPr/>
          </p:nvSpPr>
          <p:spPr bwMode="auto">
            <a:xfrm>
              <a:off x="4223" y="604"/>
              <a:ext cx="1865" cy="654"/>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rgbClr val="008000"/>
                  </a:solidFill>
                  <a:latin typeface="Arial" pitchFamily="34" charset="0"/>
                </a:rPr>
                <a:t>UAE: </a:t>
              </a:r>
              <a:r>
                <a:rPr lang="en-US" sz="1500" b="1" u="sng" dirty="0" smtClean="0">
                  <a:solidFill>
                    <a:srgbClr val="008000"/>
                  </a:solidFill>
                  <a:latin typeface="Arial" pitchFamily="34" charset="0"/>
                </a:rPr>
                <a:t>4</a:t>
              </a:r>
              <a:endParaRPr lang="en-US" sz="1500" b="1" u="sng" dirty="0">
                <a:solidFill>
                  <a:srgbClr val="008000"/>
                </a:solidFill>
                <a:latin typeface="Arial" pitchFamily="34" charset="0"/>
              </a:endParaRPr>
            </a:p>
            <a:p>
              <a:pPr eaLnBrk="0" hangingPunct="0">
                <a:buFontTx/>
                <a:buChar char="•"/>
              </a:pPr>
              <a:r>
                <a:rPr lang="en-US" sz="1300" dirty="0">
                  <a:solidFill>
                    <a:schemeClr val="bg1"/>
                  </a:solidFill>
                  <a:latin typeface="Arial" pitchFamily="34" charset="0"/>
                </a:rPr>
                <a:t>- Dubai Islamic Bank</a:t>
              </a:r>
            </a:p>
            <a:p>
              <a:pPr eaLnBrk="0" hangingPunct="0">
                <a:buFontTx/>
                <a:buChar char="•"/>
              </a:pPr>
              <a:r>
                <a:rPr lang="en-US" sz="1300" dirty="0">
                  <a:solidFill>
                    <a:schemeClr val="bg1"/>
                  </a:solidFill>
                  <a:latin typeface="Arial" pitchFamily="34" charset="0"/>
                </a:rPr>
                <a:t>- Abu Dhabi Islamic Bank</a:t>
              </a:r>
            </a:p>
            <a:p>
              <a:pPr eaLnBrk="0" hangingPunct="0">
                <a:buFontTx/>
                <a:buChar char="•"/>
              </a:pPr>
              <a:r>
                <a:rPr lang="en-US" sz="1300" dirty="0">
                  <a:solidFill>
                    <a:schemeClr val="bg1"/>
                  </a:solidFill>
                  <a:latin typeface="Arial" pitchFamily="34" charset="0"/>
                </a:rPr>
                <a:t>- HSBC </a:t>
              </a:r>
              <a:r>
                <a:rPr lang="en-US" sz="1300" dirty="0" err="1">
                  <a:solidFill>
                    <a:schemeClr val="bg1"/>
                  </a:solidFill>
                  <a:latin typeface="Arial" pitchFamily="34" charset="0"/>
                </a:rPr>
                <a:t>Amanah</a:t>
              </a:r>
              <a:endParaRPr lang="en-US" sz="1300" b="1" dirty="0">
                <a:solidFill>
                  <a:schemeClr val="bg1"/>
                </a:solidFill>
                <a:latin typeface="Arial" pitchFamily="34" charset="0"/>
              </a:endParaRPr>
            </a:p>
          </p:txBody>
        </p:sp>
        <p:sp>
          <p:nvSpPr>
            <p:cNvPr id="13" name="Rectangle 13"/>
            <p:cNvSpPr>
              <a:spLocks noChangeArrowheads="1"/>
            </p:cNvSpPr>
            <p:nvPr/>
          </p:nvSpPr>
          <p:spPr bwMode="auto">
            <a:xfrm>
              <a:off x="5155" y="1556"/>
              <a:ext cx="1653" cy="631"/>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rgbClr val="008000"/>
                  </a:solidFill>
                  <a:latin typeface="Arial" pitchFamily="34" charset="0"/>
                </a:rPr>
                <a:t>  </a:t>
              </a:r>
              <a:r>
                <a:rPr lang="en-US" sz="1500" b="1" u="sng" dirty="0" smtClean="0">
                  <a:solidFill>
                    <a:srgbClr val="008000"/>
                  </a:solidFill>
                  <a:latin typeface="Arial" pitchFamily="34" charset="0"/>
                </a:rPr>
                <a:t>Afghanistan 9: </a:t>
              </a:r>
              <a:endParaRPr lang="en-US" sz="1600" b="1" u="sng" dirty="0">
                <a:solidFill>
                  <a:schemeClr val="tx1"/>
                </a:solidFill>
                <a:latin typeface="Arial" pitchFamily="34" charset="0"/>
              </a:endParaRPr>
            </a:p>
            <a:p>
              <a:pPr eaLnBrk="0" hangingPunct="0">
                <a:buFontTx/>
                <a:buChar char="•"/>
              </a:pPr>
              <a:r>
                <a:rPr lang="en-US" sz="1300" dirty="0">
                  <a:solidFill>
                    <a:schemeClr val="bg1"/>
                  </a:solidFill>
                  <a:latin typeface="Arial" pitchFamily="34" charset="0"/>
                </a:rPr>
                <a:t>- FINCA , WOCCU</a:t>
              </a:r>
            </a:p>
            <a:p>
              <a:pPr eaLnBrk="0" hangingPunct="0">
                <a:buFontTx/>
                <a:buChar char="•"/>
              </a:pPr>
              <a:r>
                <a:rPr lang="en-US" sz="1300" dirty="0">
                  <a:solidFill>
                    <a:schemeClr val="bg1"/>
                  </a:solidFill>
                  <a:latin typeface="Arial" pitchFamily="34" charset="0"/>
                </a:rPr>
                <a:t>- CHF</a:t>
              </a:r>
            </a:p>
            <a:p>
              <a:pPr eaLnBrk="0" hangingPunct="0">
                <a:buFontTx/>
                <a:buChar char="•"/>
              </a:pPr>
              <a:r>
                <a:rPr lang="en-US" sz="1300" b="1" dirty="0">
                  <a:solidFill>
                    <a:schemeClr val="bg1"/>
                  </a:solidFill>
                  <a:latin typeface="Arial" pitchFamily="34" charset="0"/>
                </a:rPr>
                <a:t> </a:t>
              </a:r>
              <a:r>
                <a:rPr lang="en-US" sz="1300" b="1" dirty="0" err="1">
                  <a:solidFill>
                    <a:schemeClr val="bg1"/>
                  </a:solidFill>
                  <a:latin typeface="Arial" pitchFamily="34" charset="0"/>
                </a:rPr>
                <a:t>Ariana</a:t>
              </a:r>
              <a:endParaRPr lang="en-US" sz="1300" b="1" dirty="0">
                <a:solidFill>
                  <a:schemeClr val="bg1"/>
                </a:solidFill>
                <a:latin typeface="Arial" pitchFamily="34" charset="0"/>
              </a:endParaRPr>
            </a:p>
          </p:txBody>
        </p:sp>
        <p:sp>
          <p:nvSpPr>
            <p:cNvPr id="14" name="Rectangle 14"/>
            <p:cNvSpPr>
              <a:spLocks noChangeArrowheads="1"/>
            </p:cNvSpPr>
            <p:nvPr/>
          </p:nvSpPr>
          <p:spPr bwMode="auto">
            <a:xfrm>
              <a:off x="4865" y="1178"/>
              <a:ext cx="1449" cy="496"/>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rgbClr val="008000"/>
                  </a:solidFill>
                  <a:latin typeface="Arial" pitchFamily="34" charset="0"/>
                </a:rPr>
                <a:t>Kuwait: 2</a:t>
              </a:r>
            </a:p>
            <a:p>
              <a:pPr eaLnBrk="0" hangingPunct="0">
                <a:buFontTx/>
                <a:buChar char="•"/>
              </a:pPr>
              <a:r>
                <a:rPr lang="en-US" sz="1300" dirty="0">
                  <a:solidFill>
                    <a:schemeClr val="bg1"/>
                  </a:solidFill>
                  <a:latin typeface="Arial" pitchFamily="34" charset="0"/>
                </a:rPr>
                <a:t>- Kuwait Finance House</a:t>
              </a:r>
            </a:p>
          </p:txBody>
        </p:sp>
        <p:sp>
          <p:nvSpPr>
            <p:cNvPr id="15" name="Rectangle 15"/>
            <p:cNvSpPr>
              <a:spLocks noChangeArrowheads="1"/>
            </p:cNvSpPr>
            <p:nvPr/>
          </p:nvSpPr>
          <p:spPr bwMode="auto">
            <a:xfrm>
              <a:off x="4659" y="2073"/>
              <a:ext cx="792" cy="234"/>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rgbClr val="008000"/>
                  </a:solidFill>
                  <a:latin typeface="Arial" pitchFamily="34" charset="0"/>
                </a:rPr>
                <a:t>Iran: 8</a:t>
              </a:r>
            </a:p>
          </p:txBody>
        </p:sp>
        <p:sp>
          <p:nvSpPr>
            <p:cNvPr id="16" name="Rectangle 16"/>
            <p:cNvSpPr>
              <a:spLocks noChangeArrowheads="1"/>
            </p:cNvSpPr>
            <p:nvPr/>
          </p:nvSpPr>
          <p:spPr bwMode="auto">
            <a:xfrm>
              <a:off x="2481" y="2654"/>
              <a:ext cx="1796" cy="514"/>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Egypt: </a:t>
              </a:r>
              <a:r>
                <a:rPr lang="en-US" sz="1500" b="1" u="sng" dirty="0" smtClean="0">
                  <a:solidFill>
                    <a:srgbClr val="008000"/>
                  </a:solidFill>
                  <a:latin typeface="Arial" pitchFamily="34" charset="0"/>
                </a:rPr>
                <a:t>3</a:t>
              </a:r>
              <a:endParaRPr lang="en-US" sz="1500" b="1" u="sng" dirty="0">
                <a:solidFill>
                  <a:srgbClr val="008000"/>
                </a:solidFill>
                <a:latin typeface="Arial" pitchFamily="34" charset="0"/>
              </a:endParaRPr>
            </a:p>
            <a:p>
              <a:pPr eaLnBrk="0" hangingPunct="0">
                <a:buFontTx/>
                <a:buChar char="•"/>
              </a:pPr>
              <a:r>
                <a:rPr lang="en-US" sz="1300" dirty="0">
                  <a:solidFill>
                    <a:schemeClr val="bg1"/>
                  </a:solidFill>
                  <a:latin typeface="Arial" pitchFamily="34" charset="0"/>
                </a:rPr>
                <a:t>- </a:t>
              </a:r>
              <a:r>
                <a:rPr lang="en-US" sz="1300" dirty="0" err="1">
                  <a:solidFill>
                    <a:schemeClr val="bg1"/>
                  </a:solidFill>
                  <a:latin typeface="Arial" pitchFamily="34" charset="0"/>
                </a:rPr>
                <a:t>Alwatany</a:t>
              </a:r>
              <a:r>
                <a:rPr lang="en-US" sz="1300" dirty="0">
                  <a:solidFill>
                    <a:schemeClr val="bg1"/>
                  </a:solidFill>
                  <a:latin typeface="Arial" pitchFamily="34" charset="0"/>
                </a:rPr>
                <a:t> Bank of Egypt</a:t>
              </a:r>
            </a:p>
            <a:p>
              <a:pPr eaLnBrk="0" hangingPunct="0">
                <a:buFontTx/>
                <a:buChar char="•"/>
              </a:pPr>
              <a:r>
                <a:rPr lang="en-US" sz="1300" dirty="0">
                  <a:solidFill>
                    <a:schemeClr val="bg1"/>
                  </a:solidFill>
                  <a:latin typeface="Arial" pitchFamily="34" charset="0"/>
                </a:rPr>
                <a:t>- Egyptian Saudi Finance </a:t>
              </a:r>
              <a:endParaRPr lang="en-US" sz="1300" b="1" dirty="0">
                <a:solidFill>
                  <a:schemeClr val="bg1"/>
                </a:solidFill>
                <a:latin typeface="Arial" pitchFamily="34" charset="0"/>
              </a:endParaRPr>
            </a:p>
          </p:txBody>
        </p:sp>
        <p:sp>
          <p:nvSpPr>
            <p:cNvPr id="17" name="Rectangle 17"/>
            <p:cNvSpPr>
              <a:spLocks noChangeArrowheads="1"/>
            </p:cNvSpPr>
            <p:nvPr/>
          </p:nvSpPr>
          <p:spPr bwMode="auto">
            <a:xfrm>
              <a:off x="4887" y="3666"/>
              <a:ext cx="1795" cy="362"/>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chemeClr val="accent2">
                      <a:lumMod val="75000"/>
                    </a:schemeClr>
                  </a:solidFill>
                  <a:latin typeface="Arial" pitchFamily="34" charset="0"/>
                </a:rPr>
                <a:t>Indonesia: </a:t>
              </a:r>
              <a:r>
                <a:rPr lang="en-US" sz="1500" b="1" u="sng" dirty="0" smtClean="0">
                  <a:solidFill>
                    <a:schemeClr val="accent2">
                      <a:lumMod val="75000"/>
                    </a:schemeClr>
                  </a:solidFill>
                  <a:latin typeface="Arial" pitchFamily="34" charset="0"/>
                </a:rPr>
                <a:t>133</a:t>
              </a:r>
            </a:p>
            <a:p>
              <a:pPr eaLnBrk="0" hangingPunct="0">
                <a:buFontTx/>
                <a:buChar char="•"/>
              </a:pPr>
              <a:r>
                <a:rPr lang="en-US" sz="1300" dirty="0" smtClean="0">
                  <a:solidFill>
                    <a:schemeClr val="bg1"/>
                  </a:solidFill>
                  <a:latin typeface="Arial" pitchFamily="34" charset="0"/>
                </a:rPr>
                <a:t>BPRS , BMT.</a:t>
              </a:r>
              <a:endParaRPr lang="en-US" sz="1300" dirty="0">
                <a:solidFill>
                  <a:schemeClr val="bg1"/>
                </a:solidFill>
                <a:latin typeface="Arial" pitchFamily="34" charset="0"/>
              </a:endParaRPr>
            </a:p>
          </p:txBody>
        </p:sp>
        <p:sp>
          <p:nvSpPr>
            <p:cNvPr id="18" name="Line 18"/>
            <p:cNvSpPr>
              <a:spLocks noChangeShapeType="1"/>
            </p:cNvSpPr>
            <p:nvPr/>
          </p:nvSpPr>
          <p:spPr bwMode="auto">
            <a:xfrm>
              <a:off x="3749" y="2707"/>
              <a:ext cx="306" cy="726"/>
            </a:xfrm>
            <a:prstGeom prst="line">
              <a:avLst/>
            </a:prstGeom>
            <a:ln>
              <a:headEnd type="triangle" w="med" len="med"/>
              <a:tailEn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19" name="Line 19"/>
            <p:cNvSpPr>
              <a:spLocks noChangeShapeType="1"/>
            </p:cNvSpPr>
            <p:nvPr/>
          </p:nvSpPr>
          <p:spPr bwMode="auto">
            <a:xfrm flipV="1">
              <a:off x="3168" y="2654"/>
              <a:ext cx="317" cy="159"/>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none" anchor="ctr">
              <a:spAutoFit/>
            </a:bodyPr>
            <a:lstStyle/>
            <a:p>
              <a:endParaRPr lang="en-US"/>
            </a:p>
          </p:txBody>
        </p:sp>
        <p:sp>
          <p:nvSpPr>
            <p:cNvPr id="20" name="Line 20"/>
            <p:cNvSpPr>
              <a:spLocks noChangeShapeType="1"/>
            </p:cNvSpPr>
            <p:nvPr/>
          </p:nvSpPr>
          <p:spPr bwMode="auto">
            <a:xfrm>
              <a:off x="3650" y="1663"/>
              <a:ext cx="204" cy="938"/>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21" name="Line 21"/>
            <p:cNvSpPr>
              <a:spLocks noChangeShapeType="1"/>
            </p:cNvSpPr>
            <p:nvPr/>
          </p:nvSpPr>
          <p:spPr bwMode="auto">
            <a:xfrm flipH="1">
              <a:off x="3907" y="1213"/>
              <a:ext cx="670" cy="1494"/>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22" name="Line 22"/>
            <p:cNvSpPr>
              <a:spLocks noChangeShapeType="1"/>
            </p:cNvSpPr>
            <p:nvPr/>
          </p:nvSpPr>
          <p:spPr bwMode="auto">
            <a:xfrm flipH="1">
              <a:off x="3854" y="1387"/>
              <a:ext cx="1056" cy="1214"/>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none" anchor="ctr">
              <a:spAutoFit/>
            </a:bodyPr>
            <a:lstStyle/>
            <a:p>
              <a:endParaRPr lang="en-US"/>
            </a:p>
          </p:txBody>
        </p:sp>
        <p:sp>
          <p:nvSpPr>
            <p:cNvPr id="23" name="Line 23"/>
            <p:cNvSpPr>
              <a:spLocks noChangeShapeType="1"/>
            </p:cNvSpPr>
            <p:nvPr/>
          </p:nvSpPr>
          <p:spPr bwMode="auto">
            <a:xfrm flipH="1">
              <a:off x="4111" y="1707"/>
              <a:ext cx="1100" cy="800"/>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24" name="Line 24"/>
            <p:cNvSpPr>
              <a:spLocks noChangeShapeType="1"/>
            </p:cNvSpPr>
            <p:nvPr/>
          </p:nvSpPr>
          <p:spPr bwMode="auto">
            <a:xfrm flipH="1">
              <a:off x="4013" y="2179"/>
              <a:ext cx="739" cy="317"/>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none" anchor="ctr">
              <a:spAutoFit/>
            </a:bodyPr>
            <a:lstStyle/>
            <a:p>
              <a:endParaRPr lang="en-US"/>
            </a:p>
          </p:txBody>
        </p:sp>
        <p:sp>
          <p:nvSpPr>
            <p:cNvPr id="25" name="Line 25"/>
            <p:cNvSpPr>
              <a:spLocks noChangeShapeType="1"/>
            </p:cNvSpPr>
            <p:nvPr/>
          </p:nvSpPr>
          <p:spPr bwMode="auto">
            <a:xfrm>
              <a:off x="2872" y="1502"/>
              <a:ext cx="240" cy="602"/>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26" name="Rectangle 26"/>
            <p:cNvSpPr>
              <a:spLocks noChangeArrowheads="1"/>
            </p:cNvSpPr>
            <p:nvPr/>
          </p:nvSpPr>
          <p:spPr bwMode="auto">
            <a:xfrm>
              <a:off x="2985" y="2950"/>
              <a:ext cx="1796" cy="396"/>
            </a:xfrm>
            <a:prstGeom prst="rect">
              <a:avLst/>
            </a:prstGeom>
            <a:noFill/>
            <a:ln w="9525">
              <a:noFill/>
              <a:miter lim="800000"/>
              <a:headEnd/>
              <a:tailEnd/>
            </a:ln>
          </p:spPr>
          <p:txBody>
            <a:bodyPr lIns="105365" tIns="52682" rIns="105365" bIns="52682">
              <a:spAutoFit/>
            </a:bodyPr>
            <a:lstStyle/>
            <a:p>
              <a:pPr eaLnBrk="0" hangingPunct="0">
                <a:buFontTx/>
                <a:buChar char="•"/>
              </a:pPr>
              <a:endParaRPr lang="en-US" sz="1500" b="1" dirty="0">
                <a:solidFill>
                  <a:srgbClr val="008000"/>
                </a:solidFill>
                <a:latin typeface="Arial" pitchFamily="34" charset="0"/>
              </a:endParaRPr>
            </a:p>
            <a:p>
              <a:pPr eaLnBrk="0" hangingPunct="0">
                <a:buFontTx/>
                <a:buChar char="•"/>
              </a:pPr>
              <a:r>
                <a:rPr lang="en-US" sz="1500" b="1" u="sng" dirty="0">
                  <a:solidFill>
                    <a:srgbClr val="008000"/>
                  </a:solidFill>
                  <a:latin typeface="Arial" pitchFamily="34" charset="0"/>
                </a:rPr>
                <a:t>Sudan: </a:t>
              </a:r>
              <a:r>
                <a:rPr lang="en-US" sz="1500" b="1" u="sng" dirty="0" smtClean="0">
                  <a:solidFill>
                    <a:srgbClr val="008000"/>
                  </a:solidFill>
                  <a:latin typeface="Arial" pitchFamily="34" charset="0"/>
                </a:rPr>
                <a:t>13</a:t>
              </a:r>
              <a:endParaRPr lang="en-US" sz="1500" b="1" dirty="0">
                <a:solidFill>
                  <a:srgbClr val="008000"/>
                </a:solidFill>
                <a:latin typeface="Arial" pitchFamily="34" charset="0"/>
              </a:endParaRPr>
            </a:p>
          </p:txBody>
        </p:sp>
        <p:sp>
          <p:nvSpPr>
            <p:cNvPr id="27" name="Line 27"/>
            <p:cNvSpPr>
              <a:spLocks noChangeShapeType="1"/>
            </p:cNvSpPr>
            <p:nvPr/>
          </p:nvSpPr>
          <p:spPr bwMode="auto">
            <a:xfrm flipV="1">
              <a:off x="3379" y="2918"/>
              <a:ext cx="159" cy="159"/>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none" anchor="ctr">
              <a:spAutoFit/>
            </a:bodyPr>
            <a:lstStyle/>
            <a:p>
              <a:endParaRPr lang="en-US"/>
            </a:p>
          </p:txBody>
        </p:sp>
        <p:sp>
          <p:nvSpPr>
            <p:cNvPr id="28" name="Rectangle 28"/>
            <p:cNvSpPr>
              <a:spLocks noChangeArrowheads="1"/>
            </p:cNvSpPr>
            <p:nvPr/>
          </p:nvSpPr>
          <p:spPr bwMode="auto">
            <a:xfrm>
              <a:off x="5598" y="2155"/>
              <a:ext cx="1257" cy="538"/>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rgbClr val="008000"/>
                  </a:solidFill>
                  <a:latin typeface="Arial" pitchFamily="34" charset="0"/>
                </a:rPr>
                <a:t>Pakistan: </a:t>
              </a:r>
              <a:r>
                <a:rPr lang="en-US" sz="1500" b="1" u="sng" dirty="0" smtClean="0">
                  <a:solidFill>
                    <a:srgbClr val="008000"/>
                  </a:solidFill>
                  <a:latin typeface="Arial" pitchFamily="34" charset="0"/>
                </a:rPr>
                <a:t>11</a:t>
              </a:r>
              <a:endParaRPr lang="en-US" sz="1500" b="1" u="sng" dirty="0">
                <a:solidFill>
                  <a:srgbClr val="008000"/>
                </a:solidFill>
                <a:latin typeface="Arial" pitchFamily="34" charset="0"/>
              </a:endParaRPr>
            </a:p>
            <a:p>
              <a:pPr eaLnBrk="0" hangingPunct="0">
                <a:buFontTx/>
                <a:buChar char="•"/>
              </a:pPr>
              <a:r>
                <a:rPr lang="en-US" sz="1500" b="1" u="sng" dirty="0">
                  <a:solidFill>
                    <a:srgbClr val="008000"/>
                  </a:solidFill>
                  <a:latin typeface="Arial" pitchFamily="34" charset="0"/>
                </a:rPr>
                <a:t>India: 3</a:t>
              </a:r>
            </a:p>
            <a:p>
              <a:pPr eaLnBrk="0" hangingPunct="0">
                <a:buFontTx/>
                <a:buChar char="•"/>
              </a:pPr>
              <a:r>
                <a:rPr lang="en-US" sz="1500" b="1" u="sng" dirty="0" smtClean="0">
                  <a:solidFill>
                    <a:srgbClr val="008000"/>
                  </a:solidFill>
                  <a:latin typeface="Arial" pitchFamily="34" charset="0"/>
                </a:rPr>
                <a:t>Bangladesh:9</a:t>
              </a:r>
              <a:endParaRPr lang="en-US" sz="1500" b="1" dirty="0">
                <a:solidFill>
                  <a:srgbClr val="008000"/>
                </a:solidFill>
                <a:latin typeface="Arial" pitchFamily="34" charset="0"/>
              </a:endParaRPr>
            </a:p>
          </p:txBody>
        </p:sp>
        <p:sp>
          <p:nvSpPr>
            <p:cNvPr id="29" name="Line 29"/>
            <p:cNvSpPr>
              <a:spLocks noChangeShapeType="1"/>
            </p:cNvSpPr>
            <p:nvPr/>
          </p:nvSpPr>
          <p:spPr bwMode="auto">
            <a:xfrm flipH="1">
              <a:off x="4449" y="2446"/>
              <a:ext cx="1189" cy="182"/>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30" name="Rectangle 30"/>
            <p:cNvSpPr>
              <a:spLocks noChangeArrowheads="1"/>
            </p:cNvSpPr>
            <p:nvPr/>
          </p:nvSpPr>
          <p:spPr bwMode="auto">
            <a:xfrm>
              <a:off x="4171" y="2496"/>
              <a:ext cx="1320" cy="794"/>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Turkey: </a:t>
              </a:r>
              <a:r>
                <a:rPr lang="en-US" sz="1500" b="1" u="sng" dirty="0" smtClean="0">
                  <a:solidFill>
                    <a:srgbClr val="008000"/>
                  </a:solidFill>
                  <a:latin typeface="Arial" pitchFamily="34" charset="0"/>
                </a:rPr>
                <a:t>2</a:t>
              </a:r>
              <a:endParaRPr lang="en-US" sz="1500" b="1" u="sng" dirty="0">
                <a:solidFill>
                  <a:srgbClr val="008000"/>
                </a:solidFill>
                <a:latin typeface="Arial" pitchFamily="34" charset="0"/>
              </a:endParaRPr>
            </a:p>
            <a:p>
              <a:pPr eaLnBrk="0" hangingPunct="0">
                <a:buFontTx/>
                <a:buChar char="•"/>
              </a:pPr>
              <a:r>
                <a:rPr lang="en-US" sz="1300" dirty="0">
                  <a:solidFill>
                    <a:schemeClr val="bg1"/>
                  </a:solidFill>
                  <a:latin typeface="Arial" pitchFamily="34" charset="0"/>
                </a:rPr>
                <a:t>- Faisal Finance Institution</a:t>
              </a:r>
            </a:p>
            <a:p>
              <a:pPr eaLnBrk="0" hangingPunct="0">
                <a:buFontTx/>
                <a:buChar char="•"/>
              </a:pPr>
              <a:r>
                <a:rPr lang="en-US" sz="1300" dirty="0">
                  <a:solidFill>
                    <a:schemeClr val="bg1"/>
                  </a:solidFill>
                  <a:latin typeface="Arial" pitchFamily="34" charset="0"/>
                </a:rPr>
                <a:t>- </a:t>
              </a:r>
              <a:r>
                <a:rPr lang="en-US" sz="1300" dirty="0" err="1" smtClean="0">
                  <a:solidFill>
                    <a:schemeClr val="bg1"/>
                  </a:solidFill>
                  <a:latin typeface="Arial" pitchFamily="34" charset="0"/>
                </a:rPr>
                <a:t>Ikhlas</a:t>
              </a:r>
              <a:r>
                <a:rPr lang="en-US" sz="1300" dirty="0" smtClean="0">
                  <a:solidFill>
                    <a:schemeClr val="bg1"/>
                  </a:solidFill>
                  <a:latin typeface="Arial" pitchFamily="34" charset="0"/>
                </a:rPr>
                <a:t> </a:t>
              </a:r>
              <a:r>
                <a:rPr lang="en-US" sz="1300" dirty="0">
                  <a:solidFill>
                    <a:schemeClr val="bg1"/>
                  </a:solidFill>
                  <a:latin typeface="Arial" pitchFamily="34" charset="0"/>
                </a:rPr>
                <a:t>Finance House</a:t>
              </a:r>
              <a:endParaRPr lang="en-US" sz="1300" b="1" dirty="0">
                <a:solidFill>
                  <a:schemeClr val="bg1"/>
                </a:solidFill>
                <a:latin typeface="Arial" pitchFamily="34" charset="0"/>
              </a:endParaRPr>
            </a:p>
          </p:txBody>
        </p:sp>
        <p:sp>
          <p:nvSpPr>
            <p:cNvPr id="31" name="Rectangle 32"/>
            <p:cNvSpPr>
              <a:spLocks noChangeArrowheads="1"/>
            </p:cNvSpPr>
            <p:nvPr/>
          </p:nvSpPr>
          <p:spPr bwMode="auto">
            <a:xfrm>
              <a:off x="3829" y="3004"/>
              <a:ext cx="1126" cy="942"/>
            </a:xfrm>
            <a:prstGeom prst="rect">
              <a:avLst/>
            </a:prstGeom>
            <a:noFill/>
            <a:ln w="9525">
              <a:noFill/>
              <a:miter lim="800000"/>
              <a:headEnd/>
              <a:tailEnd/>
            </a:ln>
          </p:spPr>
          <p:txBody>
            <a:bodyPr wrap="square" lIns="105365" tIns="52682" rIns="105365" bIns="52682">
              <a:spAutoFit/>
            </a:bodyPr>
            <a:lstStyle/>
            <a:p>
              <a:pPr eaLnBrk="0" hangingPunct="0">
                <a:buFontTx/>
                <a:buChar char="•"/>
              </a:pPr>
              <a:endParaRPr lang="en-US" sz="1500" b="1" dirty="0">
                <a:solidFill>
                  <a:srgbClr val="008000"/>
                </a:solidFill>
                <a:latin typeface="Arial" pitchFamily="34" charset="0"/>
              </a:endParaRPr>
            </a:p>
            <a:p>
              <a:pPr eaLnBrk="0" hangingPunct="0">
                <a:buFontTx/>
                <a:buChar char="•"/>
              </a:pPr>
              <a:endParaRPr lang="en-US" sz="1500" b="1" dirty="0">
                <a:solidFill>
                  <a:srgbClr val="008000"/>
                </a:solidFill>
                <a:latin typeface="Arial" pitchFamily="34" charset="0"/>
              </a:endParaRPr>
            </a:p>
            <a:p>
              <a:pPr eaLnBrk="0" hangingPunct="0">
                <a:buFontTx/>
                <a:buChar char="•"/>
              </a:pPr>
              <a:r>
                <a:rPr lang="en-US" sz="1500" b="1" u="sng" dirty="0">
                  <a:solidFill>
                    <a:srgbClr val="008000"/>
                  </a:solidFill>
                  <a:latin typeface="Arial" pitchFamily="34" charset="0"/>
                </a:rPr>
                <a:t>Yemen: </a:t>
              </a:r>
              <a:r>
                <a:rPr lang="en-US" sz="1500" b="1" u="sng" dirty="0" smtClean="0">
                  <a:solidFill>
                    <a:srgbClr val="008000"/>
                  </a:solidFill>
                  <a:latin typeface="Arial" pitchFamily="34" charset="0"/>
                </a:rPr>
                <a:t>05</a:t>
              </a:r>
            </a:p>
            <a:p>
              <a:pPr eaLnBrk="0" hangingPunct="0">
                <a:buFontTx/>
                <a:buChar char="•"/>
              </a:pPr>
              <a:r>
                <a:rPr lang="en-US" sz="1300" dirty="0" smtClean="0">
                  <a:solidFill>
                    <a:schemeClr val="bg1"/>
                  </a:solidFill>
                  <a:latin typeface="Arial" pitchFamily="34" charset="0"/>
                </a:rPr>
                <a:t>Al- Amal</a:t>
              </a:r>
            </a:p>
            <a:p>
              <a:pPr eaLnBrk="0" hangingPunct="0">
                <a:buFontTx/>
                <a:buChar char="•"/>
              </a:pPr>
              <a:r>
                <a:rPr lang="en-US" sz="1300" dirty="0" smtClean="0">
                  <a:solidFill>
                    <a:schemeClr val="bg1"/>
                  </a:solidFill>
                  <a:latin typeface="Arial" pitchFamily="34" charset="0"/>
                </a:rPr>
                <a:t>Al </a:t>
              </a:r>
              <a:r>
                <a:rPr lang="en-US" sz="1300" dirty="0" err="1" smtClean="0">
                  <a:solidFill>
                    <a:schemeClr val="bg1"/>
                  </a:solidFill>
                  <a:latin typeface="Arial" pitchFamily="34" charset="0"/>
                </a:rPr>
                <a:t>Kuraimi</a:t>
              </a:r>
              <a:endParaRPr lang="en-US" sz="1300" dirty="0" smtClean="0">
                <a:solidFill>
                  <a:schemeClr val="bg1"/>
                </a:solidFill>
                <a:latin typeface="Arial" pitchFamily="34" charset="0"/>
              </a:endParaRPr>
            </a:p>
            <a:p>
              <a:pPr eaLnBrk="0" hangingPunct="0"/>
              <a:r>
                <a:rPr lang="en-US" sz="1300" dirty="0" smtClean="0">
                  <a:latin typeface="Arial" pitchFamily="34" charset="0"/>
                </a:rPr>
                <a:t> </a:t>
              </a:r>
              <a:endParaRPr lang="en-US" sz="1300" dirty="0">
                <a:latin typeface="Arial" pitchFamily="34" charset="0"/>
              </a:endParaRPr>
            </a:p>
          </p:txBody>
        </p:sp>
      </p:grpSp>
      <p:sp>
        <p:nvSpPr>
          <p:cNvPr id="32" name="Rectangle 32"/>
          <p:cNvSpPr>
            <a:spLocks noChangeArrowheads="1"/>
          </p:cNvSpPr>
          <p:nvPr/>
        </p:nvSpPr>
        <p:spPr bwMode="auto">
          <a:xfrm>
            <a:off x="0" y="5643611"/>
            <a:ext cx="4038600" cy="1214389"/>
          </a:xfrm>
          <a:prstGeom prst="rect">
            <a:avLst/>
          </a:prstGeom>
          <a:noFill/>
          <a:ln w="9525">
            <a:noFill/>
            <a:miter lim="800000"/>
            <a:headEnd/>
            <a:tailEnd/>
          </a:ln>
        </p:spPr>
        <p:txBody>
          <a:bodyPr wrap="square" lIns="105365" tIns="52682" rIns="105365" bIns="52682">
            <a:spAutoFit/>
          </a:bodyPr>
          <a:lstStyle/>
          <a:p>
            <a:pPr eaLnBrk="0" hangingPunct="0"/>
            <a:r>
              <a:rPr lang="en-US" sz="2400" b="1" dirty="0" smtClean="0">
                <a:solidFill>
                  <a:schemeClr val="bg1"/>
                </a:solidFill>
                <a:latin typeface="Arial" pitchFamily="34" charset="0"/>
              </a:rPr>
              <a:t>IMFI’s Worldwide: 300 *     in Countries: 32</a:t>
            </a:r>
          </a:p>
          <a:p>
            <a:pPr eaLnBrk="0" hangingPunct="0"/>
            <a:r>
              <a:rPr lang="en-US" sz="2400" b="1" dirty="0" smtClean="0">
                <a:solidFill>
                  <a:schemeClr val="bg1"/>
                </a:solidFill>
                <a:latin typeface="Arial" pitchFamily="34" charset="0"/>
              </a:rPr>
              <a:t>Market Size: 1 billion USD</a:t>
            </a:r>
            <a:endParaRPr lang="en-US" sz="2400" b="1" dirty="0">
              <a:solidFill>
                <a:schemeClr val="bg1"/>
              </a:solidFill>
              <a:latin typeface="Arial" pitchFamily="34" charset="0"/>
            </a:endParaRPr>
          </a:p>
        </p:txBody>
      </p:sp>
      <p:sp>
        <p:nvSpPr>
          <p:cNvPr id="33" name="Line 27"/>
          <p:cNvSpPr>
            <a:spLocks noChangeShapeType="1"/>
          </p:cNvSpPr>
          <p:nvPr/>
        </p:nvSpPr>
        <p:spPr bwMode="auto">
          <a:xfrm flipH="1" flipV="1">
            <a:off x="6733221" y="5076242"/>
            <a:ext cx="185772" cy="786307"/>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35" name="Rectangle 32"/>
          <p:cNvSpPr>
            <a:spLocks noChangeArrowheads="1"/>
          </p:cNvSpPr>
          <p:nvPr/>
        </p:nvSpPr>
        <p:spPr bwMode="auto">
          <a:xfrm>
            <a:off x="3021232" y="5171146"/>
            <a:ext cx="1447800" cy="752724"/>
          </a:xfrm>
          <a:prstGeom prst="rect">
            <a:avLst/>
          </a:prstGeom>
          <a:noFill/>
          <a:ln w="9525">
            <a:noFill/>
            <a:miter lim="800000"/>
            <a:headEnd/>
            <a:tailEnd/>
          </a:ln>
        </p:spPr>
        <p:txBody>
          <a:bodyPr wrap="square" lIns="105365" tIns="52682" rIns="105365" bIns="52682">
            <a:spAutoFit/>
          </a:bodyPr>
          <a:lstStyle/>
          <a:p>
            <a:pPr eaLnBrk="0" hangingPunct="0">
              <a:buFontTx/>
              <a:buChar char="•"/>
            </a:pPr>
            <a:endParaRPr lang="en-US" sz="1500" b="1" dirty="0">
              <a:solidFill>
                <a:srgbClr val="008000"/>
              </a:solidFill>
              <a:latin typeface="Arial" pitchFamily="34" charset="0"/>
            </a:endParaRPr>
          </a:p>
          <a:p>
            <a:pPr eaLnBrk="0" hangingPunct="0">
              <a:buFontTx/>
              <a:buChar char="•"/>
            </a:pPr>
            <a:r>
              <a:rPr lang="en-US" sz="1500" b="1" dirty="0" smtClean="0">
                <a:solidFill>
                  <a:srgbClr val="008000"/>
                </a:solidFill>
                <a:latin typeface="Arial" pitchFamily="34" charset="0"/>
              </a:rPr>
              <a:t>South Africa</a:t>
            </a:r>
          </a:p>
          <a:p>
            <a:pPr eaLnBrk="0" hangingPunct="0"/>
            <a:r>
              <a:rPr lang="en-US" sz="1200" dirty="0" smtClean="0">
                <a:latin typeface="Arial" pitchFamily="34" charset="0"/>
              </a:rPr>
              <a:t>  </a:t>
            </a:r>
            <a:r>
              <a:rPr lang="en-US" sz="1200" dirty="0" err="1" smtClean="0">
                <a:solidFill>
                  <a:schemeClr val="bg1"/>
                </a:solidFill>
                <a:latin typeface="Arial" pitchFamily="34" charset="0"/>
              </a:rPr>
              <a:t>Awqaf</a:t>
            </a:r>
            <a:r>
              <a:rPr lang="en-US" sz="1200" dirty="0" smtClean="0">
                <a:solidFill>
                  <a:schemeClr val="bg1"/>
                </a:solidFill>
                <a:latin typeface="Arial" pitchFamily="34" charset="0"/>
              </a:rPr>
              <a:t> SA</a:t>
            </a:r>
            <a:endParaRPr lang="en-US" sz="1200" dirty="0">
              <a:solidFill>
                <a:schemeClr val="bg1"/>
              </a:solidFill>
              <a:latin typeface="Arial" pitchFamily="34" charset="0"/>
            </a:endParaRPr>
          </a:p>
        </p:txBody>
      </p:sp>
      <p:sp>
        <p:nvSpPr>
          <p:cNvPr id="37" name="Line 19"/>
          <p:cNvSpPr>
            <a:spLocks noChangeShapeType="1"/>
          </p:cNvSpPr>
          <p:nvPr/>
        </p:nvSpPr>
        <p:spPr bwMode="auto">
          <a:xfrm>
            <a:off x="3053425" y="5634519"/>
            <a:ext cx="1148473" cy="53487"/>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38" name="Line 20"/>
          <p:cNvSpPr>
            <a:spLocks noChangeShapeType="1"/>
          </p:cNvSpPr>
          <p:nvPr/>
        </p:nvSpPr>
        <p:spPr bwMode="auto">
          <a:xfrm flipH="1">
            <a:off x="4485688" y="1915234"/>
            <a:ext cx="280243" cy="1636792"/>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39" name="Line 20"/>
          <p:cNvSpPr>
            <a:spLocks noChangeShapeType="1"/>
          </p:cNvSpPr>
          <p:nvPr/>
        </p:nvSpPr>
        <p:spPr bwMode="auto">
          <a:xfrm flipH="1">
            <a:off x="4806528" y="1437384"/>
            <a:ext cx="770384" cy="2041020"/>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41" name="Rectangle 32"/>
          <p:cNvSpPr>
            <a:spLocks noChangeArrowheads="1"/>
          </p:cNvSpPr>
          <p:nvPr/>
        </p:nvSpPr>
        <p:spPr bwMode="auto">
          <a:xfrm>
            <a:off x="5752178" y="5853509"/>
            <a:ext cx="1524000" cy="729640"/>
          </a:xfrm>
          <a:prstGeom prst="rect">
            <a:avLst/>
          </a:prstGeom>
          <a:noFill/>
          <a:ln w="9525">
            <a:noFill/>
            <a:miter lim="800000"/>
            <a:headEnd/>
            <a:tailEnd/>
          </a:ln>
        </p:spPr>
        <p:txBody>
          <a:bodyPr wrap="square" lIns="105365" tIns="52682" rIns="105365" bIns="52682">
            <a:spAutoFit/>
          </a:bodyPr>
          <a:lstStyle/>
          <a:p>
            <a:pPr eaLnBrk="0" hangingPunct="0"/>
            <a:endParaRPr lang="en-US" sz="1500" b="1" dirty="0">
              <a:solidFill>
                <a:srgbClr val="008000"/>
              </a:solidFill>
              <a:latin typeface="Arial" pitchFamily="34" charset="0"/>
            </a:endParaRPr>
          </a:p>
          <a:p>
            <a:pPr eaLnBrk="0" hangingPunct="0"/>
            <a:r>
              <a:rPr lang="en-US" sz="1500" b="1" u="sng" dirty="0" err="1" smtClean="0">
                <a:solidFill>
                  <a:srgbClr val="008000"/>
                </a:solidFill>
                <a:latin typeface="Arial" pitchFamily="34" charset="0"/>
              </a:rPr>
              <a:t>Muaritius</a:t>
            </a:r>
            <a:endParaRPr lang="en-US" sz="1500" b="1" u="sng" dirty="0" smtClean="0">
              <a:solidFill>
                <a:srgbClr val="008000"/>
              </a:solidFill>
              <a:latin typeface="Arial" pitchFamily="34" charset="0"/>
            </a:endParaRPr>
          </a:p>
          <a:p>
            <a:pPr eaLnBrk="0" hangingPunct="0"/>
            <a:r>
              <a:rPr lang="en-US" sz="1050" b="1" u="sng" dirty="0" err="1" smtClean="0">
                <a:solidFill>
                  <a:schemeClr val="bg1"/>
                </a:solidFill>
                <a:latin typeface="Arial" pitchFamily="34" charset="0"/>
              </a:rPr>
              <a:t>AlBaraka</a:t>
            </a:r>
            <a:r>
              <a:rPr lang="en-US" sz="1050" b="1" u="sng" dirty="0" smtClean="0">
                <a:solidFill>
                  <a:schemeClr val="bg1"/>
                </a:solidFill>
                <a:latin typeface="Arial" pitchFamily="34" charset="0"/>
              </a:rPr>
              <a:t> MPCS</a:t>
            </a:r>
            <a:endParaRPr lang="en-US" sz="1050" b="1" dirty="0">
              <a:solidFill>
                <a:schemeClr val="bg1"/>
              </a:solidFill>
              <a:latin typeface="Arial" pitchFamily="34" charset="0"/>
            </a:endParaRPr>
          </a:p>
        </p:txBody>
      </p:sp>
      <p:sp>
        <p:nvSpPr>
          <p:cNvPr id="42" name="Line 27"/>
          <p:cNvSpPr>
            <a:spLocks noChangeShapeType="1"/>
          </p:cNvSpPr>
          <p:nvPr/>
        </p:nvSpPr>
        <p:spPr bwMode="auto">
          <a:xfrm flipH="1" flipV="1">
            <a:off x="5647414" y="5711677"/>
            <a:ext cx="642498" cy="470464"/>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Tree>
    <p:extLst>
      <p:ext uri="{BB962C8B-B14F-4D97-AF65-F5344CB8AC3E}">
        <p14:creationId xmlns="" xmlns:p14="http://schemas.microsoft.com/office/powerpoint/2010/main" val="3330730762"/>
      </p:ext>
    </p:extLst>
  </p:cSld>
  <p:clrMapOvr>
    <a:masterClrMapping/>
  </p:clrMapOvr>
  <mc:AlternateContent xmlns:mc="http://schemas.openxmlformats.org/markup-compatibility/2006">
    <mc:Choice xmlns="" xmlns:p14="http://schemas.microsoft.com/office/powerpoint/2010/main" Requires="p14">
      <p:transition spd="slow" p14:dur="2000" advTm="14092"/>
    </mc:Choice>
    <mc:Fallback>
      <p:transition spd="slow" advTm="14092"/>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3"/>
          <p:cNvSpPr txBox="1">
            <a:spLocks noGrp="1" noChangeArrowheads="1"/>
          </p:cNvSpPr>
          <p:nvPr>
            <p:ph type="title"/>
          </p:nvPr>
        </p:nvSpPr>
        <p:spPr bwMode="auto">
          <a:xfrm>
            <a:off x="457200" y="0"/>
            <a:ext cx="8432800" cy="736600"/>
          </a:xfrm>
          <a:prstGeom prst="rect">
            <a:avLst/>
          </a:prstGeom>
          <a:solidFill>
            <a:srgbClr val="35742A"/>
          </a:solidFill>
          <a:ln w="9525" algn="ctr">
            <a:noFill/>
            <a:miter lim="800000"/>
            <a:headEnd/>
            <a:tailEnd/>
          </a:ln>
          <a:effectLst/>
        </p:spPr>
        <p:txBody>
          <a:bodyPr anchor="ctr">
            <a:normAutofit fontScale="90000"/>
          </a:bodyPr>
          <a:lstStyle/>
          <a:p>
            <a:pPr algn="ctr"/>
            <a:r>
              <a:rPr lang="en-GB" sz="2800" b="1" dirty="0" smtClean="0">
                <a:solidFill>
                  <a:srgbClr val="FFFFFF"/>
                </a:solidFill>
                <a:cs typeface="Arial" charset="0"/>
              </a:rPr>
              <a:t>Some Islamic Microfinance Institutions - Worldwide</a:t>
            </a:r>
            <a:endParaRPr lang="en-GB" sz="2800" b="1" dirty="0">
              <a:solidFill>
                <a:srgbClr val="FFFFFF"/>
              </a:solidFill>
              <a:cs typeface="Arial" charset="0"/>
            </a:endParaRPr>
          </a:p>
        </p:txBody>
      </p:sp>
      <p:graphicFrame>
        <p:nvGraphicFramePr>
          <p:cNvPr id="4" name="Group 3"/>
          <p:cNvGraphicFramePr>
            <a:graphicFrameLocks/>
          </p:cNvGraphicFramePr>
          <p:nvPr>
            <p:extLst>
              <p:ext uri="{D42A27DB-BD31-4B8C-83A1-F6EECF244321}">
                <p14:modId xmlns="" xmlns:p14="http://schemas.microsoft.com/office/powerpoint/2010/main" val="3392188912"/>
              </p:ext>
            </p:extLst>
          </p:nvPr>
        </p:nvGraphicFramePr>
        <p:xfrm>
          <a:off x="469900" y="736600"/>
          <a:ext cx="8407400" cy="5793740"/>
        </p:xfrm>
        <a:graphic>
          <a:graphicData uri="http://schemas.openxmlformats.org/drawingml/2006/table">
            <a:tbl>
              <a:tblPr>
                <a:tableStyleId>{E8B1032C-EA38-4F05-BA0D-38AFFFC7BED3}</a:tableStyleId>
              </a:tblPr>
              <a:tblGrid>
                <a:gridCol w="1816100"/>
                <a:gridCol w="6591300"/>
              </a:tblGrid>
              <a:tr h="490220">
                <a:tc>
                  <a:txBody>
                    <a:bodyPr/>
                    <a:lstStyle/>
                    <a:p>
                      <a:pPr algn="l"/>
                      <a:r>
                        <a:rPr lang="en-US" sz="2200" dirty="0" smtClean="0">
                          <a:solidFill>
                            <a:schemeClr val="bg1"/>
                          </a:solidFill>
                        </a:rPr>
                        <a:t>Countries</a:t>
                      </a:r>
                      <a:endParaRPr lang="en-US" sz="2200" b="1" dirty="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u="none" strike="noStrike" cap="none" normalizeH="0" baseline="0" dirty="0" smtClean="0">
                          <a:ln>
                            <a:noFill/>
                          </a:ln>
                          <a:solidFill>
                            <a:schemeClr val="bg1"/>
                          </a:solidFill>
                          <a:effectLst/>
                        </a:rPr>
                        <a:t>Islamic Microfinance Institutions</a:t>
                      </a:r>
                      <a:endParaRPr kumimoji="0" lang="en-US" sz="2200" b="1" u="none" strike="noStrike" cap="none" normalizeH="0" baseline="0" dirty="0" smtClean="0">
                        <a:ln>
                          <a:noFill/>
                        </a:ln>
                        <a:solidFill>
                          <a:schemeClr val="bg1"/>
                        </a:solidFill>
                        <a:effectLst/>
                      </a:endParaRPr>
                    </a:p>
                  </a:txBody>
                  <a:tcPr horzOverflow="overflow"/>
                </a:tc>
              </a:tr>
              <a:tr h="5405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bg1"/>
                          </a:solidFill>
                        </a:rPr>
                        <a:t>Indonesia</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u="none" strike="noStrike" kern="1200" cap="none" normalizeH="0" baseline="0" dirty="0" smtClean="0">
                          <a:ln>
                            <a:noFill/>
                          </a:ln>
                          <a:solidFill>
                            <a:schemeClr val="bg1"/>
                          </a:solidFill>
                          <a:effectLst/>
                        </a:rPr>
                        <a:t>BPRS, Islamic Financial Cooperatives referred as bait </a:t>
                      </a:r>
                      <a:r>
                        <a:rPr kumimoji="0" lang="en-US" sz="1500" u="none" strike="noStrike" kern="1200" cap="none" normalizeH="0" baseline="0" dirty="0" err="1" smtClean="0">
                          <a:ln>
                            <a:noFill/>
                          </a:ln>
                          <a:solidFill>
                            <a:schemeClr val="bg1"/>
                          </a:solidFill>
                          <a:effectLst/>
                        </a:rPr>
                        <a:t>Maal</a:t>
                      </a:r>
                      <a:r>
                        <a:rPr kumimoji="0" lang="en-US" sz="1500" u="none" strike="noStrike" kern="1200" cap="none" normalizeH="0" baseline="0" dirty="0" smtClean="0">
                          <a:ln>
                            <a:noFill/>
                          </a:ln>
                          <a:solidFill>
                            <a:schemeClr val="bg1"/>
                          </a:solidFill>
                          <a:effectLst/>
                        </a:rPr>
                        <a:t> </a:t>
                      </a:r>
                      <a:r>
                        <a:rPr kumimoji="0" lang="en-US" sz="1500" u="none" strike="noStrike" kern="1200" cap="none" normalizeH="0" baseline="0" dirty="0" err="1" smtClean="0">
                          <a:ln>
                            <a:noFill/>
                          </a:ln>
                          <a:solidFill>
                            <a:schemeClr val="bg1"/>
                          </a:solidFill>
                          <a:effectLst/>
                        </a:rPr>
                        <a:t>wat</a:t>
                      </a:r>
                      <a:r>
                        <a:rPr kumimoji="0" lang="en-US" sz="1500" u="none" strike="noStrike" kern="1200" cap="none" normalizeH="0" baseline="0" dirty="0" smtClean="0">
                          <a:ln>
                            <a:noFill/>
                          </a:ln>
                          <a:solidFill>
                            <a:schemeClr val="bg1"/>
                          </a:solidFill>
                          <a:effectLst/>
                        </a:rPr>
                        <a:t> </a:t>
                      </a:r>
                      <a:r>
                        <a:rPr kumimoji="0" lang="en-US" sz="1500" u="none" strike="noStrike" kern="1200" cap="none" normalizeH="0" baseline="0" dirty="0" err="1" smtClean="0">
                          <a:ln>
                            <a:noFill/>
                          </a:ln>
                          <a:solidFill>
                            <a:schemeClr val="bg1"/>
                          </a:solidFill>
                          <a:effectLst/>
                        </a:rPr>
                        <a:t>Tamwil</a:t>
                      </a:r>
                      <a:r>
                        <a:rPr kumimoji="0" lang="en-US" sz="1500" u="none" strike="noStrike" kern="1200" cap="none" normalizeH="0" baseline="0" dirty="0" smtClean="0">
                          <a:ln>
                            <a:noFill/>
                          </a:ln>
                          <a:solidFill>
                            <a:schemeClr val="bg1"/>
                          </a:solidFill>
                          <a:effectLst/>
                        </a:rPr>
                        <a:t> (BMT)</a:t>
                      </a:r>
                      <a:endParaRPr kumimoji="0" lang="en-US" sz="1500" b="1" u="none" strike="noStrike" kern="1200" cap="none" normalizeH="0" baseline="0" dirty="0" smtClean="0">
                        <a:ln>
                          <a:noFill/>
                        </a:ln>
                        <a:solidFill>
                          <a:schemeClr val="bg1"/>
                        </a:solidFill>
                        <a:effectLst/>
                        <a:latin typeface="+mn-lt"/>
                        <a:ea typeface="+mn-ea"/>
                        <a:cs typeface="+mn-cs"/>
                      </a:endParaRPr>
                    </a:p>
                  </a:txBody>
                  <a:tcPr horzOverflow="overflow"/>
                </a:tc>
              </a:tr>
              <a:tr h="54053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500" dirty="0" smtClean="0">
                          <a:solidFill>
                            <a:schemeClr val="bg1"/>
                          </a:solidFill>
                        </a:rPr>
                        <a:t>Bangladesh</a:t>
                      </a:r>
                      <a:endParaRPr kumimoji="0" lang="en-US" sz="1500" b="1" i="0" u="none" strike="noStrike" cap="none" normalizeH="0" baseline="0" dirty="0" smtClean="0">
                        <a:ln>
                          <a:noFill/>
                        </a:ln>
                        <a:solidFill>
                          <a:schemeClr val="bg1"/>
                        </a:solidFill>
                        <a:effectLst/>
                        <a:latin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u="none" strike="noStrike" cap="none" normalizeH="0" baseline="0" dirty="0" smtClean="0">
                          <a:ln>
                            <a:noFill/>
                          </a:ln>
                          <a:solidFill>
                            <a:schemeClr val="bg1"/>
                          </a:solidFill>
                          <a:effectLst/>
                        </a:rPr>
                        <a:t>Islamic  Bank  Bangladesh, Social and Investment Bank, Al-</a:t>
                      </a:r>
                      <a:r>
                        <a:rPr kumimoji="0" lang="en-US" sz="1500" u="none" strike="noStrike" cap="none" normalizeH="0" baseline="0" dirty="0" err="1" smtClean="0">
                          <a:ln>
                            <a:noFill/>
                          </a:ln>
                          <a:solidFill>
                            <a:schemeClr val="bg1"/>
                          </a:solidFill>
                          <a:effectLst/>
                        </a:rPr>
                        <a:t>Fallah</a:t>
                      </a:r>
                      <a:r>
                        <a:rPr kumimoji="0" lang="en-US" sz="1500" u="none" strike="noStrike" cap="none" normalizeH="0" baseline="0" dirty="0" smtClean="0">
                          <a:ln>
                            <a:noFill/>
                          </a:ln>
                          <a:solidFill>
                            <a:schemeClr val="bg1"/>
                          </a:solidFill>
                          <a:effectLst/>
                        </a:rPr>
                        <a:t> and Rescue</a:t>
                      </a:r>
                      <a:endParaRPr kumimoji="0" lang="en-US" sz="1500" b="1" i="0" u="none" strike="noStrike" cap="none" normalizeH="0" baseline="0" dirty="0" smtClean="0">
                        <a:ln>
                          <a:noFill/>
                        </a:ln>
                        <a:solidFill>
                          <a:schemeClr val="bg1"/>
                        </a:solidFill>
                        <a:effectLst/>
                        <a:latin typeface="Arial" pitchFamily="34" charset="0"/>
                      </a:endParaRPr>
                    </a:p>
                  </a:txBody>
                  <a:tcPr horzOverflow="overflow"/>
                </a:tc>
              </a:tr>
              <a:tr h="3146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bg1"/>
                          </a:solidFill>
                        </a:rPr>
                        <a:t>Afghanistan</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500" baseline="0" dirty="0" smtClean="0">
                          <a:solidFill>
                            <a:schemeClr val="bg1"/>
                          </a:solidFill>
                        </a:rPr>
                        <a:t>FINCA (Qard Hasan), WOCCU, </a:t>
                      </a:r>
                      <a:r>
                        <a:rPr lang="en-US" sz="1500" baseline="0" dirty="0" err="1" smtClean="0">
                          <a:solidFill>
                            <a:schemeClr val="bg1"/>
                          </a:solidFill>
                        </a:rPr>
                        <a:t>Ariana</a:t>
                      </a:r>
                      <a:r>
                        <a:rPr lang="en-US" sz="1500" baseline="0" dirty="0" smtClean="0">
                          <a:solidFill>
                            <a:schemeClr val="bg1"/>
                          </a:solidFill>
                        </a:rPr>
                        <a:t> Financial </a:t>
                      </a:r>
                      <a:r>
                        <a:rPr lang="en-US" sz="1500" kern="1200" baseline="0" dirty="0" smtClean="0">
                          <a:solidFill>
                            <a:schemeClr val="bg1"/>
                          </a:solidFill>
                        </a:rPr>
                        <a:t>Services , IFIC, etc.</a:t>
                      </a:r>
                      <a:endParaRPr lang="en-US" sz="1500" b="1" kern="1200" baseline="0" dirty="0" smtClean="0">
                        <a:solidFill>
                          <a:schemeClr val="bg1"/>
                        </a:solidFill>
                        <a:latin typeface="+mn-lt"/>
                        <a:ea typeface="+mn-ea"/>
                        <a:cs typeface="+mn-cs"/>
                      </a:endParaRPr>
                    </a:p>
                  </a:txBody>
                  <a:tcPr horzOverflow="overflow"/>
                </a:tc>
              </a:tr>
              <a:tr h="540532">
                <a:tc>
                  <a:txBody>
                    <a:bodyPr/>
                    <a:lstStyle/>
                    <a:p>
                      <a:pPr marL="0" indent="0">
                        <a:lnSpc>
                          <a:spcPct val="100000"/>
                        </a:lnSpc>
                      </a:pPr>
                      <a:r>
                        <a:rPr lang="en-US" sz="1500" dirty="0" smtClean="0">
                          <a:solidFill>
                            <a:schemeClr val="bg1"/>
                          </a:solidFill>
                        </a:rPr>
                        <a:t>Pakistan</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500" baseline="0" dirty="0" err="1" smtClean="0">
                          <a:solidFill>
                            <a:schemeClr val="bg1"/>
                          </a:solidFill>
                        </a:rPr>
                        <a:t>Akhuwat</a:t>
                      </a:r>
                      <a:r>
                        <a:rPr lang="en-US" sz="1500" baseline="0" dirty="0" smtClean="0">
                          <a:solidFill>
                            <a:schemeClr val="bg1"/>
                          </a:solidFill>
                        </a:rPr>
                        <a:t> ,  </a:t>
                      </a:r>
                      <a:r>
                        <a:rPr lang="en-US" sz="1500" baseline="0" dirty="0" err="1" smtClean="0">
                          <a:solidFill>
                            <a:schemeClr val="bg1"/>
                          </a:solidFill>
                        </a:rPr>
                        <a:t>Farz</a:t>
                      </a:r>
                      <a:r>
                        <a:rPr lang="en-US" sz="1500" baseline="0" dirty="0" smtClean="0">
                          <a:solidFill>
                            <a:schemeClr val="bg1"/>
                          </a:solidFill>
                        </a:rPr>
                        <a:t> Foundation, ASASAH, Muslim Aid,  Islamic Relief, CWCD, ,HHRD , NRSP, NRDP, </a:t>
                      </a:r>
                      <a:r>
                        <a:rPr lang="en-US" sz="1500" baseline="0" dirty="0" err="1" smtClean="0">
                          <a:solidFill>
                            <a:schemeClr val="bg1"/>
                          </a:solidFill>
                        </a:rPr>
                        <a:t>Naymet</a:t>
                      </a:r>
                      <a:r>
                        <a:rPr lang="en-US" sz="1500" baseline="0" dirty="0" smtClean="0">
                          <a:solidFill>
                            <a:schemeClr val="bg1"/>
                          </a:solidFill>
                        </a:rPr>
                        <a:t> etc.</a:t>
                      </a:r>
                      <a:endParaRPr lang="en-US" sz="1500" b="1" baseline="0" dirty="0" smtClean="0">
                        <a:solidFill>
                          <a:schemeClr val="bg1"/>
                        </a:solidFill>
                      </a:endParaRPr>
                    </a:p>
                  </a:txBody>
                  <a:tcPr horzOverflow="overflow"/>
                </a:tc>
              </a:tr>
              <a:tr h="314697">
                <a:tc>
                  <a:txBody>
                    <a:bodyPr/>
                    <a:lstStyle/>
                    <a:p>
                      <a:pPr marL="0" indent="0">
                        <a:lnSpc>
                          <a:spcPct val="100000"/>
                        </a:lnSpc>
                      </a:pPr>
                      <a:r>
                        <a:rPr lang="en-US" sz="1500" dirty="0" smtClean="0">
                          <a:solidFill>
                            <a:schemeClr val="bg1"/>
                          </a:solidFill>
                        </a:rPr>
                        <a:t>Malaysia</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500" baseline="0" dirty="0" smtClean="0">
                          <a:solidFill>
                            <a:schemeClr val="bg1"/>
                          </a:solidFill>
                        </a:rPr>
                        <a:t>Amina </a:t>
                      </a:r>
                      <a:r>
                        <a:rPr lang="en-US" sz="1500" kern="1200" baseline="0" dirty="0" smtClean="0">
                          <a:solidFill>
                            <a:schemeClr val="bg1"/>
                          </a:solidFill>
                        </a:rPr>
                        <a:t>Iftikhar, </a:t>
                      </a:r>
                      <a:r>
                        <a:rPr lang="en-US" sz="1500" kern="1200" baseline="0" dirty="0" err="1" smtClean="0">
                          <a:solidFill>
                            <a:schemeClr val="bg1"/>
                          </a:solidFill>
                        </a:rPr>
                        <a:t>Tabung</a:t>
                      </a:r>
                      <a:r>
                        <a:rPr lang="en-US" sz="1500" kern="1200" baseline="0" dirty="0" smtClean="0">
                          <a:solidFill>
                            <a:schemeClr val="bg1"/>
                          </a:solidFill>
                        </a:rPr>
                        <a:t> </a:t>
                      </a:r>
                      <a:r>
                        <a:rPr lang="en-US" sz="1500" kern="1200" baseline="0" dirty="0" err="1" smtClean="0">
                          <a:solidFill>
                            <a:schemeClr val="bg1"/>
                          </a:solidFill>
                        </a:rPr>
                        <a:t>Haji</a:t>
                      </a:r>
                      <a:r>
                        <a:rPr lang="en-US" sz="1500" kern="1200" baseline="0" dirty="0" smtClean="0">
                          <a:solidFill>
                            <a:schemeClr val="bg1"/>
                          </a:solidFill>
                        </a:rPr>
                        <a:t>  etc</a:t>
                      </a:r>
                      <a:endParaRPr lang="en-US" sz="1500" b="1" kern="1200" baseline="0" dirty="0" smtClean="0">
                        <a:solidFill>
                          <a:schemeClr val="bg1"/>
                        </a:solidFill>
                        <a:latin typeface="+mn-lt"/>
                        <a:ea typeface="+mn-ea"/>
                        <a:cs typeface="+mn-cs"/>
                      </a:endParaRPr>
                    </a:p>
                  </a:txBody>
                  <a:tcPr horzOverflow="overflow"/>
                </a:tc>
              </a:tr>
              <a:tr h="540532">
                <a:tc>
                  <a:txBody>
                    <a:bodyPr/>
                    <a:lstStyle/>
                    <a:p>
                      <a:pPr marL="0" indent="0">
                        <a:lnSpc>
                          <a:spcPct val="100000"/>
                        </a:lnSpc>
                      </a:pPr>
                      <a:r>
                        <a:rPr lang="en-US" sz="1500" u="none" dirty="0" smtClean="0">
                          <a:solidFill>
                            <a:schemeClr val="bg1"/>
                          </a:solidFill>
                        </a:rPr>
                        <a:t>India</a:t>
                      </a:r>
                      <a:r>
                        <a:rPr lang="en-US" sz="1500" u="sng" dirty="0" smtClean="0">
                          <a:solidFill>
                            <a:schemeClr val="bg1"/>
                          </a:solidFill>
                        </a:rPr>
                        <a:t> </a:t>
                      </a:r>
                      <a:endParaRPr lang="en-US" sz="1500" b="1" u="sng"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500" kern="1200" baseline="0" dirty="0" smtClean="0">
                          <a:solidFill>
                            <a:schemeClr val="bg1"/>
                          </a:solidFill>
                        </a:rPr>
                        <a:t>AICMEU,  BASIX, </a:t>
                      </a:r>
                      <a:r>
                        <a:rPr lang="en-US" sz="1500" kern="1200" baseline="0" dirty="0" err="1" smtClean="0">
                          <a:solidFill>
                            <a:schemeClr val="bg1"/>
                          </a:solidFill>
                        </a:rPr>
                        <a:t>Sahulat</a:t>
                      </a:r>
                      <a:r>
                        <a:rPr lang="en-US" sz="1500" kern="1200" baseline="0" dirty="0" smtClean="0">
                          <a:solidFill>
                            <a:schemeClr val="bg1"/>
                          </a:solidFill>
                        </a:rPr>
                        <a:t>, Bait-un-Nasr , Al-</a:t>
                      </a:r>
                      <a:r>
                        <a:rPr lang="en-US" sz="1500" kern="1200" baseline="0" dirty="0" err="1" smtClean="0">
                          <a:solidFill>
                            <a:schemeClr val="bg1"/>
                          </a:solidFill>
                        </a:rPr>
                        <a:t>Khair</a:t>
                      </a:r>
                      <a:r>
                        <a:rPr lang="en-US" sz="1500" kern="1200" baseline="0" dirty="0" smtClean="0">
                          <a:solidFill>
                            <a:schemeClr val="bg1"/>
                          </a:solidFill>
                        </a:rPr>
                        <a:t> Co-operative, </a:t>
                      </a:r>
                      <a:r>
                        <a:rPr lang="en-US" sz="1500" kern="1200" baseline="0" dirty="0" err="1" smtClean="0">
                          <a:solidFill>
                            <a:schemeClr val="bg1"/>
                          </a:solidFill>
                        </a:rPr>
                        <a:t>Marwar</a:t>
                      </a:r>
                      <a:r>
                        <a:rPr lang="en-US" sz="1500" kern="1200" baseline="0" dirty="0" smtClean="0">
                          <a:solidFill>
                            <a:schemeClr val="bg1"/>
                          </a:solidFill>
                        </a:rPr>
                        <a:t> </a:t>
                      </a:r>
                      <a:r>
                        <a:rPr lang="en-US" sz="1500" kern="1200" baseline="0" dirty="0" err="1" smtClean="0">
                          <a:solidFill>
                            <a:schemeClr val="bg1"/>
                          </a:solidFill>
                        </a:rPr>
                        <a:t>Shariah</a:t>
                      </a:r>
                      <a:r>
                        <a:rPr lang="en-US" sz="1500" kern="1200" baseline="0" dirty="0" smtClean="0">
                          <a:solidFill>
                            <a:schemeClr val="bg1"/>
                          </a:solidFill>
                        </a:rPr>
                        <a:t> Credit</a:t>
                      </a:r>
                      <a:endParaRPr lang="en-US" sz="1500" b="1" kern="1200" baseline="0" dirty="0" smtClean="0">
                        <a:solidFill>
                          <a:schemeClr val="bg1"/>
                        </a:solidFill>
                        <a:latin typeface="+mn-lt"/>
                        <a:ea typeface="+mn-ea"/>
                        <a:cs typeface="+mn-cs"/>
                      </a:endParaRPr>
                    </a:p>
                  </a:txBody>
                  <a:tcPr horzOverflow="overflow"/>
                </a:tc>
              </a:tr>
              <a:tr h="314697">
                <a:tc>
                  <a:txBody>
                    <a:bodyPr/>
                    <a:lstStyle/>
                    <a:p>
                      <a:pPr marL="0" indent="0">
                        <a:lnSpc>
                          <a:spcPct val="100000"/>
                        </a:lnSpc>
                      </a:pPr>
                      <a:r>
                        <a:rPr lang="en-US" sz="1500" dirty="0" smtClean="0">
                          <a:solidFill>
                            <a:schemeClr val="bg1"/>
                          </a:solidFill>
                        </a:rPr>
                        <a:t>Egypt </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500" kern="1200" baseline="0" dirty="0" err="1" smtClean="0">
                          <a:solidFill>
                            <a:schemeClr val="bg1"/>
                          </a:solidFill>
                        </a:rPr>
                        <a:t>Mit</a:t>
                      </a:r>
                      <a:r>
                        <a:rPr lang="en-US" sz="1500" kern="1200" baseline="0" dirty="0" smtClean="0">
                          <a:solidFill>
                            <a:schemeClr val="bg1"/>
                          </a:solidFill>
                        </a:rPr>
                        <a:t> </a:t>
                      </a:r>
                      <a:r>
                        <a:rPr lang="en-US" sz="1500" kern="1200" baseline="0" dirty="0" err="1" smtClean="0">
                          <a:solidFill>
                            <a:schemeClr val="bg1"/>
                          </a:solidFill>
                        </a:rPr>
                        <a:t>Ghamar</a:t>
                      </a:r>
                      <a:r>
                        <a:rPr lang="en-US" sz="1500" kern="1200" baseline="0" dirty="0" smtClean="0">
                          <a:solidFill>
                            <a:schemeClr val="bg1"/>
                          </a:solidFill>
                        </a:rPr>
                        <a:t> Project</a:t>
                      </a:r>
                      <a:endParaRPr lang="en-US" sz="1500" b="1" kern="1200" baseline="0" dirty="0" smtClean="0">
                        <a:solidFill>
                          <a:schemeClr val="bg1"/>
                        </a:solidFill>
                        <a:latin typeface="+mn-lt"/>
                        <a:ea typeface="+mn-ea"/>
                        <a:cs typeface="+mn-cs"/>
                      </a:endParaRPr>
                    </a:p>
                  </a:txBody>
                  <a:tcPr horzOverflow="overflow"/>
                </a:tc>
              </a:tr>
              <a:tr h="314697">
                <a:tc>
                  <a:txBody>
                    <a:bodyPr/>
                    <a:lstStyle/>
                    <a:p>
                      <a:pPr marL="0" indent="0">
                        <a:lnSpc>
                          <a:spcPct val="100000"/>
                        </a:lnSpc>
                      </a:pPr>
                      <a:r>
                        <a:rPr lang="en-US" sz="1500" dirty="0" smtClean="0">
                          <a:solidFill>
                            <a:schemeClr val="bg1"/>
                          </a:solidFill>
                        </a:rPr>
                        <a:t>Syria</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500" kern="1200" baseline="0" dirty="0" err="1" smtClean="0">
                          <a:solidFill>
                            <a:schemeClr val="bg1"/>
                          </a:solidFill>
                        </a:rPr>
                        <a:t>Sanadiq</a:t>
                      </a:r>
                      <a:r>
                        <a:rPr lang="en-US" sz="1500" kern="1200" baseline="0" dirty="0" smtClean="0">
                          <a:solidFill>
                            <a:schemeClr val="bg1"/>
                          </a:solidFill>
                        </a:rPr>
                        <a:t> project </a:t>
                      </a:r>
                      <a:r>
                        <a:rPr lang="en-US" sz="1500" kern="1200" baseline="0" dirty="0" err="1" smtClean="0">
                          <a:solidFill>
                            <a:schemeClr val="bg1"/>
                          </a:solidFill>
                        </a:rPr>
                        <a:t>Jabal</a:t>
                      </a:r>
                      <a:r>
                        <a:rPr lang="en-US" sz="1500" kern="1200" baseline="0" dirty="0" smtClean="0">
                          <a:solidFill>
                            <a:schemeClr val="bg1"/>
                          </a:solidFill>
                        </a:rPr>
                        <a:t> al </a:t>
                      </a:r>
                      <a:r>
                        <a:rPr lang="en-US" sz="1500" kern="1200" baseline="0" dirty="0" err="1" smtClean="0">
                          <a:solidFill>
                            <a:schemeClr val="bg1"/>
                          </a:solidFill>
                        </a:rPr>
                        <a:t>Hoss</a:t>
                      </a:r>
                      <a:endParaRPr lang="en-US" sz="1500" b="1" kern="1200" baseline="0" dirty="0" smtClean="0">
                        <a:solidFill>
                          <a:schemeClr val="bg1"/>
                        </a:solidFill>
                        <a:latin typeface="+mn-lt"/>
                        <a:ea typeface="+mn-ea"/>
                        <a:cs typeface="+mn-cs"/>
                      </a:endParaRPr>
                    </a:p>
                  </a:txBody>
                  <a:tcPr horzOverflow="overflow"/>
                </a:tc>
              </a:tr>
              <a:tr h="314697">
                <a:tc>
                  <a:txBody>
                    <a:bodyPr/>
                    <a:lstStyle/>
                    <a:p>
                      <a:pPr marL="0" indent="0">
                        <a:lnSpc>
                          <a:spcPct val="100000"/>
                        </a:lnSpc>
                      </a:pPr>
                      <a:r>
                        <a:rPr lang="en-US" sz="1500" dirty="0" smtClean="0">
                          <a:solidFill>
                            <a:schemeClr val="bg1"/>
                          </a:solidFill>
                        </a:rPr>
                        <a:t>Lebanon</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500" kern="1200" baseline="0" dirty="0" err="1" smtClean="0">
                          <a:solidFill>
                            <a:schemeClr val="bg1"/>
                          </a:solidFill>
                        </a:rPr>
                        <a:t>Mu’assat</a:t>
                      </a:r>
                      <a:r>
                        <a:rPr lang="en-US" sz="1500" kern="1200" baseline="0" dirty="0" smtClean="0">
                          <a:solidFill>
                            <a:schemeClr val="bg1"/>
                          </a:solidFill>
                        </a:rPr>
                        <a:t> </a:t>
                      </a:r>
                      <a:r>
                        <a:rPr lang="en-US" sz="1500" kern="1200" baseline="0" dirty="0" err="1" smtClean="0">
                          <a:solidFill>
                            <a:schemeClr val="bg1"/>
                          </a:solidFill>
                        </a:rPr>
                        <a:t>Bayat</a:t>
                      </a:r>
                      <a:r>
                        <a:rPr lang="en-US" sz="1500" kern="1200" baseline="0" dirty="0" smtClean="0">
                          <a:solidFill>
                            <a:schemeClr val="bg1"/>
                          </a:solidFill>
                        </a:rPr>
                        <a:t> Al-Mal</a:t>
                      </a:r>
                      <a:endParaRPr lang="en-US" sz="1500" b="1" kern="1200" baseline="0" dirty="0" smtClean="0">
                        <a:solidFill>
                          <a:schemeClr val="bg1"/>
                        </a:solidFill>
                        <a:latin typeface="+mn-lt"/>
                        <a:ea typeface="+mn-ea"/>
                        <a:cs typeface="+mn-cs"/>
                      </a:endParaRPr>
                    </a:p>
                  </a:txBody>
                  <a:tcPr horzOverflow="overflow"/>
                </a:tc>
              </a:tr>
              <a:tr h="314697">
                <a:tc>
                  <a:txBody>
                    <a:bodyPr/>
                    <a:lstStyle/>
                    <a:p>
                      <a:pPr marL="0" indent="0">
                        <a:lnSpc>
                          <a:spcPct val="100000"/>
                        </a:lnSpc>
                      </a:pPr>
                      <a:r>
                        <a:rPr lang="en-US" sz="1500" dirty="0" err="1" smtClean="0">
                          <a:solidFill>
                            <a:schemeClr val="bg1"/>
                          </a:solidFill>
                        </a:rPr>
                        <a:t>Yeman</a:t>
                      </a:r>
                      <a:endParaRPr lang="en-US" sz="1500" b="1" dirty="0" smtClean="0">
                        <a:solidFill>
                          <a:schemeClr val="bg1"/>
                        </a:solidFill>
                      </a:endParaRPr>
                    </a:p>
                  </a:txBody>
                  <a:tcPr horzOverflow="overflow"/>
                </a:tc>
                <a:tc>
                  <a:txBody>
                    <a:bodyPr/>
                    <a:lstStyle/>
                    <a:p>
                      <a:r>
                        <a:rPr lang="en-US" sz="1500" kern="1200" baseline="0" dirty="0" err="1" smtClean="0">
                          <a:solidFill>
                            <a:schemeClr val="bg1"/>
                          </a:solidFill>
                        </a:rPr>
                        <a:t>Hodeidah</a:t>
                      </a:r>
                      <a:r>
                        <a:rPr lang="en-US" sz="1500" kern="1200" baseline="0" dirty="0" smtClean="0">
                          <a:solidFill>
                            <a:schemeClr val="bg1"/>
                          </a:solidFill>
                        </a:rPr>
                        <a:t> Microfinance Program, Al-Amal Microfinance Bank etc.</a:t>
                      </a:r>
                      <a:endParaRPr lang="en-US" sz="1500" b="1" kern="1200" baseline="0" dirty="0" smtClean="0">
                        <a:solidFill>
                          <a:schemeClr val="bg1"/>
                        </a:solidFill>
                        <a:latin typeface="+mn-lt"/>
                        <a:ea typeface="+mn-ea"/>
                        <a:cs typeface="+mn-cs"/>
                      </a:endParaRPr>
                    </a:p>
                  </a:txBody>
                  <a:tcPr horzOverflow="overflow"/>
                </a:tc>
              </a:tr>
              <a:tr h="3146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baseline="0" dirty="0" smtClean="0">
                          <a:solidFill>
                            <a:schemeClr val="bg1"/>
                          </a:solidFill>
                        </a:rPr>
                        <a:t>South Africa</a:t>
                      </a:r>
                      <a:endParaRPr lang="en-US" sz="1500" b="1" kern="1200" baseline="0"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u="none" strike="noStrike" cap="none" normalizeH="0" baseline="0" dirty="0" err="1" smtClean="0">
                          <a:ln>
                            <a:noFill/>
                          </a:ln>
                          <a:solidFill>
                            <a:schemeClr val="bg1"/>
                          </a:solidFill>
                          <a:effectLst/>
                        </a:rPr>
                        <a:t>Awqaf</a:t>
                      </a:r>
                      <a:r>
                        <a:rPr kumimoji="0" lang="en-US" sz="1500" u="none" strike="noStrike" cap="none" normalizeH="0" baseline="0" dirty="0" smtClean="0">
                          <a:ln>
                            <a:noFill/>
                          </a:ln>
                          <a:solidFill>
                            <a:schemeClr val="bg1"/>
                          </a:solidFill>
                          <a:effectLst/>
                        </a:rPr>
                        <a:t> South Africa</a:t>
                      </a:r>
                      <a:endParaRPr kumimoji="0" lang="en-US" sz="1500" b="1" i="1" u="none" strike="noStrike" cap="none" normalizeH="0" baseline="0" dirty="0" smtClean="0">
                        <a:ln>
                          <a:noFill/>
                        </a:ln>
                        <a:solidFill>
                          <a:schemeClr val="bg1"/>
                        </a:solidFill>
                        <a:effectLst/>
                        <a:latin typeface="Arial" pitchFamily="34" charset="0"/>
                        <a:ea typeface="ＭＳ Ｐゴシック" pitchFamily="34" charset="-128"/>
                      </a:endParaRPr>
                    </a:p>
                  </a:txBody>
                  <a:tcPr horzOverflow="overflow"/>
                </a:tc>
              </a:tr>
              <a:tr h="5405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500" kern="1200" baseline="0" dirty="0" smtClean="0">
                          <a:solidFill>
                            <a:schemeClr val="bg1"/>
                          </a:solidFill>
                        </a:rPr>
                        <a:t>U.K</a:t>
                      </a:r>
                    </a:p>
                    <a:p>
                      <a:pPr marL="0" indent="0">
                        <a:lnSpc>
                          <a:spcPct val="100000"/>
                        </a:lnSpc>
                      </a:pP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ja-JP" sz="1500" u="none" strike="noStrike" cap="none" normalizeH="0" baseline="0" dirty="0" smtClean="0">
                          <a:ln>
                            <a:noFill/>
                          </a:ln>
                          <a:solidFill>
                            <a:schemeClr val="bg1"/>
                          </a:solidFill>
                          <a:effectLst/>
                        </a:rPr>
                        <a:t>Faith Matters, Islamic Relief, Muslim Aid, HSBC </a:t>
                      </a:r>
                      <a:r>
                        <a:rPr kumimoji="0" lang="en-US" altLang="ja-JP" sz="1500" u="none" strike="noStrike" cap="none" normalizeH="0" baseline="0" dirty="0" err="1" smtClean="0">
                          <a:ln>
                            <a:noFill/>
                          </a:ln>
                          <a:solidFill>
                            <a:schemeClr val="bg1"/>
                          </a:solidFill>
                          <a:effectLst/>
                        </a:rPr>
                        <a:t>Amanah</a:t>
                      </a:r>
                      <a:r>
                        <a:rPr kumimoji="0" lang="en-US" altLang="ja-JP" sz="1500" u="none" strike="noStrike" cap="none" normalizeH="0" baseline="0" dirty="0" smtClean="0">
                          <a:ln>
                            <a:noFill/>
                          </a:ln>
                          <a:solidFill>
                            <a:schemeClr val="bg1"/>
                          </a:solidFill>
                          <a:effectLst/>
                        </a:rPr>
                        <a:t> etc.</a:t>
                      </a:r>
                      <a:endParaRPr kumimoji="0" lang="en-US" altLang="ja-JP" sz="1500" b="1" i="0" u="none" strike="noStrike" cap="none" normalizeH="0" baseline="0" dirty="0" smtClean="0">
                        <a:ln>
                          <a:noFill/>
                        </a:ln>
                        <a:solidFill>
                          <a:schemeClr val="bg1"/>
                        </a:solidFill>
                        <a:effectLst/>
                        <a:latin typeface="Arial" pitchFamily="34" charset="0"/>
                        <a:ea typeface="ＭＳ Ｐゴシック" pitchFamily="34" charset="-128"/>
                      </a:endParaRPr>
                    </a:p>
                  </a:txBody>
                  <a:tcPr horzOverflow="overflow"/>
                </a:tc>
              </a:tr>
              <a:tr h="3022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500" u="none" strike="noStrike" kern="1200" cap="none" normalizeH="0" baseline="0" dirty="0" smtClean="0">
                          <a:ln>
                            <a:noFill/>
                          </a:ln>
                          <a:solidFill>
                            <a:schemeClr val="bg1"/>
                          </a:solidFill>
                          <a:effectLst/>
                          <a:latin typeface="+mn-lt"/>
                          <a:ea typeface="+mn-ea"/>
                          <a:cs typeface="+mn-cs"/>
                        </a:rPr>
                        <a:t>Tanzania</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ja-JP" sz="1500" u="none" strike="noStrike" kern="1200" cap="none" normalizeH="0" baseline="0" dirty="0" smtClean="0">
                          <a:ln>
                            <a:noFill/>
                          </a:ln>
                          <a:solidFill>
                            <a:schemeClr val="bg1"/>
                          </a:solidFill>
                          <a:effectLst/>
                          <a:latin typeface="+mn-lt"/>
                          <a:ea typeface="+mn-ea"/>
                          <a:cs typeface="+mn-cs"/>
                        </a:rPr>
                        <a:t>Hajj Trust</a:t>
                      </a:r>
                      <a:r>
                        <a:rPr kumimoji="0" lang="en-US" altLang="ja-JP" sz="1500" u="none" strike="noStrike" kern="1200" cap="none" normalizeH="0" baseline="0" smtClean="0">
                          <a:ln>
                            <a:noFill/>
                          </a:ln>
                          <a:solidFill>
                            <a:schemeClr val="bg1"/>
                          </a:solidFill>
                          <a:effectLst/>
                          <a:latin typeface="+mn-lt"/>
                          <a:ea typeface="+mn-ea"/>
                          <a:cs typeface="+mn-cs"/>
                        </a:rPr>
                        <a:t>,  Four SACCOS</a:t>
                      </a:r>
                      <a:endParaRPr kumimoji="0" lang="en-US" altLang="ja-JP" sz="1500" u="none" strike="noStrike" kern="1200" cap="none" normalizeH="0" baseline="0" dirty="0" smtClean="0">
                        <a:ln>
                          <a:noFill/>
                        </a:ln>
                        <a:solidFill>
                          <a:schemeClr val="bg1"/>
                        </a:solidFill>
                        <a:effectLst/>
                        <a:latin typeface="+mn-lt"/>
                        <a:ea typeface="+mn-ea"/>
                        <a:cs typeface="+mn-cs"/>
                      </a:endParaRPr>
                    </a:p>
                  </a:txBody>
                  <a:tcPr horzOverflow="overflow"/>
                </a:tc>
              </a:tr>
            </a:tbl>
          </a:graphicData>
        </a:graphic>
      </p:graphicFrame>
    </p:spTree>
    <p:extLst>
      <p:ext uri="{BB962C8B-B14F-4D97-AF65-F5344CB8AC3E}">
        <p14:creationId xmlns="" xmlns:p14="http://schemas.microsoft.com/office/powerpoint/2010/main" val="2735216556"/>
      </p:ext>
    </p:extLst>
  </p:cSld>
  <p:clrMapOvr>
    <a:masterClrMapping/>
  </p:clrMapOvr>
  <mc:AlternateContent xmlns:mc="http://schemas.openxmlformats.org/markup-compatibility/2006">
    <mc:Choice xmlns="" xmlns:p14="http://schemas.microsoft.com/office/powerpoint/2010/main" Requires="p14">
      <p:transition spd="slow" p14:dur="2000" advTm="17165"/>
    </mc:Choice>
    <mc:Fallback>
      <p:transition spd="slow" advTm="17165"/>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3"/>
          <p:cNvSpPr txBox="1">
            <a:spLocks noChangeArrowheads="1"/>
          </p:cNvSpPr>
          <p:nvPr/>
        </p:nvSpPr>
        <p:spPr bwMode="auto">
          <a:xfrm>
            <a:off x="495299" y="0"/>
            <a:ext cx="8758817" cy="1167078"/>
          </a:xfrm>
          <a:prstGeom prst="rect">
            <a:avLst/>
          </a:prstGeom>
          <a:solidFill>
            <a:srgbClr val="35742A"/>
          </a:solidFill>
          <a:ln w="9525" algn="ctr">
            <a:noFill/>
            <a:miter lim="800000"/>
            <a:headEnd/>
            <a:tailEnd/>
          </a:ln>
          <a:effectLst/>
        </p:spPr>
        <p:txBody>
          <a:bodyPr vert="horz" lIns="91440" tIns="45720" rIns="91440" bIns="45720" rtlCol="0" anchor="ctr">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rgbClr val="FFFFFF"/>
                </a:solidFill>
                <a:cs typeface="Arial" charset="0"/>
              </a:rPr>
              <a:t>Factors to be considered while doing </a:t>
            </a:r>
            <a:r>
              <a:rPr lang="en-US" b="1" dirty="0" smtClean="0">
                <a:solidFill>
                  <a:srgbClr val="FFFFFF"/>
                </a:solidFill>
                <a:cs typeface="Arial" charset="0"/>
              </a:rPr>
              <a:t>Islamic Agri. &amp; Rural</a:t>
            </a:r>
            <a:endParaRPr lang="en-GB" b="1" dirty="0">
              <a:solidFill>
                <a:srgbClr val="FFFFFF"/>
              </a:solidFill>
              <a:cs typeface="Arial" charset="0"/>
            </a:endParaRPr>
          </a:p>
        </p:txBody>
      </p:sp>
      <p:sp>
        <p:nvSpPr>
          <p:cNvPr id="8" name="Line 14"/>
          <p:cNvSpPr>
            <a:spLocks noChangeShapeType="1"/>
          </p:cNvSpPr>
          <p:nvPr/>
        </p:nvSpPr>
        <p:spPr bwMode="auto">
          <a:xfrm>
            <a:off x="698500" y="1554151"/>
            <a:ext cx="0" cy="792162"/>
          </a:xfrm>
          <a:prstGeom prst="line">
            <a:avLst/>
          </a:prstGeom>
          <a:noFill/>
          <a:ln w="57150">
            <a:solidFill>
              <a:srgbClr val="F5530B"/>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9" name="Rectangle 8"/>
          <p:cNvSpPr/>
          <p:nvPr/>
        </p:nvSpPr>
        <p:spPr>
          <a:xfrm>
            <a:off x="811933" y="1749570"/>
            <a:ext cx="847006" cy="369332"/>
          </a:xfrm>
          <a:prstGeom prst="rect">
            <a:avLst/>
          </a:prstGeom>
        </p:spPr>
        <p:txBody>
          <a:bodyPr wrap="square">
            <a:spAutoFit/>
          </a:bodyPr>
          <a:lstStyle/>
          <a:p>
            <a:pPr eaLnBrk="0" fontAlgn="base" hangingPunct="0">
              <a:spcBef>
                <a:spcPct val="50000"/>
              </a:spcBef>
              <a:spcAft>
                <a:spcPct val="0"/>
              </a:spcAft>
              <a:buFont typeface="Wingdings" pitchFamily="2" charset="2"/>
              <a:buNone/>
            </a:pPr>
            <a:r>
              <a:rPr lang="en-US" dirty="0" smtClean="0">
                <a:solidFill>
                  <a:srgbClr val="FF6600"/>
                </a:solidFill>
                <a:latin typeface="Book Antiqua" pitchFamily="18" charset="0"/>
                <a:cs typeface="Arial" charset="0"/>
              </a:rPr>
              <a:t>Moral</a:t>
            </a:r>
            <a:endParaRPr lang="en-US" dirty="0">
              <a:solidFill>
                <a:srgbClr val="FF6600"/>
              </a:solidFill>
              <a:latin typeface="Book Antiqua" pitchFamily="18" charset="0"/>
              <a:cs typeface="Arial" charset="0"/>
            </a:endParaRPr>
          </a:p>
        </p:txBody>
      </p:sp>
      <p:sp>
        <p:nvSpPr>
          <p:cNvPr id="10" name="Line 16"/>
          <p:cNvSpPr>
            <a:spLocks noChangeShapeType="1"/>
          </p:cNvSpPr>
          <p:nvPr/>
        </p:nvSpPr>
        <p:spPr bwMode="auto">
          <a:xfrm>
            <a:off x="1752600" y="1554151"/>
            <a:ext cx="0" cy="792162"/>
          </a:xfrm>
          <a:prstGeom prst="line">
            <a:avLst/>
          </a:prstGeom>
          <a:noFill/>
          <a:ln w="57150">
            <a:solidFill>
              <a:srgbClr val="000066"/>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11" name="Line 18"/>
          <p:cNvSpPr>
            <a:spLocks noChangeShapeType="1"/>
          </p:cNvSpPr>
          <p:nvPr/>
        </p:nvSpPr>
        <p:spPr bwMode="auto">
          <a:xfrm>
            <a:off x="3048000" y="1538156"/>
            <a:ext cx="0" cy="792162"/>
          </a:xfrm>
          <a:prstGeom prst="line">
            <a:avLst/>
          </a:prstGeom>
          <a:noFill/>
          <a:ln w="57150">
            <a:solidFill>
              <a:schemeClr val="hlink"/>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12" name="Line 20"/>
          <p:cNvSpPr>
            <a:spLocks noChangeShapeType="1"/>
          </p:cNvSpPr>
          <p:nvPr/>
        </p:nvSpPr>
        <p:spPr bwMode="auto">
          <a:xfrm>
            <a:off x="4292600" y="1554150"/>
            <a:ext cx="0" cy="792163"/>
          </a:xfrm>
          <a:prstGeom prst="line">
            <a:avLst/>
          </a:prstGeom>
          <a:noFill/>
          <a:ln w="57150">
            <a:solidFill>
              <a:srgbClr val="008000"/>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13" name="Text Box 15"/>
          <p:cNvSpPr txBox="1">
            <a:spLocks noChangeArrowheads="1"/>
          </p:cNvSpPr>
          <p:nvPr/>
        </p:nvSpPr>
        <p:spPr bwMode="auto">
          <a:xfrm>
            <a:off x="1832050" y="1741354"/>
            <a:ext cx="1584325" cy="459100"/>
          </a:xfrm>
          <a:prstGeom prst="rect">
            <a:avLst/>
          </a:prstGeom>
          <a:noFill/>
          <a:ln w="12700">
            <a:noFill/>
            <a:miter lim="800000"/>
            <a:headEnd/>
            <a:tailEnd/>
          </a:ln>
          <a:effectLst/>
        </p:spPr>
        <p:txBody>
          <a:bodyPr lIns="90488" tIns="44450" rIns="90488" bIns="44450">
            <a:spAutoFit/>
          </a:bodyPr>
          <a:lstStyle/>
          <a:p>
            <a:pPr eaLnBrk="0" fontAlgn="base" hangingPunct="0">
              <a:spcBef>
                <a:spcPct val="50000"/>
              </a:spcBef>
              <a:spcAft>
                <a:spcPct val="0"/>
              </a:spcAft>
              <a:buFont typeface="Wingdings" pitchFamily="2" charset="2"/>
              <a:buNone/>
            </a:pPr>
            <a:r>
              <a:rPr lang="en-US" sz="2400" dirty="0" smtClean="0">
                <a:ln w="0"/>
                <a:solidFill>
                  <a:srgbClr val="0070C0"/>
                </a:solidFill>
                <a:effectLst>
                  <a:outerShdw blurRad="38100" dist="19050" dir="2700000" algn="tl" rotWithShape="0">
                    <a:schemeClr val="dk1">
                      <a:alpha val="40000"/>
                    </a:schemeClr>
                  </a:outerShdw>
                </a:effectLst>
                <a:latin typeface="Book Antiqua" pitchFamily="18" charset="0"/>
                <a:cs typeface="Arial" charset="0"/>
              </a:rPr>
              <a:t>Ethical</a:t>
            </a:r>
          </a:p>
        </p:txBody>
      </p:sp>
      <p:sp>
        <p:nvSpPr>
          <p:cNvPr id="14" name="Text Box 17"/>
          <p:cNvSpPr txBox="1">
            <a:spLocks noChangeArrowheads="1"/>
          </p:cNvSpPr>
          <p:nvPr/>
        </p:nvSpPr>
        <p:spPr bwMode="auto">
          <a:xfrm>
            <a:off x="3190950" y="1738817"/>
            <a:ext cx="1584325" cy="459100"/>
          </a:xfrm>
          <a:prstGeom prst="rect">
            <a:avLst/>
          </a:prstGeom>
          <a:noFill/>
          <a:ln w="12700">
            <a:noFill/>
            <a:miter lim="800000"/>
            <a:headEnd/>
            <a:tailEnd/>
          </a:ln>
          <a:effectLst/>
        </p:spPr>
        <p:txBody>
          <a:bodyPr wrap="square" lIns="90488" tIns="44450" rIns="90488" bIns="44450">
            <a:spAutoFit/>
          </a:bodyPr>
          <a:lstStyle/>
          <a:p>
            <a:pPr eaLnBrk="0" fontAlgn="base" hangingPunct="0">
              <a:spcBef>
                <a:spcPct val="50000"/>
              </a:spcBef>
              <a:spcAft>
                <a:spcPct val="0"/>
              </a:spcAft>
              <a:buFont typeface="Wingdings" pitchFamily="2" charset="2"/>
              <a:buNone/>
            </a:pPr>
            <a:r>
              <a:rPr lang="en-US" sz="2400" dirty="0" smtClean="0">
                <a:solidFill>
                  <a:srgbClr val="00B050"/>
                </a:solidFill>
                <a:latin typeface="Book Antiqua" pitchFamily="18" charset="0"/>
                <a:cs typeface="Arial" charset="0"/>
              </a:rPr>
              <a:t>Social</a:t>
            </a:r>
          </a:p>
        </p:txBody>
      </p:sp>
      <p:sp>
        <p:nvSpPr>
          <p:cNvPr id="15" name="Text Box 19"/>
          <p:cNvSpPr txBox="1">
            <a:spLocks noChangeArrowheads="1"/>
          </p:cNvSpPr>
          <p:nvPr/>
        </p:nvSpPr>
        <p:spPr bwMode="auto">
          <a:xfrm>
            <a:off x="4437062" y="1554151"/>
            <a:ext cx="2895600" cy="828432"/>
          </a:xfrm>
          <a:prstGeom prst="rect">
            <a:avLst/>
          </a:prstGeom>
          <a:noFill/>
          <a:ln w="12700">
            <a:noFill/>
            <a:miter lim="800000"/>
            <a:headEnd/>
            <a:tailEnd/>
          </a:ln>
          <a:effectLst/>
        </p:spPr>
        <p:txBody>
          <a:bodyPr wrap="square" lIns="90488" tIns="44450" rIns="90488" bIns="44450">
            <a:spAutoFit/>
          </a:bodyPr>
          <a:lstStyle/>
          <a:p>
            <a:pPr eaLnBrk="0" fontAlgn="base" hangingPunct="0">
              <a:spcBef>
                <a:spcPct val="50000"/>
              </a:spcBef>
              <a:spcAft>
                <a:spcPct val="0"/>
              </a:spcAft>
              <a:buFont typeface="Wingdings" pitchFamily="2" charset="2"/>
              <a:buNone/>
            </a:pPr>
            <a:r>
              <a:rPr lang="en-US" sz="2400" dirty="0" smtClean="0">
                <a:solidFill>
                  <a:schemeClr val="accent1"/>
                </a:solidFill>
                <a:latin typeface="Book Antiqua" pitchFamily="18" charset="0"/>
                <a:cs typeface="Arial" charset="0"/>
              </a:rPr>
              <a:t>Poverty Alleviation Element</a:t>
            </a:r>
          </a:p>
        </p:txBody>
      </p:sp>
      <p:sp>
        <p:nvSpPr>
          <p:cNvPr id="17" name="Text Box 21"/>
          <p:cNvSpPr txBox="1">
            <a:spLocks noChangeArrowheads="1"/>
          </p:cNvSpPr>
          <p:nvPr/>
        </p:nvSpPr>
        <p:spPr bwMode="auto">
          <a:xfrm>
            <a:off x="7477123" y="1554150"/>
            <a:ext cx="2232025" cy="459100"/>
          </a:xfrm>
          <a:prstGeom prst="rect">
            <a:avLst/>
          </a:prstGeom>
          <a:noFill/>
          <a:ln w="12700">
            <a:noFill/>
            <a:miter lim="800000"/>
            <a:headEnd/>
            <a:tailEnd/>
          </a:ln>
          <a:effectLst/>
        </p:spPr>
        <p:txBody>
          <a:bodyPr wrap="square" lIns="90488" tIns="44450" rIns="90488" bIns="44450">
            <a:spAutoFit/>
          </a:bodyPr>
          <a:lstStyle/>
          <a:p>
            <a:pPr eaLnBrk="0" fontAlgn="base" hangingPunct="0">
              <a:spcBef>
                <a:spcPct val="50000"/>
              </a:spcBef>
              <a:spcAft>
                <a:spcPct val="0"/>
              </a:spcAft>
              <a:buFont typeface="Wingdings" pitchFamily="2" charset="2"/>
              <a:buNone/>
            </a:pPr>
            <a:r>
              <a:rPr lang="en-US" sz="2400" dirty="0" smtClean="0">
                <a:solidFill>
                  <a:schemeClr val="tx2">
                    <a:lumMod val="75000"/>
                  </a:schemeClr>
                </a:solidFill>
                <a:latin typeface="Book Antiqua" pitchFamily="18" charset="0"/>
                <a:cs typeface="Arial" charset="0"/>
              </a:rPr>
              <a:t>and more</a:t>
            </a:r>
            <a:r>
              <a:rPr lang="en-US" sz="2400" dirty="0" smtClean="0">
                <a:solidFill>
                  <a:schemeClr val="tx2">
                    <a:lumMod val="75000"/>
                  </a:schemeClr>
                </a:solidFill>
                <a:latin typeface="Times New Roman"/>
                <a:cs typeface="Arial" charset="0"/>
              </a:rPr>
              <a:t>…</a:t>
            </a:r>
            <a:r>
              <a:rPr lang="en-US" sz="2400" dirty="0" smtClean="0">
                <a:solidFill>
                  <a:schemeClr val="tx2">
                    <a:lumMod val="75000"/>
                  </a:schemeClr>
                </a:solidFill>
                <a:latin typeface="Book Antiqua" pitchFamily="18" charset="0"/>
                <a:cs typeface="Arial" charset="0"/>
              </a:rPr>
              <a:t>.</a:t>
            </a:r>
          </a:p>
        </p:txBody>
      </p:sp>
      <p:grpSp>
        <p:nvGrpSpPr>
          <p:cNvPr id="2" name="Group 24"/>
          <p:cNvGrpSpPr>
            <a:grpSpLocks/>
          </p:cNvGrpSpPr>
          <p:nvPr/>
        </p:nvGrpSpPr>
        <p:grpSpPr bwMode="auto">
          <a:xfrm>
            <a:off x="6211887" y="2102354"/>
            <a:ext cx="2927351" cy="4328669"/>
            <a:chOff x="4096" y="1060"/>
            <a:chExt cx="1844" cy="2911"/>
          </a:xfrm>
        </p:grpSpPr>
        <p:sp>
          <p:nvSpPr>
            <p:cNvPr id="19" name="Line 25"/>
            <p:cNvSpPr>
              <a:spLocks noChangeShapeType="1"/>
            </p:cNvSpPr>
            <p:nvPr/>
          </p:nvSpPr>
          <p:spPr bwMode="auto">
            <a:xfrm>
              <a:off x="4096" y="1498"/>
              <a:ext cx="0" cy="2222"/>
            </a:xfrm>
            <a:prstGeom prst="line">
              <a:avLst/>
            </a:prstGeom>
            <a:noFill/>
            <a:ln w="57150">
              <a:solidFill>
                <a:schemeClr val="hlink"/>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20" name="Rectangle 26"/>
            <p:cNvSpPr>
              <a:spLocks noChangeArrowheads="1"/>
            </p:cNvSpPr>
            <p:nvPr/>
          </p:nvSpPr>
          <p:spPr bwMode="auto">
            <a:xfrm>
              <a:off x="4219" y="1060"/>
              <a:ext cx="1721" cy="2911"/>
            </a:xfrm>
            <a:prstGeom prst="rect">
              <a:avLst/>
            </a:prstGeom>
            <a:noFill/>
            <a:ln w="9525">
              <a:noFill/>
              <a:miter lim="800000"/>
              <a:headEnd/>
              <a:tailEnd/>
            </a:ln>
            <a:effectLst/>
          </p:spPr>
          <p:txBody>
            <a:bodyPr anchor="ctr"/>
            <a:lstStyle/>
            <a:p>
              <a:pPr algn="ctr"/>
              <a:endParaRPr lang="en-US" sz="2000" b="1" u="sng" dirty="0" smtClean="0">
                <a:solidFill>
                  <a:schemeClr val="bg2">
                    <a:lumMod val="50000"/>
                  </a:schemeClr>
                </a:solidFill>
                <a:latin typeface="Arial Narrow" panose="020B0606020202030204" pitchFamily="34" charset="0"/>
              </a:endParaRPr>
            </a:p>
            <a:p>
              <a:pPr algn="ctr"/>
              <a:endParaRPr lang="en-US" sz="2000" b="1" u="sng" dirty="0">
                <a:solidFill>
                  <a:schemeClr val="bg2">
                    <a:lumMod val="50000"/>
                  </a:schemeClr>
                </a:solidFill>
                <a:latin typeface="Arial Narrow" panose="020B0606020202030204" pitchFamily="34" charset="0"/>
              </a:endParaRPr>
            </a:p>
            <a:p>
              <a:pPr algn="ctr"/>
              <a:r>
                <a:rPr lang="en-US" sz="2400" b="1" u="sng" dirty="0" smtClean="0">
                  <a:solidFill>
                    <a:schemeClr val="bg2">
                      <a:lumMod val="50000"/>
                    </a:schemeClr>
                  </a:solidFill>
                  <a:latin typeface="Arial Narrow" panose="020B0606020202030204" pitchFamily="34" charset="0"/>
                </a:rPr>
                <a:t>A Misconception removed</a:t>
              </a:r>
            </a:p>
            <a:p>
              <a:pPr algn="ctr"/>
              <a:endParaRPr lang="en-US" sz="2400" b="1" u="sng" dirty="0" smtClean="0">
                <a:solidFill>
                  <a:schemeClr val="bg2">
                    <a:lumMod val="50000"/>
                  </a:schemeClr>
                </a:solidFill>
                <a:latin typeface="Arial Narrow" panose="020B0606020202030204" pitchFamily="34" charset="0"/>
              </a:endParaRPr>
            </a:p>
            <a:p>
              <a:pPr algn="ctr"/>
              <a:r>
                <a:rPr lang="en-US" sz="2000" b="1" i="1" dirty="0" smtClean="0">
                  <a:solidFill>
                    <a:schemeClr val="bg2">
                      <a:lumMod val="50000"/>
                    </a:schemeClr>
                  </a:solidFill>
                  <a:latin typeface="Arial Narrow" panose="020B0606020202030204" pitchFamily="34" charset="0"/>
                </a:rPr>
                <a:t>Islamic Finance is a system not the Religion, it can be utilized  &amp; operated by both Muslims and </a:t>
              </a:r>
            </a:p>
            <a:p>
              <a:pPr algn="ctr"/>
              <a:r>
                <a:rPr lang="en-US" sz="2000" b="1" i="1" dirty="0" smtClean="0">
                  <a:solidFill>
                    <a:schemeClr val="bg2">
                      <a:lumMod val="50000"/>
                    </a:schemeClr>
                  </a:solidFill>
                  <a:latin typeface="Arial Narrow" panose="020B0606020202030204" pitchFamily="34" charset="0"/>
                </a:rPr>
                <a:t>Non-Muslim Communities for Poverty Alleviation, Social &amp; Economic Development. </a:t>
              </a:r>
            </a:p>
            <a:p>
              <a:endParaRPr lang="en-US" dirty="0" smtClean="0">
                <a:solidFill>
                  <a:schemeClr val="bg2">
                    <a:lumMod val="50000"/>
                  </a:schemeClr>
                </a:solidFill>
              </a:endParaRPr>
            </a:p>
            <a:p>
              <a:endParaRPr lang="en-US" dirty="0" smtClean="0">
                <a:solidFill>
                  <a:schemeClr val="bg2">
                    <a:lumMod val="50000"/>
                  </a:schemeClr>
                </a:solidFill>
              </a:endParaRPr>
            </a:p>
            <a:p>
              <a:endParaRPr lang="en-US" dirty="0" smtClean="0">
                <a:solidFill>
                  <a:schemeClr val="bg2">
                    <a:lumMod val="50000"/>
                  </a:schemeClr>
                </a:solidFill>
              </a:endParaRPr>
            </a:p>
          </p:txBody>
        </p:sp>
      </p:grpSp>
      <p:sp>
        <p:nvSpPr>
          <p:cNvPr id="21" name="AutoShape 11"/>
          <p:cNvSpPr>
            <a:spLocks noChangeArrowheads="1"/>
          </p:cNvSpPr>
          <p:nvPr/>
        </p:nvSpPr>
        <p:spPr bwMode="auto">
          <a:xfrm>
            <a:off x="1571780" y="2857513"/>
            <a:ext cx="2673575" cy="3041254"/>
          </a:xfrm>
          <a:prstGeom prst="sun">
            <a:avLst>
              <a:gd name="adj" fmla="val 25000"/>
            </a:avLst>
          </a:prstGeom>
          <a:gradFill rotWithShape="1">
            <a:gsLst>
              <a:gs pos="0">
                <a:srgbClr val="008000"/>
              </a:gs>
              <a:gs pos="100000">
                <a:srgbClr val="F5530B"/>
              </a:gs>
            </a:gsLst>
            <a:lin ang="2700000" scaled="1"/>
          </a:gradFill>
          <a:ln w="9525" algn="ctr">
            <a:solidFill>
              <a:srgbClr val="008000"/>
            </a:solidFill>
            <a:miter lim="800000"/>
            <a:headEnd/>
            <a:tailEnd/>
          </a:ln>
          <a:effectLst/>
        </p:spPr>
        <p:txBody>
          <a:bodyPr wrap="none" anchor="ctr"/>
          <a:lstStyle/>
          <a:p>
            <a:pPr algn="ctr" eaLnBrk="0" fontAlgn="base" hangingPunct="0">
              <a:spcBef>
                <a:spcPct val="0"/>
              </a:spcBef>
              <a:spcAft>
                <a:spcPct val="0"/>
              </a:spcAft>
            </a:pPr>
            <a:r>
              <a:rPr lang="en-GB" b="1" dirty="0" smtClean="0">
                <a:solidFill>
                  <a:srgbClr val="FFFFFF"/>
                </a:solidFill>
                <a:cs typeface="Arial" charset="0"/>
              </a:rPr>
              <a:t>Islamic</a:t>
            </a:r>
          </a:p>
          <a:p>
            <a:pPr algn="ctr" eaLnBrk="0" fontAlgn="base" hangingPunct="0">
              <a:spcBef>
                <a:spcPct val="0"/>
              </a:spcBef>
              <a:spcAft>
                <a:spcPct val="0"/>
              </a:spcAft>
            </a:pPr>
            <a:r>
              <a:rPr lang="en-GB" b="1" dirty="0" smtClean="0">
                <a:solidFill>
                  <a:srgbClr val="FFFFFF"/>
                </a:solidFill>
                <a:cs typeface="Arial" charset="0"/>
              </a:rPr>
              <a:t>Micro</a:t>
            </a:r>
          </a:p>
          <a:p>
            <a:pPr algn="ctr" eaLnBrk="0" fontAlgn="base" hangingPunct="0">
              <a:spcBef>
                <a:spcPct val="0"/>
              </a:spcBef>
              <a:spcAft>
                <a:spcPct val="0"/>
              </a:spcAft>
            </a:pPr>
            <a:r>
              <a:rPr lang="en-GB" b="1" dirty="0" smtClean="0">
                <a:solidFill>
                  <a:srgbClr val="FFFFFF"/>
                </a:solidFill>
                <a:cs typeface="Arial" charset="0"/>
              </a:rPr>
              <a:t>Finance</a:t>
            </a:r>
          </a:p>
        </p:txBody>
      </p:sp>
      <p:sp>
        <p:nvSpPr>
          <p:cNvPr id="22" name="Rectangle 3"/>
          <p:cNvSpPr>
            <a:spLocks noChangeArrowheads="1"/>
          </p:cNvSpPr>
          <p:nvPr/>
        </p:nvSpPr>
        <p:spPr bwMode="auto">
          <a:xfrm>
            <a:off x="79450" y="4282810"/>
            <a:ext cx="1752600" cy="442336"/>
          </a:xfrm>
          <a:prstGeom prst="rect">
            <a:avLst/>
          </a:prstGeom>
          <a:noFill/>
          <a:ln w="9525" algn="ctr">
            <a:noFill/>
            <a:miter lim="800000"/>
            <a:headEnd/>
            <a:tailEnd/>
          </a:ln>
          <a:effectLst/>
        </p:spPr>
        <p:txBody>
          <a:bodyPr lIns="45720" rIns="45720" anchor="ctr"/>
          <a:lstStyle/>
          <a:p>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Ensure </a:t>
            </a:r>
            <a:r>
              <a:rPr lang="en-GB" sz="1600" i="1" dirty="0" err="1" smtClean="0">
                <a:ln w="0"/>
                <a:solidFill>
                  <a:schemeClr val="bg2">
                    <a:lumMod val="50000"/>
                  </a:schemeClr>
                </a:solidFill>
                <a:effectLst>
                  <a:outerShdw blurRad="38100" dist="19050" dir="2700000" algn="tl" rotWithShape="0">
                    <a:schemeClr val="dk1">
                      <a:alpha val="40000"/>
                    </a:schemeClr>
                  </a:outerShdw>
                </a:effectLst>
                <a:cs typeface="Arial" charset="0"/>
              </a:rPr>
              <a:t>Shariah</a:t>
            </a: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 Compliance</a:t>
            </a:r>
          </a:p>
        </p:txBody>
      </p:sp>
      <p:sp>
        <p:nvSpPr>
          <p:cNvPr id="24" name="Rectangle 10"/>
          <p:cNvSpPr>
            <a:spLocks noChangeArrowheads="1"/>
          </p:cNvSpPr>
          <p:nvPr/>
        </p:nvSpPr>
        <p:spPr bwMode="auto">
          <a:xfrm>
            <a:off x="2042128" y="6062606"/>
            <a:ext cx="1476414" cy="442336"/>
          </a:xfrm>
          <a:prstGeom prst="rect">
            <a:avLst/>
          </a:prstGeom>
          <a:noFill/>
          <a:ln w="9525" algn="ctr">
            <a:noFill/>
            <a:miter lim="800000"/>
            <a:headEnd/>
            <a:tailEnd/>
          </a:ln>
          <a:effectLst/>
        </p:spPr>
        <p:txBody>
          <a:bodyPr lIns="45720" rIns="45720" anchor="ctr"/>
          <a:lstStyle/>
          <a:p>
            <a:pPr algn="ct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Shariah Compliant Investments</a:t>
            </a:r>
          </a:p>
        </p:txBody>
      </p:sp>
      <p:sp>
        <p:nvSpPr>
          <p:cNvPr id="25" name="Rectangle 9"/>
          <p:cNvSpPr>
            <a:spLocks noChangeArrowheads="1"/>
          </p:cNvSpPr>
          <p:nvPr/>
        </p:nvSpPr>
        <p:spPr bwMode="auto">
          <a:xfrm>
            <a:off x="3915647" y="5359284"/>
            <a:ext cx="1822038" cy="698500"/>
          </a:xfrm>
          <a:prstGeom prst="rect">
            <a:avLst/>
          </a:prstGeom>
          <a:noFill/>
          <a:ln w="9525" algn="ctr">
            <a:noFill/>
            <a:miter lim="800000"/>
            <a:headEnd/>
            <a:tailEnd/>
          </a:ln>
          <a:effectLst/>
        </p:spPr>
        <p:txBody>
          <a:bodyPr lIns="45720" rIns="45720" anchor="ctr"/>
          <a:lstStyle/>
          <a:p>
            <a:pPr marL="320040" indent="-320040">
              <a:lnSpc>
                <a:spcPct val="80000"/>
              </a:lnSpc>
              <a:buClr>
                <a:schemeClr val="accent2"/>
              </a:buClr>
              <a:buSzPct val="60000"/>
              <a:defRPr/>
            </a:pPr>
            <a:r>
              <a:rPr lang="en-GB" sz="1600" i="1" dirty="0" err="1" smtClean="0">
                <a:ln w="0"/>
                <a:solidFill>
                  <a:schemeClr val="bg2">
                    <a:lumMod val="50000"/>
                  </a:schemeClr>
                </a:solidFill>
                <a:effectLst>
                  <a:outerShdw blurRad="38100" dist="19050" dir="2700000" algn="tl" rotWithShape="0">
                    <a:schemeClr val="dk1">
                      <a:alpha val="40000"/>
                    </a:schemeClr>
                  </a:outerShdw>
                </a:effectLst>
                <a:cs typeface="Arial" charset="0"/>
              </a:rPr>
              <a:t>Shariah</a:t>
            </a: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 Vetted Products</a:t>
            </a:r>
          </a:p>
        </p:txBody>
      </p:sp>
      <p:sp>
        <p:nvSpPr>
          <p:cNvPr id="26" name="Rectangle 5"/>
          <p:cNvSpPr>
            <a:spLocks noChangeArrowheads="1"/>
          </p:cNvSpPr>
          <p:nvPr/>
        </p:nvSpPr>
        <p:spPr bwMode="auto">
          <a:xfrm>
            <a:off x="4335657" y="4067580"/>
            <a:ext cx="1760677" cy="442336"/>
          </a:xfrm>
          <a:prstGeom prst="rect">
            <a:avLst/>
          </a:prstGeom>
          <a:noFill/>
          <a:ln w="9525" algn="ctr">
            <a:noFill/>
            <a:miter lim="800000"/>
            <a:headEnd/>
            <a:tailEnd/>
          </a:ln>
          <a:effectLst/>
        </p:spPr>
        <p:txBody>
          <a:bodyPr lIns="45720" rIns="45720" anchor="ctr"/>
          <a:lstStyle/>
          <a:p>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Shariah Compliant Funds</a:t>
            </a:r>
          </a:p>
        </p:txBody>
      </p:sp>
      <p:sp>
        <p:nvSpPr>
          <p:cNvPr id="27" name="Rectangle 6"/>
          <p:cNvSpPr>
            <a:spLocks noChangeArrowheads="1"/>
          </p:cNvSpPr>
          <p:nvPr/>
        </p:nvSpPr>
        <p:spPr bwMode="auto">
          <a:xfrm>
            <a:off x="4029376" y="2834895"/>
            <a:ext cx="1476414" cy="442336"/>
          </a:xfrm>
          <a:prstGeom prst="rect">
            <a:avLst/>
          </a:prstGeom>
          <a:noFill/>
          <a:ln w="9525" algn="ctr">
            <a:noFill/>
            <a:miter lim="800000"/>
            <a:headEnd/>
            <a:tailEnd/>
          </a:ln>
          <a:effectLst/>
        </p:spPr>
        <p:txBody>
          <a:bodyPr lIns="45720" rIns="45720" anchor="ctr"/>
          <a:lstStyle/>
          <a:p>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Free from </a:t>
            </a:r>
            <a:r>
              <a:rPr lang="en-GB" sz="1600" i="1" dirty="0" err="1" smtClean="0">
                <a:ln w="0"/>
                <a:solidFill>
                  <a:schemeClr val="bg2">
                    <a:lumMod val="50000"/>
                  </a:schemeClr>
                </a:solidFill>
                <a:effectLst>
                  <a:outerShdw blurRad="38100" dist="19050" dir="2700000" algn="tl" rotWithShape="0">
                    <a:schemeClr val="dk1">
                      <a:alpha val="40000"/>
                    </a:schemeClr>
                  </a:outerShdw>
                </a:effectLst>
                <a:cs typeface="Arial" charset="0"/>
              </a:rPr>
              <a:t>Gharar</a:t>
            </a: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 </a:t>
            </a:r>
          </a:p>
        </p:txBody>
      </p:sp>
      <p:sp>
        <p:nvSpPr>
          <p:cNvPr id="28" name="Rectangle 7"/>
          <p:cNvSpPr>
            <a:spLocks noChangeArrowheads="1"/>
          </p:cNvSpPr>
          <p:nvPr/>
        </p:nvSpPr>
        <p:spPr bwMode="auto">
          <a:xfrm>
            <a:off x="1939961" y="2437679"/>
            <a:ext cx="1476414" cy="442336"/>
          </a:xfrm>
          <a:prstGeom prst="rect">
            <a:avLst/>
          </a:prstGeom>
          <a:noFill/>
          <a:ln w="9525" algn="ctr">
            <a:noFill/>
            <a:miter lim="800000"/>
            <a:headEnd/>
            <a:tailEnd/>
          </a:ln>
          <a:effectLst/>
        </p:spPr>
        <p:txBody>
          <a:bodyPr lIns="45720" rIns="45720" anchor="ctr"/>
          <a:lstStyle/>
          <a:p>
            <a:pPr algn="ct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Micro Takaful</a:t>
            </a:r>
          </a:p>
        </p:txBody>
      </p:sp>
      <p:sp>
        <p:nvSpPr>
          <p:cNvPr id="29" name="Rectangle 8"/>
          <p:cNvSpPr>
            <a:spLocks noChangeArrowheads="1"/>
          </p:cNvSpPr>
          <p:nvPr/>
        </p:nvSpPr>
        <p:spPr bwMode="auto">
          <a:xfrm>
            <a:off x="148474" y="3017588"/>
            <a:ext cx="1476414" cy="526611"/>
          </a:xfrm>
          <a:prstGeom prst="rect">
            <a:avLst/>
          </a:prstGeom>
          <a:noFill/>
          <a:ln w="9525" algn="ctr">
            <a:noFill/>
            <a:miter lim="800000"/>
            <a:headEnd/>
            <a:tailEnd/>
          </a:ln>
          <a:effectLst/>
        </p:spPr>
        <p:txBody>
          <a:bodyPr lIns="45720" rIns="45720" anchor="ctr"/>
          <a:lstStyle/>
          <a:p>
            <a:pPr algn="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Free from Interest</a:t>
            </a:r>
          </a:p>
          <a:p>
            <a:pPr algn="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Financing</a:t>
            </a:r>
          </a:p>
        </p:txBody>
      </p:sp>
      <p:sp>
        <p:nvSpPr>
          <p:cNvPr id="30" name="Rectangle 3"/>
          <p:cNvSpPr>
            <a:spLocks noChangeArrowheads="1"/>
          </p:cNvSpPr>
          <p:nvPr/>
        </p:nvSpPr>
        <p:spPr bwMode="auto">
          <a:xfrm>
            <a:off x="423151" y="5445196"/>
            <a:ext cx="1334367" cy="526676"/>
          </a:xfrm>
          <a:prstGeom prst="rect">
            <a:avLst/>
          </a:prstGeom>
          <a:noFill/>
          <a:ln w="9525" algn="ctr">
            <a:noFill/>
            <a:miter lim="800000"/>
            <a:headEnd/>
            <a:tailEnd/>
          </a:ln>
          <a:effectLst/>
        </p:spPr>
        <p:txBody>
          <a:bodyPr lIns="45720" rIns="45720" anchor="ctr"/>
          <a:lstStyle/>
          <a:p>
            <a:pPr algn="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Trainings &amp; Quality HR</a:t>
            </a:r>
          </a:p>
        </p:txBody>
      </p:sp>
    </p:spTree>
    <p:extLst>
      <p:ext uri="{BB962C8B-B14F-4D97-AF65-F5344CB8AC3E}">
        <p14:creationId xmlns="" xmlns:p14="http://schemas.microsoft.com/office/powerpoint/2010/main" val="2973055943"/>
      </p:ext>
    </p:extLst>
  </p:cSld>
  <p:clrMapOvr>
    <a:masterClrMapping/>
  </p:clrMapOvr>
  <mc:AlternateContent xmlns:mc="http://schemas.openxmlformats.org/markup-compatibility/2006">
    <mc:Choice xmlns="" xmlns:p14="http://schemas.microsoft.com/office/powerpoint/2010/main" Requires="p14">
      <p:transition spd="slow" p14:dur="2000" advTm="64974"/>
    </mc:Choice>
    <mc:Fallback>
      <p:transition spd="slow" advTm="64974"/>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49262" y="0"/>
            <a:ext cx="8596139" cy="966788"/>
          </a:xfrm>
          <a:prstGeom prst="rect">
            <a:avLst/>
          </a:prstGeom>
          <a:solidFill>
            <a:srgbClr val="35742A"/>
          </a:solidFill>
          <a:ln w="9525" algn="ctr">
            <a:noFill/>
            <a:miter lim="800000"/>
            <a:headEnd/>
            <a:tailEnd/>
          </a:ln>
          <a:effectLst/>
        </p:spPr>
        <p:txBody>
          <a:bodyPr anchor="ctr"/>
          <a:lstStyle/>
          <a:p>
            <a:pPr marL="381000" indent="-381000" algn="ctr">
              <a:lnSpc>
                <a:spcPct val="80000"/>
              </a:lnSpc>
              <a:buFont typeface="Wingdings" pitchFamily="2" charset="2"/>
              <a:buNone/>
            </a:pPr>
            <a:r>
              <a:rPr lang="en-GB" sz="3200" b="1" dirty="0" smtClean="0">
                <a:solidFill>
                  <a:srgbClr val="FFFFFF"/>
                </a:solidFill>
                <a:cs typeface="Arial" charset="0"/>
              </a:rPr>
              <a:t>Challenges for the Development of Islamic Agri. &amp; Rural Finance</a:t>
            </a:r>
            <a:endParaRPr lang="en-GB" sz="3200" b="1" dirty="0">
              <a:solidFill>
                <a:srgbClr val="FFFFFF"/>
              </a:solidFill>
              <a:cs typeface="Arial" charset="0"/>
            </a:endParaRPr>
          </a:p>
        </p:txBody>
      </p:sp>
      <p:sp>
        <p:nvSpPr>
          <p:cNvPr id="5" name="Rectangle 8"/>
          <p:cNvSpPr>
            <a:spLocks noGrp="1" noChangeArrowheads="1"/>
          </p:cNvSpPr>
          <p:nvPr>
            <p:ph idx="1"/>
          </p:nvPr>
        </p:nvSpPr>
        <p:spPr bwMode="auto">
          <a:xfrm>
            <a:off x="449263" y="966788"/>
            <a:ext cx="8596312" cy="5546647"/>
          </a:xfrm>
          <a:prstGeom prst="rect">
            <a:avLst/>
          </a:prstGeom>
          <a:noFill/>
          <a:ln w="9525">
            <a:noFill/>
            <a:miter lim="800000"/>
            <a:headEnd/>
            <a:tailEnd/>
          </a:ln>
        </p:spPr>
        <p:txBody>
          <a:bodyPr wrap="square">
            <a:spAutoFit/>
          </a:bodyPr>
          <a:lstStyle/>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Non - Availability of Donor/</a:t>
            </a:r>
            <a:r>
              <a:rPr lang="en-US" sz="2800" dirty="0" err="1" smtClean="0">
                <a:solidFill>
                  <a:schemeClr val="bg1"/>
                </a:solidFill>
                <a:latin typeface="Tw Cen MT" pitchFamily="34" charset="0"/>
              </a:rPr>
              <a:t>Shariah</a:t>
            </a:r>
            <a:r>
              <a:rPr lang="en-US" sz="2800" dirty="0" smtClean="0">
                <a:solidFill>
                  <a:schemeClr val="bg1"/>
                </a:solidFill>
                <a:latin typeface="Tw Cen MT" pitchFamily="34" charset="0"/>
              </a:rPr>
              <a:t> Compliant Sources of Funds</a:t>
            </a:r>
            <a:endParaRPr lang="en-GB"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1"/>
                </a:solidFill>
                <a:latin typeface="Tw Cen MT" pitchFamily="34" charset="0"/>
              </a:rPr>
              <a:t>Need to develop a uniform regulatory and legal framework for the Islamic Agricultural Finance.</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Accounting &amp; I.T systems., Rating Agencies. </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Lack of Quality HR in Islamic Agri./Rural Finance Sector.</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Standardization of Products.</a:t>
            </a: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1"/>
                </a:solidFill>
                <a:latin typeface="Tw Cen MT" pitchFamily="34" charset="0"/>
              </a:rPr>
              <a:t>Reluctance in Research &amp; Implementation of  new Products, as only (</a:t>
            </a:r>
            <a:r>
              <a:rPr lang="en-GB" sz="2800" dirty="0" err="1" smtClean="0">
                <a:solidFill>
                  <a:schemeClr val="bg1"/>
                </a:solidFill>
                <a:latin typeface="Tw Cen MT" pitchFamily="34" charset="0"/>
              </a:rPr>
              <a:t>Murabahah</a:t>
            </a:r>
            <a:r>
              <a:rPr lang="en-GB" sz="2800" dirty="0" smtClean="0">
                <a:solidFill>
                  <a:schemeClr val="bg1"/>
                </a:solidFill>
                <a:latin typeface="Tw Cen MT" pitchFamily="34" charset="0"/>
              </a:rPr>
              <a:t>) is serving almost 80% of Islamic Agri./Microfinance Industry. </a:t>
            </a:r>
          </a:p>
          <a:p>
            <a:pPr marL="320040" indent="-320040">
              <a:lnSpc>
                <a:spcPct val="80000"/>
              </a:lnSpc>
              <a:spcBef>
                <a:spcPts val="700"/>
              </a:spcBef>
              <a:buClr>
                <a:schemeClr val="accent2"/>
              </a:buClr>
              <a:buSzPct val="60000"/>
              <a:buFont typeface="Wingdings"/>
              <a:buChar char=""/>
              <a:defRPr/>
            </a:pPr>
            <a:r>
              <a:rPr lang="en-GB" sz="2800" dirty="0" smtClean="0">
                <a:solidFill>
                  <a:schemeClr val="bg1"/>
                </a:solidFill>
                <a:latin typeface="Tw Cen MT" pitchFamily="34" charset="0"/>
              </a:rPr>
              <a:t>Introduce new product line on the basis of </a:t>
            </a:r>
            <a:r>
              <a:rPr lang="en-GB" sz="2800" dirty="0" err="1" smtClean="0">
                <a:solidFill>
                  <a:schemeClr val="bg1"/>
                </a:solidFill>
                <a:latin typeface="Tw Cen MT" pitchFamily="34" charset="0"/>
              </a:rPr>
              <a:t>Musaqa</a:t>
            </a:r>
            <a:r>
              <a:rPr lang="en-GB" sz="2800" dirty="0" smtClean="0">
                <a:solidFill>
                  <a:schemeClr val="bg1"/>
                </a:solidFill>
                <a:latin typeface="Tw Cen MT" pitchFamily="34" charset="0"/>
              </a:rPr>
              <a:t>, </a:t>
            </a:r>
            <a:r>
              <a:rPr lang="en-GB" sz="2800" dirty="0" err="1" smtClean="0">
                <a:solidFill>
                  <a:schemeClr val="bg1"/>
                </a:solidFill>
                <a:latin typeface="Tw Cen MT" pitchFamily="34" charset="0"/>
              </a:rPr>
              <a:t>Muzara’a</a:t>
            </a:r>
            <a:r>
              <a:rPr lang="en-GB" sz="2800" dirty="0" smtClean="0">
                <a:solidFill>
                  <a:schemeClr val="bg1"/>
                </a:solidFill>
                <a:latin typeface="Tw Cen MT" pitchFamily="34" charset="0"/>
              </a:rPr>
              <a:t> &amp; </a:t>
            </a:r>
            <a:r>
              <a:rPr lang="en-GB" sz="2800" dirty="0" err="1" smtClean="0">
                <a:solidFill>
                  <a:schemeClr val="bg1"/>
                </a:solidFill>
                <a:latin typeface="Tw Cen MT" pitchFamily="34" charset="0"/>
              </a:rPr>
              <a:t>Mugharasa</a:t>
            </a:r>
            <a:endParaRPr lang="en-GB"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1"/>
                </a:solidFill>
                <a:latin typeface="Tw Cen MT" pitchFamily="34" charset="0"/>
              </a:rPr>
              <a:t>Development of </a:t>
            </a:r>
            <a:r>
              <a:rPr lang="en-GB" sz="2800" dirty="0" err="1" smtClean="0">
                <a:solidFill>
                  <a:schemeClr val="bg1"/>
                </a:solidFill>
                <a:latin typeface="Tw Cen MT" pitchFamily="34" charset="0"/>
              </a:rPr>
              <a:t>Shairah</a:t>
            </a:r>
            <a:r>
              <a:rPr lang="en-GB" sz="2800" dirty="0" smtClean="0">
                <a:solidFill>
                  <a:schemeClr val="bg1"/>
                </a:solidFill>
                <a:latin typeface="Tw Cen MT" pitchFamily="34" charset="0"/>
              </a:rPr>
              <a:t> Expertise towards the Growth of Islamic Agricultural Finance. </a:t>
            </a:r>
          </a:p>
        </p:txBody>
      </p:sp>
    </p:spTree>
    <p:extLst>
      <p:ext uri="{BB962C8B-B14F-4D97-AF65-F5344CB8AC3E}">
        <p14:creationId xmlns="" xmlns:p14="http://schemas.microsoft.com/office/powerpoint/2010/main" val="106161653"/>
      </p:ext>
    </p:extLst>
  </p:cSld>
  <p:clrMapOvr>
    <a:masterClrMapping/>
  </p:clrMapOvr>
  <mc:AlternateContent xmlns:mc="http://schemas.openxmlformats.org/markup-compatibility/2006">
    <mc:Choice xmlns="" xmlns:p14="http://schemas.microsoft.com/office/powerpoint/2010/main" Requires="p14">
      <p:transition spd="slow" p14:dur="2000" advTm="18996"/>
    </mc:Choice>
    <mc:Fallback>
      <p:transition spd="slow" advTm="18996"/>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23334" y="0"/>
            <a:ext cx="8596668" cy="952500"/>
          </a:xfrm>
          <a:prstGeom prst="rect">
            <a:avLst/>
          </a:prstGeom>
          <a:solidFill>
            <a:srgbClr val="35742A"/>
          </a:solidFill>
          <a:ln w="9525" algn="ctr">
            <a:noFill/>
            <a:miter lim="800000"/>
            <a:headEnd/>
            <a:tailEnd/>
          </a:ln>
          <a:effectLst/>
        </p:spPr>
        <p:txBody>
          <a:bodyPr anchor="ctr"/>
          <a:lstStyle/>
          <a:p>
            <a:pPr marL="381000" indent="-381000" algn="ctr">
              <a:lnSpc>
                <a:spcPct val="80000"/>
              </a:lnSpc>
              <a:buFont typeface="Wingdings" pitchFamily="2" charset="2"/>
              <a:buNone/>
            </a:pPr>
            <a:r>
              <a:rPr lang="en-GB" sz="3200" b="1" dirty="0" smtClean="0">
                <a:solidFill>
                  <a:srgbClr val="FFFFFF"/>
                </a:solidFill>
                <a:cs typeface="Arial" charset="0"/>
              </a:rPr>
              <a:t>Opportunities  </a:t>
            </a:r>
            <a:endParaRPr lang="en-GB" sz="3200" b="1" dirty="0">
              <a:solidFill>
                <a:srgbClr val="FFFFFF"/>
              </a:solidFill>
              <a:cs typeface="Arial" charset="0"/>
            </a:endParaRPr>
          </a:p>
        </p:txBody>
      </p:sp>
      <p:sp>
        <p:nvSpPr>
          <p:cNvPr id="5" name="Rectangle 8"/>
          <p:cNvSpPr>
            <a:spLocks noGrp="1" noChangeArrowheads="1"/>
          </p:cNvSpPr>
          <p:nvPr>
            <p:ph idx="1"/>
          </p:nvPr>
        </p:nvSpPr>
        <p:spPr bwMode="auto">
          <a:xfrm>
            <a:off x="423863" y="1092200"/>
            <a:ext cx="8596312" cy="5546647"/>
          </a:xfrm>
          <a:prstGeom prst="rect">
            <a:avLst/>
          </a:prstGeom>
          <a:noFill/>
          <a:ln w="9525">
            <a:noFill/>
            <a:miter lim="800000"/>
            <a:headEnd/>
            <a:tailEnd/>
          </a:ln>
        </p:spPr>
        <p:txBody>
          <a:bodyPr wrap="square">
            <a:spAutoFit/>
          </a:bodyPr>
          <a:lstStyle/>
          <a:p>
            <a:pPr marL="320040" indent="-320040">
              <a:lnSpc>
                <a:spcPct val="80000"/>
              </a:lnSpc>
              <a:spcBef>
                <a:spcPts val="700"/>
              </a:spcBef>
              <a:buClr>
                <a:schemeClr val="accent2"/>
              </a:buClr>
              <a:buSzPct val="60000"/>
              <a:buFont typeface="Wingdings"/>
              <a:buChar char=""/>
              <a:defRPr/>
            </a:pPr>
            <a:r>
              <a:rPr lang="en-US" sz="2800" dirty="0" smtClean="0">
                <a:solidFill>
                  <a:schemeClr val="bg1"/>
                </a:solidFill>
                <a:latin typeface="Tw Cen MT" pitchFamily="34" charset="0"/>
              </a:rPr>
              <a:t>IDB - Microfinance Development Program (MDP )</a:t>
            </a:r>
            <a:endParaRPr lang="en-GB"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1"/>
                </a:solidFill>
                <a:latin typeface="Tw Cen MT" pitchFamily="34" charset="0"/>
              </a:rPr>
              <a:t>I.T Integration of Islamic Rural &amp; Agri. Finance Products</a:t>
            </a:r>
          </a:p>
          <a:p>
            <a:pPr marL="320040" indent="-320040">
              <a:lnSpc>
                <a:spcPct val="80000"/>
              </a:lnSpc>
              <a:spcBef>
                <a:spcPts val="700"/>
              </a:spcBef>
              <a:buClr>
                <a:schemeClr val="accent2"/>
              </a:buClr>
              <a:buSzPct val="60000"/>
              <a:buFont typeface="Wingdings"/>
              <a:buChar char=""/>
              <a:defRPr/>
            </a:pPr>
            <a:r>
              <a:rPr lang="en-US" sz="2800" dirty="0" smtClean="0">
                <a:solidFill>
                  <a:schemeClr val="bg1"/>
                </a:solidFill>
                <a:latin typeface="Tw Cen MT" pitchFamily="34" charset="0"/>
              </a:rPr>
              <a:t>Supportive role of Government. </a:t>
            </a:r>
            <a:endParaRPr lang="en-GB"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1"/>
                </a:solidFill>
                <a:latin typeface="Tw Cen MT" pitchFamily="34" charset="0"/>
              </a:rPr>
              <a:t>Expansion of Market where the Conventional Agri. Finance Products face limitations especially in Muslim Majority Countries </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AlHuda Centre of Excellence in Islamic Microfinance is offering Services for the development of Islamic Agri. Finance Products </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Islamic Banking and Finance is emerging in South Asia, Central Asia &amp; MENA region which will strengthened the Islamic  Agri. Finance products effectively. </a:t>
            </a:r>
          </a:p>
          <a:p>
            <a:pPr marL="320040" indent="-320040" fontAlgn="auto">
              <a:lnSpc>
                <a:spcPct val="80000"/>
              </a:lnSpc>
              <a:spcBef>
                <a:spcPts val="700"/>
              </a:spcBef>
              <a:spcAft>
                <a:spcPts val="0"/>
              </a:spcAft>
              <a:buClr>
                <a:schemeClr val="accent2"/>
              </a:buClr>
              <a:buSzPct val="60000"/>
              <a:buFont typeface="Wingdings"/>
              <a:buChar char=""/>
              <a:defRPr/>
            </a:pPr>
            <a:endParaRPr lang="en-US"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defRPr/>
            </a:pPr>
            <a:endParaRPr lang="en-GB" sz="2800" dirty="0" smtClean="0">
              <a:solidFill>
                <a:schemeClr val="bg1"/>
              </a:solidFill>
              <a:latin typeface="Tw Cen MT" pitchFamily="34" charset="0"/>
            </a:endParaRPr>
          </a:p>
        </p:txBody>
      </p:sp>
    </p:spTree>
    <p:extLst>
      <p:ext uri="{BB962C8B-B14F-4D97-AF65-F5344CB8AC3E}">
        <p14:creationId xmlns="" xmlns:p14="http://schemas.microsoft.com/office/powerpoint/2010/main" val="1119707266"/>
      </p:ext>
    </p:extLst>
  </p:cSld>
  <p:clrMapOvr>
    <a:masterClrMapping/>
  </p:clrMapOvr>
  <mc:AlternateContent xmlns:mc="http://schemas.openxmlformats.org/markup-compatibility/2006">
    <mc:Choice xmlns="" xmlns:p14="http://schemas.microsoft.com/office/powerpoint/2010/main" Requires="p14">
      <p:transition spd="slow" p14:dur="2000" advTm="24919"/>
    </mc:Choice>
    <mc:Fallback>
      <p:transition spd="slow" advTm="2491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Grp="1" noChangeArrowheads="1"/>
          </p:cNvSpPr>
          <p:nvPr>
            <p:ph type="title"/>
          </p:nvPr>
        </p:nvSpPr>
        <p:spPr bwMode="auto">
          <a:xfrm>
            <a:off x="529783" y="0"/>
            <a:ext cx="8596668" cy="1130300"/>
          </a:xfrm>
          <a:prstGeom prst="rect">
            <a:avLst/>
          </a:prstGeom>
          <a:solidFill>
            <a:schemeClr val="accent2">
              <a:lumMod val="75000"/>
            </a:schemeClr>
          </a:solidFill>
          <a:ln w="9525" algn="ctr">
            <a:noFill/>
            <a:miter lim="800000"/>
            <a:headEnd/>
            <a:tailEnd/>
          </a:ln>
        </p:spPr>
        <p:txBody>
          <a:bodyPr anchor="ctr">
            <a:normAutofit/>
          </a:bodyPr>
          <a:lstStyle/>
          <a:p>
            <a:pPr marL="381000" indent="-381000" algn="ctr">
              <a:lnSpc>
                <a:spcPct val="80000"/>
              </a:lnSpc>
              <a:spcBef>
                <a:spcPct val="20000"/>
              </a:spcBef>
              <a:buFont typeface="Wingdings" pitchFamily="2" charset="2"/>
              <a:buNone/>
            </a:pPr>
            <a:r>
              <a:rPr lang="en-GB" sz="4000" b="1" dirty="0" smtClean="0">
                <a:solidFill>
                  <a:srgbClr val="FFFFFF"/>
                </a:solidFill>
                <a:cs typeface="Arial" charset="0"/>
              </a:rPr>
              <a:t>Contents </a:t>
            </a:r>
            <a:endParaRPr lang="en-GB" sz="4000" b="1" dirty="0">
              <a:solidFill>
                <a:srgbClr val="FFFFFF"/>
              </a:solidFill>
              <a:cs typeface="Arial" charset="0"/>
            </a:endParaRPr>
          </a:p>
        </p:txBody>
      </p:sp>
      <p:sp>
        <p:nvSpPr>
          <p:cNvPr id="6" name="Rectangle 3"/>
          <p:cNvSpPr txBox="1">
            <a:spLocks noGrp="1" noChangeArrowheads="1"/>
          </p:cNvSpPr>
          <p:nvPr>
            <p:ph idx="1"/>
          </p:nvPr>
        </p:nvSpPr>
        <p:spPr bwMode="auto">
          <a:xfrm>
            <a:off x="529783" y="1612901"/>
            <a:ext cx="8928116" cy="41744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20040" lvl="0" indent="-320040" eaLnBrk="1" fontAlgn="auto" hangingPunct="1">
              <a:lnSpc>
                <a:spcPct val="80000"/>
              </a:lnSpc>
              <a:spcBef>
                <a:spcPts val="700"/>
              </a:spcBef>
              <a:spcAft>
                <a:spcPts val="0"/>
              </a:spcAft>
              <a:buClr>
                <a:schemeClr val="accent2"/>
              </a:buClr>
              <a:buSzPct val="60000"/>
              <a:buFont typeface="Wingdings"/>
              <a:buChar char=""/>
              <a:defRPr/>
            </a:pPr>
            <a:endParaRPr lang="en-GB" sz="2800" dirty="0" smtClean="0">
              <a:solidFill>
                <a:schemeClr val="bg2">
                  <a:lumMod val="50000"/>
                </a:schemeClr>
              </a:solidFill>
              <a:latin typeface="Tw Cen MT" pitchFamily="34" charset="0"/>
            </a:endParaRPr>
          </a:p>
          <a:p>
            <a:pPr marL="320040" lvl="0" indent="-320040" eaLnBrk="1" fontAlgn="auto" hangingPunct="1">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Why Islamic Agricultural and Rural Finance ?</a:t>
            </a:r>
          </a:p>
          <a:p>
            <a:pPr marL="320040" indent="-320040">
              <a:lnSpc>
                <a:spcPct val="80000"/>
              </a:lnSpc>
              <a:spcBef>
                <a:spcPts val="700"/>
              </a:spcBef>
              <a:buClr>
                <a:schemeClr val="accent2"/>
              </a:buClr>
              <a:buSzPct val="60000"/>
              <a:buFont typeface="Wingdings"/>
              <a:buChar char=""/>
              <a:defRPr/>
            </a:pPr>
            <a:r>
              <a:rPr lang="en-GB" sz="2800" dirty="0" smtClean="0">
                <a:solidFill>
                  <a:schemeClr val="bg2">
                    <a:lumMod val="50000"/>
                  </a:schemeClr>
                </a:solidFill>
                <a:latin typeface="Tw Cen MT" pitchFamily="34" charset="0"/>
              </a:rPr>
              <a:t>Source of Islamic Agricultural and Rural Finance Product.</a:t>
            </a:r>
          </a:p>
          <a:p>
            <a:pPr marL="320040" lvl="0" indent="-320040" eaLnBrk="1" fontAlgn="auto" hangingPunct="1">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Compatibility of Islamic Financial Products with Conventional Rural Credit lending Models.</a:t>
            </a:r>
          </a:p>
          <a:p>
            <a:pPr marL="320040" lvl="0" indent="-320040" eaLnBrk="1" fontAlgn="auto" hangingPunct="1">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Opportunities, Challenges and Innovation. </a:t>
            </a:r>
          </a:p>
        </p:txBody>
      </p:sp>
    </p:spTree>
    <p:extLst>
      <p:ext uri="{BB962C8B-B14F-4D97-AF65-F5344CB8AC3E}">
        <p14:creationId xmlns="" xmlns:p14="http://schemas.microsoft.com/office/powerpoint/2010/main" val="2829823464"/>
      </p:ext>
    </p:extLst>
  </p:cSld>
  <p:clrMapOvr>
    <a:masterClrMapping/>
  </p:clrMapOvr>
  <mc:AlternateContent xmlns:mc="http://schemas.openxmlformats.org/markup-compatibility/2006">
    <mc:Choice xmlns="" xmlns:p14="http://schemas.microsoft.com/office/powerpoint/2010/main" Requires="p14">
      <p:transition spd="slow" p14:dur="2000" advTm="24053"/>
    </mc:Choice>
    <mc:Fallback>
      <p:transition spd="slow" advTm="24053"/>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2288"/>
            <a:ext cx="10515600" cy="1325563"/>
          </a:xfrm>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734566"/>
          </a:xfrm>
        </p:spPr>
      </p:pic>
    </p:spTree>
    <p:extLst>
      <p:ext uri="{BB962C8B-B14F-4D97-AF65-F5344CB8AC3E}">
        <p14:creationId xmlns="" xmlns:p14="http://schemas.microsoft.com/office/powerpoint/2010/main" val="3487252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8"/>
          <p:cNvSpPr>
            <a:spLocks noChangeArrowheads="1"/>
          </p:cNvSpPr>
          <p:nvPr/>
        </p:nvSpPr>
        <p:spPr bwMode="auto">
          <a:xfrm>
            <a:off x="875922" y="0"/>
            <a:ext cx="8416890" cy="3429000"/>
          </a:xfrm>
          <a:prstGeom prst="rect">
            <a:avLst/>
          </a:prstGeom>
          <a:solidFill>
            <a:srgbClr val="35742A"/>
          </a:solidFill>
          <a:ln w="9525" algn="ctr">
            <a:noFill/>
            <a:miter lim="800000"/>
            <a:headEnd/>
            <a:tailEnd/>
          </a:ln>
          <a:effectLst/>
        </p:spPr>
        <p:txBody>
          <a:bodyPr anchor="ctr"/>
          <a:lstStyle/>
          <a:p>
            <a:pPr marL="381000" indent="-381000" algn="ctr">
              <a:lnSpc>
                <a:spcPct val="80000"/>
              </a:lnSpc>
            </a:pPr>
            <a:endParaRPr lang="en-US" sz="2200" b="1" dirty="0" smtClean="0">
              <a:solidFill>
                <a:srgbClr val="FFFFFF"/>
              </a:solidFill>
              <a:cs typeface="Arial" charset="0"/>
            </a:endParaRPr>
          </a:p>
        </p:txBody>
      </p:sp>
      <p:sp>
        <p:nvSpPr>
          <p:cNvPr id="9" name="Snip Diagonal Corner Rectangle 8"/>
          <p:cNvSpPr/>
          <p:nvPr/>
        </p:nvSpPr>
        <p:spPr bwMode="auto">
          <a:xfrm>
            <a:off x="1044507" y="190500"/>
            <a:ext cx="8042102" cy="3048000"/>
          </a:xfrm>
          <a:prstGeom prst="snip2DiagRect">
            <a:avLst/>
          </a:prstGeom>
          <a:noFill/>
          <a:ln w="38100" cap="flat" cmpd="sng" algn="ctr">
            <a:solidFill>
              <a:srgbClr val="FF0000"/>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defRPr/>
            </a:pPr>
            <a:endParaRPr lang="en-US"/>
          </a:p>
        </p:txBody>
      </p:sp>
      <p:sp>
        <p:nvSpPr>
          <p:cNvPr id="10" name="Title 9"/>
          <p:cNvSpPr>
            <a:spLocks noGrp="1"/>
          </p:cNvSpPr>
          <p:nvPr>
            <p:ph type="ctrTitle"/>
          </p:nvPr>
        </p:nvSpPr>
        <p:spPr>
          <a:xfrm>
            <a:off x="1182090" y="865949"/>
            <a:ext cx="7766936" cy="1646302"/>
          </a:xfrm>
        </p:spPr>
        <p:txBody>
          <a:bodyPr anchor="ctr"/>
          <a:lstStyle/>
          <a:p>
            <a:pPr algn="ctr"/>
            <a:r>
              <a:rPr lang="en-US" dirty="0" err="1" smtClean="0">
                <a:ln w="0"/>
                <a:solidFill>
                  <a:schemeClr val="tx1"/>
                </a:solidFill>
                <a:effectLst>
                  <a:outerShdw blurRad="38100" dist="19050" dir="2700000" algn="tl" rotWithShape="0">
                    <a:schemeClr val="dk1">
                      <a:alpha val="40000"/>
                    </a:schemeClr>
                  </a:outerShdw>
                </a:effectLst>
              </a:rPr>
              <a:t>JazzakAllah</a:t>
            </a:r>
            <a:r>
              <a:rPr lang="en-US" dirty="0" smtClean="0">
                <a:ln w="0"/>
                <a:solidFill>
                  <a:schemeClr val="tx1"/>
                </a:solidFill>
                <a:effectLst>
                  <a:outerShdw blurRad="38100" dist="19050" dir="2700000" algn="tl" rotWithShape="0">
                    <a:schemeClr val="dk1">
                      <a:alpha val="40000"/>
                    </a:schemeClr>
                  </a:outerShdw>
                </a:effectLst>
              </a:rPr>
              <a:t/>
            </a:r>
            <a:br>
              <a:rPr lang="en-US" dirty="0" smtClean="0">
                <a:ln w="0"/>
                <a:solidFill>
                  <a:schemeClr val="tx1"/>
                </a:solidFill>
                <a:effectLst>
                  <a:outerShdw blurRad="38100" dist="19050" dir="2700000" algn="tl" rotWithShape="0">
                    <a:schemeClr val="dk1">
                      <a:alpha val="40000"/>
                    </a:schemeClr>
                  </a:outerShdw>
                </a:effectLst>
              </a:rPr>
            </a:br>
            <a:r>
              <a:rPr lang="en-US" sz="4400" dirty="0" smtClean="0">
                <a:ln w="0"/>
                <a:solidFill>
                  <a:schemeClr val="tx1"/>
                </a:solidFill>
                <a:effectLst>
                  <a:outerShdw blurRad="38100" dist="19050" dir="2700000" algn="tl" rotWithShape="0">
                    <a:schemeClr val="dk1">
                      <a:alpha val="40000"/>
                    </a:schemeClr>
                  </a:outerShdw>
                </a:effectLst>
              </a:rPr>
              <a:t>Thank you for listening with patience</a:t>
            </a:r>
            <a:endParaRPr lang="en-US" sz="4400"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bwMode="auto">
          <a:xfrm>
            <a:off x="898216" y="3429000"/>
            <a:ext cx="8394596" cy="2717801"/>
          </a:xfrm>
          <a:prstGeom prst="rect">
            <a:avLst/>
          </a:prstGeom>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a:scene3d>
              <a:camera prst="orthographicFront"/>
              <a:lightRig rig="threePt" dir="t"/>
            </a:scene3d>
            <a:sp3d extrusionH="57150">
              <a:bevelT w="38100" h="38100"/>
            </a:sp3d>
          </a:bodyPr>
          <a:lstStyle/>
          <a:p>
            <a:pPr algn="ctr">
              <a:defRPr/>
            </a:pPr>
            <a:endParaRPr lang="en-US" dirty="0"/>
          </a:p>
        </p:txBody>
      </p:sp>
      <p:sp>
        <p:nvSpPr>
          <p:cNvPr id="12" name="Rectangle 11"/>
          <p:cNvSpPr/>
          <p:nvPr/>
        </p:nvSpPr>
        <p:spPr bwMode="auto">
          <a:xfrm>
            <a:off x="3822700" y="3632201"/>
            <a:ext cx="5263910" cy="2308533"/>
          </a:xfrm>
          <a:prstGeom prst="rect">
            <a:avLst/>
          </a:prstGeom>
          <a:solidFill>
            <a:schemeClr val="tx1">
              <a:lumMod val="95000"/>
            </a:schemeClr>
          </a:solidFill>
          <a:ln>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cene3d>
              <a:camera prst="orthographicFront"/>
              <a:lightRig rig="threePt" dir="t"/>
            </a:scene3d>
            <a:sp3d extrusionH="57150">
              <a:bevelT w="38100" h="38100"/>
            </a:sp3d>
          </a:bodyPr>
          <a:lstStyle/>
          <a:p>
            <a:pPr algn="ctr" eaLnBrk="0" hangingPunct="0">
              <a:spcBef>
                <a:spcPct val="50000"/>
              </a:spcBef>
            </a:pPr>
            <a:r>
              <a:rPr lang="en-US" sz="1600" b="1" dirty="0" smtClean="0">
                <a:latin typeface="Verdana" pitchFamily="34" charset="0"/>
              </a:rPr>
              <a:t>                             Muhammad </a:t>
            </a:r>
            <a:r>
              <a:rPr lang="en-US" sz="1600" b="1" dirty="0">
                <a:latin typeface="Verdana" pitchFamily="34" charset="0"/>
              </a:rPr>
              <a:t>Zubair Mughal</a:t>
            </a:r>
          </a:p>
          <a:p>
            <a:pPr algn="r" eaLnBrk="0" hangingPunct="0">
              <a:spcBef>
                <a:spcPct val="50000"/>
              </a:spcBef>
            </a:pPr>
            <a:r>
              <a:rPr lang="en-US" sz="1600" i="1" dirty="0">
                <a:latin typeface="Verdana" pitchFamily="34" charset="0"/>
              </a:rPr>
              <a:t>Chief Executive Officer</a:t>
            </a:r>
          </a:p>
          <a:p>
            <a:pPr algn="ctr" eaLnBrk="0" hangingPunct="0">
              <a:spcBef>
                <a:spcPct val="50000"/>
              </a:spcBef>
            </a:pPr>
            <a:endParaRPr lang="en-US" sz="1600" dirty="0">
              <a:latin typeface="Verdana" pitchFamily="34" charset="0"/>
            </a:endParaRPr>
          </a:p>
          <a:p>
            <a:pPr algn="ctr" eaLnBrk="0" hangingPunct="0">
              <a:spcBef>
                <a:spcPct val="50000"/>
              </a:spcBef>
            </a:pPr>
            <a:r>
              <a:rPr lang="en-US" sz="1600" b="1" u="sng" dirty="0">
                <a:solidFill>
                  <a:srgbClr val="006600"/>
                </a:solidFill>
                <a:latin typeface="Verdana" pitchFamily="34" charset="0"/>
              </a:rPr>
              <a:t>AlHuda Centre of Islamic Banking and Economics</a:t>
            </a:r>
          </a:p>
          <a:p>
            <a:pPr algn="ctr" eaLnBrk="0" hangingPunct="0">
              <a:spcBef>
                <a:spcPct val="50000"/>
              </a:spcBef>
            </a:pPr>
            <a:r>
              <a:rPr lang="en-US" sz="1600" b="1" dirty="0">
                <a:solidFill>
                  <a:srgbClr val="006600"/>
                </a:solidFill>
                <a:latin typeface="Verdana" pitchFamily="34" charset="0"/>
                <a:hlinkClick r:id="rId2"/>
              </a:rPr>
              <a:t>Zubair.mughal@alhudacibe.com</a:t>
            </a:r>
            <a:endParaRPr lang="en-US" sz="1600" b="1" dirty="0">
              <a:solidFill>
                <a:srgbClr val="006600"/>
              </a:solidFill>
              <a:latin typeface="Verdana" pitchFamily="34" charset="0"/>
            </a:endParaRPr>
          </a:p>
          <a:p>
            <a:pPr algn="ctr" eaLnBrk="0" hangingPunct="0">
              <a:spcBef>
                <a:spcPct val="50000"/>
              </a:spcBef>
            </a:pPr>
            <a:r>
              <a:rPr lang="en-US" sz="1600" b="1" dirty="0">
                <a:solidFill>
                  <a:srgbClr val="006600"/>
                </a:solidFill>
                <a:latin typeface="Verdana" pitchFamily="34" charset="0"/>
                <a:hlinkClick r:id="rId3"/>
              </a:rPr>
              <a:t>www.alhudacibe.com</a:t>
            </a:r>
            <a:r>
              <a:rPr lang="en-US" sz="1600" b="1" dirty="0">
                <a:solidFill>
                  <a:srgbClr val="006600"/>
                </a:solidFill>
                <a:latin typeface="Verdana" pitchFamily="34" charset="0"/>
              </a:rPr>
              <a:t> </a:t>
            </a:r>
          </a:p>
          <a:p>
            <a:pPr algn="ctr">
              <a:defRPr/>
            </a:pPr>
            <a:endParaRPr lang="en-US" dirty="0"/>
          </a:p>
        </p:txBody>
      </p:sp>
      <p:pic>
        <p:nvPicPr>
          <p:cNvPr id="13" name="Picture 2" descr="D:\Muhammad Zubair\Publications\logo and Banners\AlHuda logo +.JPG"/>
          <p:cNvPicPr>
            <a:picLocks noChangeAspect="1" noChangeArrowheads="1"/>
          </p:cNvPicPr>
          <p:nvPr/>
        </p:nvPicPr>
        <p:blipFill>
          <a:blip r:embed="rId4" cstate="print"/>
          <a:srcRect/>
          <a:stretch>
            <a:fillRect/>
          </a:stretch>
        </p:blipFill>
        <p:spPr bwMode="auto">
          <a:xfrm>
            <a:off x="1308100" y="3746501"/>
            <a:ext cx="1600200" cy="2194233"/>
          </a:xfrm>
          <a:prstGeom prst="rect">
            <a:avLst/>
          </a:prstGeom>
          <a:noFill/>
        </p:spPr>
      </p:pic>
    </p:spTree>
    <p:extLst>
      <p:ext uri="{BB962C8B-B14F-4D97-AF65-F5344CB8AC3E}">
        <p14:creationId xmlns="" xmlns:p14="http://schemas.microsoft.com/office/powerpoint/2010/main" val="3879657159"/>
      </p:ext>
    </p:extLst>
  </p:cSld>
  <p:clrMapOvr>
    <a:masterClrMapping/>
  </p:clrMapOvr>
  <mc:AlternateContent xmlns:mc="http://schemas.openxmlformats.org/markup-compatibility/2006">
    <mc:Choice xmlns="" xmlns:p14="http://schemas.microsoft.com/office/powerpoint/2010/main" Requires="p14">
      <p:transition spd="slow" p14:dur="2000" advTm="12935"/>
    </mc:Choice>
    <mc:Fallback>
      <p:transition spd="slow" advTm="12935"/>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Grp="1" noChangeArrowheads="1"/>
          </p:cNvSpPr>
          <p:nvPr>
            <p:ph type="title"/>
          </p:nvPr>
        </p:nvSpPr>
        <p:spPr bwMode="auto">
          <a:xfrm>
            <a:off x="484717" y="0"/>
            <a:ext cx="8789285" cy="1155700"/>
          </a:xfrm>
          <a:prstGeom prst="rect">
            <a:avLst/>
          </a:prstGeom>
          <a:solidFill>
            <a:schemeClr val="accent2">
              <a:lumMod val="75000"/>
            </a:schemeClr>
          </a:solidFill>
          <a:ln w="9525" algn="ctr">
            <a:noFill/>
            <a:miter lim="800000"/>
            <a:headEnd/>
            <a:tailEnd/>
          </a:ln>
        </p:spPr>
        <p:txBody>
          <a:bodyPr anchor="ctr"/>
          <a:lstStyle/>
          <a:p>
            <a:pPr marL="381000" indent="-381000" algn="ctr">
              <a:lnSpc>
                <a:spcPct val="80000"/>
              </a:lnSpc>
              <a:spcBef>
                <a:spcPct val="20000"/>
              </a:spcBef>
              <a:buFont typeface="Wingdings" pitchFamily="2" charset="2"/>
              <a:buNone/>
            </a:pPr>
            <a:r>
              <a:rPr lang="en-GB" sz="3200" b="1" dirty="0" smtClean="0">
                <a:solidFill>
                  <a:srgbClr val="FFFFFF"/>
                </a:solidFill>
                <a:cs typeface="Arial" charset="0"/>
              </a:rPr>
              <a:t>Why Islamic Agricultural &amp; Rural Finance? </a:t>
            </a:r>
            <a:endParaRPr lang="en-GB" sz="3200" b="1" dirty="0">
              <a:solidFill>
                <a:srgbClr val="FFFFFF"/>
              </a:solidFill>
              <a:cs typeface="Arial" charset="0"/>
            </a:endParaRPr>
          </a:p>
        </p:txBody>
      </p:sp>
      <p:sp>
        <p:nvSpPr>
          <p:cNvPr id="5" name="Rectangle 3"/>
          <p:cNvSpPr txBox="1">
            <a:spLocks noGrp="1" noChangeArrowheads="1"/>
          </p:cNvSpPr>
          <p:nvPr>
            <p:ph idx="1"/>
          </p:nvPr>
        </p:nvSpPr>
        <p:spPr bwMode="auto">
          <a:xfrm>
            <a:off x="484716" y="1155700"/>
            <a:ext cx="8958047" cy="50730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marL="320040" indent="-320040" fontAlgn="auto">
              <a:lnSpc>
                <a:spcPct val="80000"/>
              </a:lnSpc>
              <a:spcBef>
                <a:spcPts val="700"/>
              </a:spcBef>
              <a:spcAft>
                <a:spcPts val="0"/>
              </a:spcAft>
              <a:buClr>
                <a:schemeClr val="accent2"/>
              </a:buClr>
              <a:buSzPct val="60000"/>
              <a:buFont typeface="Wingdings"/>
              <a:buChar char=""/>
              <a:defRPr/>
            </a:pPr>
            <a:endParaRPr lang="en-GB" sz="2800" dirty="0" smtClean="0">
              <a:solidFill>
                <a:schemeClr val="bg2">
                  <a:lumMod val="50000"/>
                </a:schemeClr>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endParaRPr lang="en-GB" sz="2800" dirty="0" smtClean="0">
              <a:solidFill>
                <a:schemeClr val="bg2">
                  <a:lumMod val="50000"/>
                </a:schemeClr>
              </a:solidFill>
              <a:latin typeface="Tw Cen MT" pitchFamily="34" charset="0"/>
            </a:endParaRPr>
          </a:p>
          <a:p>
            <a:pPr marL="320040" indent="-320040" fontAlgn="auto">
              <a:spcBef>
                <a:spcPts val="700"/>
              </a:spcBef>
              <a:buClr>
                <a:schemeClr val="accent2"/>
              </a:buClr>
              <a:buSzPct val="60000"/>
              <a:buFont typeface="Wingdings"/>
              <a:buChar char=""/>
              <a:defRPr/>
            </a:pPr>
            <a:r>
              <a:rPr lang="en-GB" sz="2800" dirty="0" smtClean="0">
                <a:solidFill>
                  <a:schemeClr val="bg2">
                    <a:lumMod val="50000"/>
                  </a:schemeClr>
                </a:solidFill>
                <a:latin typeface="Tw Cen MT" pitchFamily="34" charset="0"/>
              </a:rPr>
              <a:t>Prohibition of Interest – Financial Inclusion </a:t>
            </a:r>
            <a:endParaRPr lang="en-US" sz="2800" dirty="0" smtClean="0">
              <a:solidFill>
                <a:schemeClr val="bg2">
                  <a:lumMod val="50000"/>
                </a:schemeClr>
              </a:solidFill>
              <a:latin typeface="Tw Cen MT" pitchFamily="34" charset="0"/>
            </a:endParaRPr>
          </a:p>
          <a:p>
            <a:pPr marL="320040" indent="-320040">
              <a:spcBef>
                <a:spcPts val="700"/>
              </a:spcBef>
              <a:buClr>
                <a:schemeClr val="accent2"/>
              </a:buClr>
              <a:buSzPct val="60000"/>
              <a:buFont typeface="Wingdings"/>
              <a:buChar char=""/>
              <a:defRPr/>
            </a:pPr>
            <a:r>
              <a:rPr lang="en-US" sz="2800" dirty="0" smtClean="0">
                <a:solidFill>
                  <a:schemeClr val="bg2">
                    <a:lumMod val="50000"/>
                  </a:schemeClr>
                </a:solidFill>
                <a:latin typeface="Tw Cen MT" pitchFamily="34" charset="0"/>
              </a:rPr>
              <a:t>53% of population in the OIC countries </a:t>
            </a:r>
            <a:r>
              <a:rPr lang="en-US" sz="2800" dirty="0" smtClean="0">
                <a:solidFill>
                  <a:schemeClr val="bg2">
                    <a:lumMod val="50000"/>
                  </a:schemeClr>
                </a:solidFill>
                <a:latin typeface="Tw Cen MT" pitchFamily="34" charset="0"/>
              </a:rPr>
              <a:t>live</a:t>
            </a:r>
            <a:r>
              <a:rPr lang="en-US" sz="2800" dirty="0" smtClean="0">
                <a:solidFill>
                  <a:schemeClr val="bg2">
                    <a:lumMod val="50000"/>
                  </a:schemeClr>
                </a:solidFill>
                <a:latin typeface="Tw Cen MT" pitchFamily="34" charset="0"/>
              </a:rPr>
              <a:t> </a:t>
            </a:r>
            <a:r>
              <a:rPr lang="en-US" sz="2800" dirty="0" smtClean="0">
                <a:solidFill>
                  <a:schemeClr val="bg2">
                    <a:lumMod val="50000"/>
                  </a:schemeClr>
                </a:solidFill>
                <a:latin typeface="Tw Cen MT" pitchFamily="34" charset="0"/>
              </a:rPr>
              <a:t>in rural areas – SESRIC - OIC</a:t>
            </a:r>
            <a:endParaRPr lang="en-US" sz="2800" dirty="0" smtClean="0">
              <a:solidFill>
                <a:schemeClr val="bg2">
                  <a:lumMod val="50000"/>
                </a:schemeClr>
              </a:solidFill>
              <a:latin typeface="Tw Cen MT" pitchFamily="34" charset="0"/>
            </a:endParaRPr>
          </a:p>
          <a:p>
            <a:pPr marL="320040" indent="-320040">
              <a:spcBef>
                <a:spcPts val="700"/>
              </a:spcBef>
              <a:buClr>
                <a:schemeClr val="accent2"/>
              </a:buClr>
              <a:buSzPct val="60000"/>
              <a:buFont typeface="Wingdings"/>
              <a:buChar char=""/>
              <a:defRPr/>
            </a:pPr>
            <a:r>
              <a:rPr lang="en-GB" sz="2800" dirty="0" smtClean="0">
                <a:solidFill>
                  <a:schemeClr val="bg2">
                    <a:lumMod val="50000"/>
                  </a:schemeClr>
                </a:solidFill>
                <a:latin typeface="Tw Cen MT" pitchFamily="34" charset="0"/>
              </a:rPr>
              <a:t>20% Financial Inclusion in Muslim World – World </a:t>
            </a:r>
            <a:r>
              <a:rPr lang="en-GB" sz="2800" dirty="0" smtClean="0">
                <a:solidFill>
                  <a:schemeClr val="bg2">
                    <a:lumMod val="50000"/>
                  </a:schemeClr>
                </a:solidFill>
                <a:latin typeface="Tw Cen MT" pitchFamily="34" charset="0"/>
              </a:rPr>
              <a:t>Bank.</a:t>
            </a:r>
            <a:endParaRPr lang="en-GB" sz="2800" dirty="0" smtClean="0">
              <a:solidFill>
                <a:schemeClr val="bg2">
                  <a:lumMod val="50000"/>
                </a:schemeClr>
              </a:solidFill>
              <a:latin typeface="Tw Cen MT" pitchFamily="34" charset="0"/>
            </a:endParaRPr>
          </a:p>
          <a:p>
            <a:pPr marL="320040" indent="-320040">
              <a:spcBef>
                <a:spcPts val="700"/>
              </a:spcBef>
              <a:buClr>
                <a:schemeClr val="accent2"/>
              </a:buClr>
              <a:buSzPct val="60000"/>
              <a:buFont typeface="Wingdings"/>
              <a:buChar char=""/>
              <a:defRPr/>
            </a:pPr>
            <a:r>
              <a:rPr lang="en-US" sz="2800" dirty="0" smtClean="0">
                <a:solidFill>
                  <a:schemeClr val="bg2">
                    <a:lumMod val="50000"/>
                  </a:schemeClr>
                </a:solidFill>
                <a:latin typeface="Tw Cen MT" pitchFamily="34" charset="0"/>
              </a:rPr>
              <a:t>OIC countries occupy 29% of the world agricultural </a:t>
            </a:r>
            <a:r>
              <a:rPr lang="en-US" sz="2800" dirty="0" smtClean="0">
                <a:solidFill>
                  <a:schemeClr val="bg2">
                    <a:lumMod val="50000"/>
                  </a:schemeClr>
                </a:solidFill>
                <a:latin typeface="Tw Cen MT" pitchFamily="34" charset="0"/>
              </a:rPr>
              <a:t>land.</a:t>
            </a:r>
            <a:endParaRPr lang="en-US" sz="2800" dirty="0" smtClean="0">
              <a:solidFill>
                <a:schemeClr val="bg2">
                  <a:lumMod val="50000"/>
                </a:schemeClr>
              </a:solidFill>
              <a:latin typeface="Tw Cen MT" pitchFamily="34" charset="0"/>
            </a:endParaRPr>
          </a:p>
          <a:p>
            <a:pPr marL="320040" indent="-320040">
              <a:spcBef>
                <a:spcPts val="700"/>
              </a:spcBef>
              <a:buClr>
                <a:schemeClr val="accent2"/>
              </a:buClr>
              <a:buSzPct val="60000"/>
              <a:buFont typeface="Wingdings"/>
              <a:buChar char=""/>
              <a:defRPr/>
            </a:pPr>
            <a:r>
              <a:rPr lang="en-GB" sz="2800" dirty="0" smtClean="0">
                <a:solidFill>
                  <a:schemeClr val="bg2">
                    <a:lumMod val="50000"/>
                  </a:schemeClr>
                </a:solidFill>
                <a:latin typeface="Tw Cen MT" pitchFamily="34" charset="0"/>
              </a:rPr>
              <a:t>Asset Based Financing &amp; Risk Sharing – Impact.</a:t>
            </a:r>
            <a:endParaRPr lang="en-US" sz="2800" dirty="0" smtClean="0">
              <a:solidFill>
                <a:schemeClr val="bg2">
                  <a:lumMod val="50000"/>
                </a:schemeClr>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Takaful </a:t>
            </a:r>
            <a:r>
              <a:rPr lang="en-GB" sz="2800" dirty="0" smtClean="0">
                <a:solidFill>
                  <a:schemeClr val="bg2">
                    <a:lumMod val="50000"/>
                  </a:schemeClr>
                </a:solidFill>
                <a:latin typeface="Tw Cen MT" pitchFamily="34" charset="0"/>
              </a:rPr>
              <a:t>( Islamic Insurance) – Crop, Livestock and Rural</a:t>
            </a:r>
          </a:p>
          <a:p>
            <a:pPr marL="320040" indent="-320040" fontAlgn="auto">
              <a:lnSpc>
                <a:spcPct val="80000"/>
              </a:lnSpc>
              <a:spcBef>
                <a:spcPts val="700"/>
              </a:spcBef>
              <a:spcAft>
                <a:spcPts val="0"/>
              </a:spcAft>
              <a:buClr>
                <a:schemeClr val="accent2"/>
              </a:buClr>
              <a:buSzPct val="60000"/>
              <a:buNone/>
              <a:defRPr/>
            </a:pPr>
            <a:r>
              <a:rPr lang="en-GB" sz="2800" dirty="0" smtClean="0">
                <a:solidFill>
                  <a:schemeClr val="bg2">
                    <a:lumMod val="50000"/>
                  </a:schemeClr>
                </a:solidFill>
                <a:latin typeface="Tw Cen MT" pitchFamily="34" charset="0"/>
              </a:rPr>
              <a:t>    Economy supported Product</a:t>
            </a:r>
          </a:p>
          <a:p>
            <a:pPr marL="320040" indent="-320040" fontAlgn="auto">
              <a:lnSpc>
                <a:spcPct val="80000"/>
              </a:lnSpc>
              <a:spcBef>
                <a:spcPts val="700"/>
              </a:spcBef>
              <a:spcAft>
                <a:spcPts val="0"/>
              </a:spcAft>
              <a:buClr>
                <a:schemeClr val="accent2"/>
              </a:buClr>
              <a:buSzPct val="60000"/>
              <a:buNone/>
              <a:defRPr/>
            </a:pPr>
            <a:r>
              <a:rPr lang="en-GB" sz="2800" dirty="0" smtClean="0">
                <a:solidFill>
                  <a:schemeClr val="bg2">
                    <a:lumMod val="50000"/>
                  </a:schemeClr>
                </a:solidFill>
                <a:latin typeface="Tw Cen MT" pitchFamily="34" charset="0"/>
              </a:rPr>
              <a:t> </a:t>
            </a:r>
          </a:p>
          <a:p>
            <a:pPr marL="320040" indent="-320040" fontAlgn="auto">
              <a:lnSpc>
                <a:spcPct val="80000"/>
              </a:lnSpc>
              <a:spcBef>
                <a:spcPts val="700"/>
              </a:spcBef>
              <a:spcAft>
                <a:spcPts val="0"/>
              </a:spcAft>
              <a:buClr>
                <a:schemeClr val="accent2"/>
              </a:buClr>
              <a:buSzPct val="60000"/>
              <a:buNone/>
              <a:defRPr/>
            </a:pPr>
            <a:endParaRPr lang="en-GB" sz="2800" dirty="0" smtClean="0">
              <a:solidFill>
                <a:schemeClr val="bg2">
                  <a:lumMod val="50000"/>
                </a:schemeClr>
              </a:solidFill>
              <a:latin typeface="Tw Cen MT" pitchFamily="34" charset="0"/>
            </a:endParaRPr>
          </a:p>
        </p:txBody>
      </p:sp>
      <p:pic>
        <p:nvPicPr>
          <p:cNvPr id="46084" name="Picture 4" descr="http://images.enpard.ge/fe0e37af1fd7426cbe44129a8cfc1235.jpg"/>
          <p:cNvPicPr>
            <a:picLocks noChangeAspect="1" noChangeArrowheads="1"/>
          </p:cNvPicPr>
          <p:nvPr/>
        </p:nvPicPr>
        <p:blipFill>
          <a:blip r:embed="rId2"/>
          <a:srcRect/>
          <a:stretch>
            <a:fillRect/>
          </a:stretch>
        </p:blipFill>
        <p:spPr bwMode="auto">
          <a:xfrm>
            <a:off x="9162107" y="2139359"/>
            <a:ext cx="3029892" cy="2722351"/>
          </a:xfrm>
          <a:prstGeom prst="rect">
            <a:avLst/>
          </a:prstGeom>
          <a:noFill/>
        </p:spPr>
      </p:pic>
    </p:spTree>
    <p:extLst>
      <p:ext uri="{BB962C8B-B14F-4D97-AF65-F5344CB8AC3E}">
        <p14:creationId xmlns="" xmlns:p14="http://schemas.microsoft.com/office/powerpoint/2010/main" val="4061166256"/>
      </p:ext>
    </p:extLst>
  </p:cSld>
  <p:clrMapOvr>
    <a:masterClrMapping/>
  </p:clrMapOvr>
  <mc:AlternateContent xmlns:mc="http://schemas.openxmlformats.org/markup-compatibility/2006">
    <mc:Choice xmlns="" xmlns:p14="http://schemas.microsoft.com/office/powerpoint/2010/main" Requires="p14">
      <p:transition spd="slow" p14:dur="2000" advTm="22130"/>
    </mc:Choice>
    <mc:Fallback>
      <p:transition spd="slow" advTm="2213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7"/>
          <p:cNvSpPr/>
          <p:nvPr/>
        </p:nvSpPr>
        <p:spPr>
          <a:xfrm>
            <a:off x="520700" y="1968500"/>
            <a:ext cx="2488107" cy="8589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0480" tIns="20320" rIns="30480" bIns="20320" numCol="1" spcCol="1270" anchor="ctr" anchorCtr="0">
            <a:noAutofit/>
          </a:bodyPr>
          <a:lstStyle/>
          <a:p>
            <a:pPr lvl="0" algn="ctr" defTabSz="711200">
              <a:lnSpc>
                <a:spcPct val="90000"/>
              </a:lnSpc>
              <a:spcAft>
                <a:spcPct val="35000"/>
              </a:spcAft>
            </a:pPr>
            <a:r>
              <a:rPr lang="en-US" sz="2000" b="1" dirty="0" smtClean="0">
                <a:ea typeface="Arial Unicode MS" pitchFamily="34" charset="-128"/>
                <a:cs typeface="Arial Unicode MS" pitchFamily="34" charset="-128"/>
              </a:rPr>
              <a:t>Sources of Islamic Finance</a:t>
            </a:r>
            <a:endParaRPr lang="en-US" sz="2000" kern="1200" dirty="0"/>
          </a:p>
        </p:txBody>
      </p:sp>
      <p:sp>
        <p:nvSpPr>
          <p:cNvPr id="10" name="Rounded Rectangle 7"/>
          <p:cNvSpPr/>
          <p:nvPr/>
        </p:nvSpPr>
        <p:spPr>
          <a:xfrm>
            <a:off x="4410007" y="1968500"/>
            <a:ext cx="5087077" cy="8589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0480" tIns="20320" rIns="30480" bIns="20320" numCol="1" spcCol="1270" anchor="ctr" anchorCtr="0">
            <a:noAutofit/>
          </a:bodyPr>
          <a:lstStyle/>
          <a:p>
            <a:pPr lvl="0" algn="ctr" defTabSz="711200">
              <a:lnSpc>
                <a:spcPct val="90000"/>
              </a:lnSpc>
              <a:spcAft>
                <a:spcPct val="35000"/>
              </a:spcAft>
            </a:pPr>
            <a:r>
              <a:rPr lang="en-US" sz="2400" dirty="0" smtClean="0"/>
              <a:t>Product Mechanism</a:t>
            </a:r>
            <a:endParaRPr lang="en-US" sz="2400" dirty="0" smtClean="0">
              <a:ea typeface="Arial Unicode MS" pitchFamily="34" charset="-128"/>
              <a:cs typeface="Arial Unicode MS" pitchFamily="34" charset="-128"/>
            </a:endParaRPr>
          </a:p>
        </p:txBody>
      </p:sp>
      <p:pic>
        <p:nvPicPr>
          <p:cNvPr id="11" name="Picture 1"/>
          <p:cNvPicPr>
            <a:picLocks noChangeAspect="1" noChangeArrowheads="1"/>
          </p:cNvPicPr>
          <p:nvPr/>
        </p:nvPicPr>
        <p:blipFill>
          <a:blip r:embed="rId2"/>
          <a:srcRect/>
          <a:stretch>
            <a:fillRect/>
          </a:stretch>
        </p:blipFill>
        <p:spPr bwMode="auto">
          <a:xfrm>
            <a:off x="4410008" y="2827449"/>
            <a:ext cx="5105184" cy="3808742"/>
          </a:xfrm>
          <a:prstGeom prst="rect">
            <a:avLst/>
          </a:prstGeom>
          <a:noFill/>
          <a:ln w="9525">
            <a:noFill/>
            <a:miter lim="800000"/>
            <a:headEnd/>
            <a:tailEnd/>
          </a:ln>
          <a:effectLst/>
        </p:spPr>
      </p:pic>
      <p:sp>
        <p:nvSpPr>
          <p:cNvPr id="12" name="Right Arrow 11"/>
          <p:cNvSpPr/>
          <p:nvPr/>
        </p:nvSpPr>
        <p:spPr>
          <a:xfrm>
            <a:off x="3119782" y="3398949"/>
            <a:ext cx="1214026" cy="2590800"/>
          </a:xfrm>
          <a:prstGeom prst="rightArrow">
            <a:avLst/>
          </a:prstGeom>
        </p:spPr>
        <p:style>
          <a:lnRef idx="1">
            <a:schemeClr val="accent2"/>
          </a:lnRef>
          <a:fillRef idx="2">
            <a:schemeClr val="accent2"/>
          </a:fillRef>
          <a:effectRef idx="1">
            <a:schemeClr val="accent2"/>
          </a:effectRef>
          <a:fontRef idx="minor">
            <a:schemeClr val="dk1"/>
          </a:fontRef>
        </p:style>
      </p:sp>
      <p:sp>
        <p:nvSpPr>
          <p:cNvPr id="13" name="Rounded Rectangle 4"/>
          <p:cNvSpPr/>
          <p:nvPr/>
        </p:nvSpPr>
        <p:spPr>
          <a:xfrm>
            <a:off x="520700" y="3322749"/>
            <a:ext cx="2400300" cy="2667000"/>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GB" sz="2400" b="1" kern="1200" dirty="0" smtClean="0"/>
              <a:t>Quran</a:t>
            </a:r>
            <a:endParaRPr lang="en-US" sz="2400" kern="1200" dirty="0"/>
          </a:p>
          <a:p>
            <a:pPr marL="171450" lvl="1" indent="-171450" algn="l" defTabSz="711200">
              <a:lnSpc>
                <a:spcPct val="90000"/>
              </a:lnSpc>
              <a:spcBef>
                <a:spcPct val="0"/>
              </a:spcBef>
              <a:spcAft>
                <a:spcPct val="15000"/>
              </a:spcAft>
              <a:buChar char="••"/>
            </a:pPr>
            <a:r>
              <a:rPr lang="en-GB" sz="2400" b="1" kern="1200" dirty="0" err="1" smtClean="0"/>
              <a:t>Sunnah</a:t>
            </a:r>
            <a:endParaRPr lang="en-GB" sz="2400" b="1" kern="1200" dirty="0"/>
          </a:p>
          <a:p>
            <a:pPr marL="171450" lvl="1" indent="-171450" algn="l" defTabSz="711200">
              <a:lnSpc>
                <a:spcPct val="90000"/>
              </a:lnSpc>
              <a:spcBef>
                <a:spcPct val="0"/>
              </a:spcBef>
              <a:spcAft>
                <a:spcPct val="15000"/>
              </a:spcAft>
              <a:buChar char="••"/>
            </a:pPr>
            <a:r>
              <a:rPr lang="en-GB" sz="2400" b="1" kern="1200" dirty="0" err="1" smtClean="0"/>
              <a:t>Ijma’a</a:t>
            </a:r>
            <a:r>
              <a:rPr lang="en-GB" sz="2400" b="1" kern="1200" dirty="0" smtClean="0"/>
              <a:t> (jurist consensus)</a:t>
            </a:r>
            <a:endParaRPr lang="en-GB" sz="2400" b="1" kern="1200" dirty="0"/>
          </a:p>
          <a:p>
            <a:pPr marL="171450" lvl="1" indent="-171450" algn="l" defTabSz="711200">
              <a:lnSpc>
                <a:spcPct val="90000"/>
              </a:lnSpc>
              <a:spcBef>
                <a:spcPct val="0"/>
              </a:spcBef>
              <a:spcAft>
                <a:spcPct val="15000"/>
              </a:spcAft>
              <a:buChar char="••"/>
            </a:pPr>
            <a:r>
              <a:rPr lang="en-GB" sz="2400" b="1" kern="1200" dirty="0" err="1" smtClean="0"/>
              <a:t>Ijtihad</a:t>
            </a:r>
            <a:r>
              <a:rPr lang="en-GB" sz="2400" b="1" kern="1200" dirty="0" smtClean="0"/>
              <a:t> &amp; </a:t>
            </a:r>
            <a:r>
              <a:rPr lang="en-GB" sz="2400" b="1" kern="1200" dirty="0" err="1" smtClean="0"/>
              <a:t>Qiyas</a:t>
            </a:r>
            <a:r>
              <a:rPr lang="en-GB" sz="2400" b="1" kern="1200" dirty="0" smtClean="0"/>
              <a:t> (analogy)</a:t>
            </a:r>
            <a:endParaRPr lang="en-GB" sz="2400" b="1" kern="1200" dirty="0"/>
          </a:p>
        </p:txBody>
      </p:sp>
      <p:sp>
        <p:nvSpPr>
          <p:cNvPr id="18" name="Text Box 9"/>
          <p:cNvSpPr txBox="1">
            <a:spLocks noChangeArrowheads="1"/>
          </p:cNvSpPr>
          <p:nvPr/>
        </p:nvSpPr>
        <p:spPr bwMode="auto">
          <a:xfrm>
            <a:off x="520700" y="0"/>
            <a:ext cx="8623300" cy="1049450"/>
          </a:xfrm>
          <a:prstGeom prst="rect">
            <a:avLst/>
          </a:prstGeom>
          <a:solidFill>
            <a:schemeClr val="accent2">
              <a:lumMod val="75000"/>
            </a:schemeClr>
          </a:solidFill>
          <a:ln w="9525" algn="ctr">
            <a:noFill/>
            <a:miter lim="800000"/>
            <a:headEnd/>
            <a:tailEnd/>
          </a:ln>
        </p:spPr>
        <p:txBody>
          <a:bodyPr anchor="ctr"/>
          <a:lstStyle/>
          <a:p>
            <a:pPr algn="ctr"/>
            <a:r>
              <a:rPr lang="en-GB" sz="3200" b="1" dirty="0" smtClean="0">
                <a:solidFill>
                  <a:srgbClr val="FFFFFF"/>
                </a:solidFill>
                <a:cs typeface="Arial" charset="0"/>
              </a:rPr>
              <a:t>Source </a:t>
            </a:r>
            <a:r>
              <a:rPr lang="en-GB" sz="3200" b="1" dirty="0">
                <a:solidFill>
                  <a:srgbClr val="FFFFFF"/>
                </a:solidFill>
                <a:cs typeface="Arial" charset="0"/>
              </a:rPr>
              <a:t>of </a:t>
            </a:r>
            <a:r>
              <a:rPr lang="en-GB" sz="3200" b="1" dirty="0" smtClean="0">
                <a:solidFill>
                  <a:srgbClr val="FFFFFF"/>
                </a:solidFill>
                <a:cs typeface="Arial" charset="0"/>
              </a:rPr>
              <a:t>Islamic Agri. Finance Products</a:t>
            </a:r>
            <a:endParaRPr lang="en-GB" sz="3200" b="1" dirty="0">
              <a:solidFill>
                <a:srgbClr val="FFFFFF"/>
              </a:solidFill>
              <a:cs typeface="Arial" charset="0"/>
            </a:endParaRPr>
          </a:p>
        </p:txBody>
      </p:sp>
    </p:spTree>
    <p:extLst>
      <p:ext uri="{BB962C8B-B14F-4D97-AF65-F5344CB8AC3E}">
        <p14:creationId xmlns="" xmlns:p14="http://schemas.microsoft.com/office/powerpoint/2010/main" val="430129912"/>
      </p:ext>
    </p:extLst>
  </p:cSld>
  <p:clrMapOvr>
    <a:masterClrMapping/>
  </p:clrMapOvr>
  <mc:AlternateContent xmlns:mc="http://schemas.openxmlformats.org/markup-compatibility/2006">
    <mc:Choice xmlns="" xmlns:p14="http://schemas.microsoft.com/office/powerpoint/2010/main" Requires="p14">
      <p:transition spd="slow" p14:dur="2000" advTm="28979"/>
    </mc:Choice>
    <mc:Fallback>
      <p:transition spd="slow" advTm="28979"/>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877" y="1970088"/>
            <a:ext cx="9295767" cy="4608512"/>
          </a:xfrm>
        </p:spPr>
        <p:txBody>
          <a:bodyPr>
            <a:noAutofit/>
          </a:bodyPr>
          <a:lstStyle/>
          <a:p>
            <a:pPr marL="0" lvl="1" indent="0">
              <a:buNone/>
            </a:pPr>
            <a:r>
              <a:rPr lang="en-US" sz="1900" dirty="0" err="1" smtClean="0">
                <a:solidFill>
                  <a:schemeClr val="bg2">
                    <a:lumMod val="50000"/>
                  </a:schemeClr>
                </a:solidFill>
              </a:rPr>
              <a:t>Murabaha</a:t>
            </a:r>
            <a:r>
              <a:rPr lang="en-US" sz="1900" dirty="0" smtClean="0">
                <a:solidFill>
                  <a:schemeClr val="bg2">
                    <a:lumMod val="50000"/>
                  </a:schemeClr>
                </a:solidFill>
              </a:rPr>
              <a:t> </a:t>
            </a:r>
            <a:r>
              <a:rPr lang="en-US" sz="1900" dirty="0">
                <a:solidFill>
                  <a:schemeClr val="bg2">
                    <a:lumMod val="50000"/>
                  </a:schemeClr>
                </a:solidFill>
              </a:rPr>
              <a:t>means a sale on mutually agreed profit, also known as cost plus sales, it is </a:t>
            </a:r>
            <a:r>
              <a:rPr lang="en-US" sz="1900" dirty="0" smtClean="0">
                <a:solidFill>
                  <a:schemeClr val="bg2">
                    <a:lumMod val="50000"/>
                  </a:schemeClr>
                </a:solidFill>
              </a:rPr>
              <a:t>one </a:t>
            </a:r>
            <a:r>
              <a:rPr lang="en-US" sz="1900" dirty="0">
                <a:solidFill>
                  <a:schemeClr val="bg2">
                    <a:lumMod val="50000"/>
                  </a:schemeClr>
                </a:solidFill>
              </a:rPr>
              <a:t>of </a:t>
            </a:r>
            <a:r>
              <a:rPr lang="en-US" sz="1900" dirty="0" smtClean="0">
                <a:solidFill>
                  <a:schemeClr val="bg2">
                    <a:lumMod val="50000"/>
                  </a:schemeClr>
                </a:solidFill>
              </a:rPr>
              <a:t>the </a:t>
            </a:r>
            <a:r>
              <a:rPr lang="en-US" sz="1900" dirty="0">
                <a:solidFill>
                  <a:schemeClr val="bg2">
                    <a:lumMod val="50000"/>
                  </a:schemeClr>
                </a:solidFill>
              </a:rPr>
              <a:t>most widely used </a:t>
            </a:r>
            <a:r>
              <a:rPr lang="en-US" sz="1900" dirty="0" smtClean="0">
                <a:solidFill>
                  <a:schemeClr val="bg2">
                    <a:lumMod val="50000"/>
                  </a:schemeClr>
                </a:solidFill>
              </a:rPr>
              <a:t>instruments </a:t>
            </a:r>
            <a:r>
              <a:rPr lang="en-US" sz="1900" dirty="0">
                <a:solidFill>
                  <a:schemeClr val="bg1"/>
                </a:solidFill>
              </a:rPr>
              <a:t>for short-term </a:t>
            </a:r>
            <a:r>
              <a:rPr lang="en-US" sz="1900" dirty="0" smtClean="0">
                <a:solidFill>
                  <a:schemeClr val="bg1"/>
                </a:solidFill>
              </a:rPr>
              <a:t>agricultural financing </a:t>
            </a:r>
            <a:r>
              <a:rPr lang="en-US" sz="1900" dirty="0">
                <a:solidFill>
                  <a:schemeClr val="bg2">
                    <a:lumMod val="50000"/>
                  </a:schemeClr>
                </a:solidFill>
              </a:rPr>
              <a:t>where the </a:t>
            </a:r>
            <a:r>
              <a:rPr lang="en-US" sz="1900" dirty="0" smtClean="0">
                <a:solidFill>
                  <a:schemeClr val="bg2">
                    <a:lumMod val="50000"/>
                  </a:schemeClr>
                </a:solidFill>
              </a:rPr>
              <a:t>Bank/MFI undertakes </a:t>
            </a:r>
            <a:r>
              <a:rPr lang="en-US" sz="1900" dirty="0">
                <a:solidFill>
                  <a:schemeClr val="bg2">
                    <a:lumMod val="50000"/>
                  </a:schemeClr>
                </a:solidFill>
              </a:rPr>
              <a:t>to </a:t>
            </a:r>
            <a:r>
              <a:rPr lang="en-US" sz="1900" dirty="0" smtClean="0">
                <a:solidFill>
                  <a:schemeClr val="bg2">
                    <a:lumMod val="50000"/>
                  </a:schemeClr>
                </a:solidFill>
              </a:rPr>
              <a:t>supply </a:t>
            </a:r>
            <a:r>
              <a:rPr lang="en-US" sz="1900" dirty="0">
                <a:solidFill>
                  <a:schemeClr val="bg2">
                    <a:lumMod val="50000"/>
                  </a:schemeClr>
                </a:solidFill>
              </a:rPr>
              <a:t>specific goods or commodities at mutually </a:t>
            </a:r>
            <a:r>
              <a:rPr lang="en-US" sz="1900" dirty="0" smtClean="0">
                <a:solidFill>
                  <a:schemeClr val="bg2">
                    <a:lumMod val="50000"/>
                  </a:schemeClr>
                </a:solidFill>
              </a:rPr>
              <a:t>agreed </a:t>
            </a:r>
            <a:r>
              <a:rPr lang="en-US" sz="1900" dirty="0">
                <a:solidFill>
                  <a:schemeClr val="bg2">
                    <a:lumMod val="50000"/>
                  </a:schemeClr>
                </a:solidFill>
              </a:rPr>
              <a:t>profit to the </a:t>
            </a:r>
            <a:r>
              <a:rPr lang="en-US" sz="1900" dirty="0" smtClean="0">
                <a:solidFill>
                  <a:schemeClr val="bg2">
                    <a:lumMod val="50000"/>
                  </a:schemeClr>
                </a:solidFill>
              </a:rPr>
              <a:t>client.</a:t>
            </a:r>
          </a:p>
          <a:p>
            <a:pPr marL="0" lvl="1" indent="0">
              <a:buNone/>
            </a:pPr>
            <a:endParaRPr lang="en-US" sz="1800" b="1" dirty="0" smtClean="0">
              <a:solidFill>
                <a:schemeClr val="bg2">
                  <a:lumMod val="50000"/>
                </a:schemeClr>
              </a:solidFill>
            </a:endParaRPr>
          </a:p>
          <a:p>
            <a:pPr marL="0" lvl="1" indent="0">
              <a:buNone/>
            </a:pPr>
            <a:r>
              <a:rPr lang="en-US" sz="1800" b="1" u="sng" dirty="0" smtClean="0">
                <a:solidFill>
                  <a:schemeClr val="bg2">
                    <a:lumMod val="50000"/>
                  </a:schemeClr>
                </a:solidFill>
              </a:rPr>
              <a:t>Utilization :</a:t>
            </a:r>
            <a:endParaRPr lang="en-US" sz="1800" b="1" u="sng" dirty="0">
              <a:solidFill>
                <a:schemeClr val="bg2">
                  <a:lumMod val="50000"/>
                </a:schemeClr>
              </a:solidFill>
            </a:endParaRPr>
          </a:p>
          <a:p>
            <a:pPr marL="0" lvl="1" indent="0">
              <a:buNone/>
            </a:pPr>
            <a:r>
              <a:rPr lang="en-US" sz="1900" dirty="0" err="1" smtClean="0">
                <a:solidFill>
                  <a:schemeClr val="bg2">
                    <a:lumMod val="50000"/>
                  </a:schemeClr>
                </a:solidFill>
              </a:rPr>
              <a:t>Murabahah</a:t>
            </a:r>
            <a:r>
              <a:rPr lang="en-US" sz="1900" dirty="0" smtClean="0">
                <a:solidFill>
                  <a:schemeClr val="bg2">
                    <a:lumMod val="50000"/>
                  </a:schemeClr>
                </a:solidFill>
              </a:rPr>
              <a:t> </a:t>
            </a:r>
            <a:r>
              <a:rPr lang="en-US" sz="1900" dirty="0">
                <a:solidFill>
                  <a:schemeClr val="bg2">
                    <a:lumMod val="50000"/>
                  </a:schemeClr>
                </a:solidFill>
              </a:rPr>
              <a:t>can be utilize for Purchase </a:t>
            </a:r>
            <a:r>
              <a:rPr lang="en-US" sz="1900" dirty="0" smtClean="0">
                <a:solidFill>
                  <a:schemeClr val="bg2">
                    <a:lumMod val="50000"/>
                  </a:schemeClr>
                </a:solidFill>
              </a:rPr>
              <a:t>of seed, fertilizer, harvesting and planting equipments, </a:t>
            </a:r>
            <a:r>
              <a:rPr lang="en-US" sz="1900" dirty="0">
                <a:solidFill>
                  <a:schemeClr val="bg2">
                    <a:lumMod val="50000"/>
                  </a:schemeClr>
                </a:solidFill>
              </a:rPr>
              <a:t>agri. Inputs, </a:t>
            </a:r>
            <a:r>
              <a:rPr lang="en-US" sz="1900" dirty="0" smtClean="0">
                <a:solidFill>
                  <a:schemeClr val="bg2">
                    <a:lumMod val="50000"/>
                  </a:schemeClr>
                </a:solidFill>
              </a:rPr>
              <a:t>tractor, pesticides, farming goods, Solar Tube-wells  etc.</a:t>
            </a:r>
            <a:endParaRPr lang="en-US" sz="1900" dirty="0">
              <a:solidFill>
                <a:schemeClr val="bg2">
                  <a:lumMod val="50000"/>
                </a:schemeClr>
              </a:solidFill>
            </a:endParaRPr>
          </a:p>
          <a:p>
            <a:pPr marL="0" lvl="1" indent="0">
              <a:buNone/>
            </a:pPr>
            <a:endParaRPr lang="en-US" sz="1800" b="1" dirty="0" smtClean="0">
              <a:solidFill>
                <a:schemeClr val="bg2">
                  <a:lumMod val="50000"/>
                </a:schemeClr>
              </a:solidFill>
            </a:endParaRPr>
          </a:p>
          <a:p>
            <a:pPr marL="0" lvl="1" indent="0">
              <a:buNone/>
            </a:pPr>
            <a:r>
              <a:rPr lang="en-US" sz="1800" b="1" u="sng" dirty="0" smtClean="0">
                <a:solidFill>
                  <a:schemeClr val="bg2">
                    <a:lumMod val="50000"/>
                  </a:schemeClr>
                </a:solidFill>
              </a:rPr>
              <a:t>Currently </a:t>
            </a:r>
            <a:r>
              <a:rPr lang="en-US" sz="1800" b="1" u="sng" dirty="0">
                <a:solidFill>
                  <a:schemeClr val="bg2">
                    <a:lumMod val="50000"/>
                  </a:schemeClr>
                </a:solidFill>
              </a:rPr>
              <a:t>Practiced</a:t>
            </a:r>
            <a:r>
              <a:rPr lang="en-US" sz="1800" b="1" u="sng" dirty="0" smtClean="0">
                <a:solidFill>
                  <a:schemeClr val="bg2">
                    <a:lumMod val="50000"/>
                  </a:schemeClr>
                </a:solidFill>
              </a:rPr>
              <a:t>:</a:t>
            </a:r>
            <a:endParaRPr lang="en-US" sz="1800" b="1" u="sng" dirty="0">
              <a:solidFill>
                <a:schemeClr val="bg2">
                  <a:lumMod val="50000"/>
                </a:schemeClr>
              </a:solidFill>
            </a:endParaRPr>
          </a:p>
          <a:p>
            <a:pPr marL="0" lvl="1" indent="0">
              <a:buNone/>
            </a:pPr>
            <a:r>
              <a:rPr lang="en-US" sz="1900" dirty="0" smtClean="0">
                <a:solidFill>
                  <a:schemeClr val="bg2">
                    <a:lumMod val="50000"/>
                  </a:schemeClr>
                </a:solidFill>
              </a:rPr>
              <a:t>MBL and some other Banks, NRSP – KPK,  Al </a:t>
            </a:r>
            <a:r>
              <a:rPr lang="en-US" sz="1900" dirty="0" err="1" smtClean="0">
                <a:solidFill>
                  <a:schemeClr val="bg2">
                    <a:lumMod val="50000"/>
                  </a:schemeClr>
                </a:solidFill>
              </a:rPr>
              <a:t>Amal</a:t>
            </a:r>
            <a:r>
              <a:rPr lang="en-US" sz="1900" dirty="0" smtClean="0">
                <a:solidFill>
                  <a:schemeClr val="bg2">
                    <a:lumMod val="50000"/>
                  </a:schemeClr>
                </a:solidFill>
              </a:rPr>
              <a:t> Bank, Islamic </a:t>
            </a:r>
            <a:r>
              <a:rPr lang="en-US" sz="1900" dirty="0">
                <a:solidFill>
                  <a:schemeClr val="bg2">
                    <a:lumMod val="50000"/>
                  </a:schemeClr>
                </a:solidFill>
              </a:rPr>
              <a:t>Bank </a:t>
            </a:r>
            <a:r>
              <a:rPr lang="en-US" sz="1900" dirty="0" smtClean="0">
                <a:solidFill>
                  <a:schemeClr val="bg2">
                    <a:lumMod val="50000"/>
                  </a:schemeClr>
                </a:solidFill>
              </a:rPr>
              <a:t>Bangladesh,</a:t>
            </a:r>
          </a:p>
          <a:p>
            <a:pPr marL="0" lvl="1" indent="0">
              <a:buNone/>
            </a:pPr>
            <a:r>
              <a:rPr lang="en-US" sz="1900" dirty="0" smtClean="0">
                <a:solidFill>
                  <a:schemeClr val="bg2">
                    <a:lumMod val="50000"/>
                  </a:schemeClr>
                </a:solidFill>
              </a:rPr>
              <a:t> FINCA-AF, Islamic Relief, BMT’s in Indonesia </a:t>
            </a:r>
            <a:r>
              <a:rPr lang="en-US" sz="1900" dirty="0">
                <a:solidFill>
                  <a:schemeClr val="bg2">
                    <a:lumMod val="50000"/>
                  </a:schemeClr>
                </a:solidFill>
              </a:rPr>
              <a:t>etc. </a:t>
            </a:r>
          </a:p>
        </p:txBody>
      </p:sp>
      <p:sp>
        <p:nvSpPr>
          <p:cNvPr id="5" name="Text Box 23"/>
          <p:cNvSpPr txBox="1">
            <a:spLocks noGrp="1" noChangeArrowheads="1"/>
          </p:cNvSpPr>
          <p:nvPr>
            <p:ph type="title"/>
          </p:nvPr>
        </p:nvSpPr>
        <p:spPr bwMode="auto">
          <a:xfrm>
            <a:off x="448734" y="0"/>
            <a:ext cx="8596668" cy="1079500"/>
          </a:xfrm>
          <a:prstGeom prst="rect">
            <a:avLst/>
          </a:prstGeom>
          <a:solidFill>
            <a:srgbClr val="35742A"/>
          </a:solidFill>
          <a:ln w="9525" algn="ctr">
            <a:noFill/>
            <a:miter lim="800000"/>
            <a:headEnd/>
            <a:tailEnd/>
          </a:ln>
          <a:effectLst/>
        </p:spPr>
        <p:txBody>
          <a:bodyPr anchor="ctr">
            <a:normAutofit/>
          </a:bodyPr>
          <a:lstStyle/>
          <a:p>
            <a:pPr algn="ctr"/>
            <a:r>
              <a:rPr lang="en-US" sz="3600" b="1" dirty="0" smtClean="0">
                <a:solidFill>
                  <a:srgbClr val="FFFFFF"/>
                </a:solidFill>
                <a:cs typeface="Arial" charset="0"/>
              </a:rPr>
              <a:t>Islamic Agricultural Finance Products</a:t>
            </a:r>
            <a:endParaRPr lang="en-GB" sz="3600" b="1" dirty="0">
              <a:solidFill>
                <a:srgbClr val="FFFFFF"/>
              </a:solidFill>
              <a:cs typeface="Arial" charset="0"/>
            </a:endParaRPr>
          </a:p>
        </p:txBody>
      </p:sp>
      <p:sp>
        <p:nvSpPr>
          <p:cNvPr id="9" name="Rounded Rectangle 8"/>
          <p:cNvSpPr/>
          <p:nvPr/>
        </p:nvSpPr>
        <p:spPr>
          <a:xfrm>
            <a:off x="448734" y="1251744"/>
            <a:ext cx="4224866" cy="5461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err="1" smtClean="0">
                <a:ln w="0"/>
                <a:solidFill>
                  <a:schemeClr val="tx1"/>
                </a:solidFill>
                <a:effectLst>
                  <a:outerShdw blurRad="38100" dist="19050" dir="2700000" algn="tl" rotWithShape="0">
                    <a:schemeClr val="dk1">
                      <a:alpha val="40000"/>
                    </a:schemeClr>
                  </a:outerShdw>
                </a:effectLst>
              </a:rPr>
              <a:t>Murabaha</a:t>
            </a:r>
            <a:r>
              <a:rPr lang="en-US" sz="2400" dirty="0" smtClean="0">
                <a:ln w="0"/>
                <a:solidFill>
                  <a:schemeClr val="tx1"/>
                </a:solidFill>
                <a:effectLst>
                  <a:outerShdw blurRad="38100" dist="19050" dir="2700000" algn="tl" rotWithShape="0">
                    <a:schemeClr val="dk1">
                      <a:alpha val="40000"/>
                    </a:schemeClr>
                  </a:outerShdw>
                </a:effectLst>
              </a:rPr>
              <a:t> </a:t>
            </a:r>
            <a:r>
              <a:rPr lang="en-US" dirty="0" smtClean="0">
                <a:ln w="0"/>
                <a:solidFill>
                  <a:schemeClr val="tx1"/>
                </a:solidFill>
                <a:effectLst>
                  <a:outerShdw blurRad="38100" dist="19050" dir="2700000" algn="tl" rotWithShape="0">
                    <a:schemeClr val="dk1">
                      <a:alpha val="40000"/>
                    </a:schemeClr>
                  </a:outerShdw>
                </a:effectLst>
              </a:rPr>
              <a:t>– </a:t>
            </a:r>
            <a:r>
              <a:rPr lang="en-US" sz="2400" dirty="0" smtClean="0">
                <a:ln w="0"/>
                <a:solidFill>
                  <a:schemeClr val="tx1"/>
                </a:solidFill>
                <a:effectLst>
                  <a:outerShdw blurRad="38100" dist="19050" dir="2700000" algn="tl" rotWithShape="0">
                    <a:schemeClr val="dk1">
                      <a:alpha val="40000"/>
                    </a:schemeClr>
                  </a:outerShdw>
                </a:effectLst>
              </a:rPr>
              <a:t>Cost</a:t>
            </a:r>
            <a:r>
              <a:rPr lang="en-US" dirty="0" smtClean="0">
                <a:ln w="0"/>
                <a:solidFill>
                  <a:schemeClr val="tx1"/>
                </a:solidFill>
                <a:effectLst>
                  <a:outerShdw blurRad="38100" dist="19050" dir="2700000" algn="tl" rotWithShape="0">
                    <a:schemeClr val="dk1">
                      <a:alpha val="40000"/>
                    </a:schemeClr>
                  </a:outerShdw>
                </a:effectLst>
              </a:rPr>
              <a:t> </a:t>
            </a:r>
            <a:r>
              <a:rPr lang="en-US" sz="2400" dirty="0" smtClean="0">
                <a:ln w="0"/>
                <a:solidFill>
                  <a:schemeClr val="tx1"/>
                </a:solidFill>
                <a:effectLst>
                  <a:outerShdw blurRad="38100" dist="19050" dir="2700000" algn="tl" rotWithShape="0">
                    <a:schemeClr val="dk1">
                      <a:alpha val="40000"/>
                    </a:schemeClr>
                  </a:outerShdw>
                </a:effectLst>
              </a:rPr>
              <a:t>Plus Sale</a:t>
            </a:r>
            <a:endParaRPr lang="en-US" dirty="0">
              <a:ln w="0"/>
              <a:solidFill>
                <a:schemeClr val="tx1"/>
              </a:solidFill>
              <a:effectLst>
                <a:outerShdw blurRad="38100" dist="19050" dir="2700000" algn="tl" rotWithShape="0">
                  <a:schemeClr val="dk1">
                    <a:alpha val="40000"/>
                  </a:schemeClr>
                </a:outerShdw>
              </a:effectLst>
            </a:endParaRPr>
          </a:p>
        </p:txBody>
      </p:sp>
      <p:pic>
        <p:nvPicPr>
          <p:cNvPr id="14338" name="Picture 2" descr="http://seedsforgrowth.org.uk/sites/default/files/styles/large/public/sowing-the-seeds.jpg?itok=LIJKxK8Q"/>
          <p:cNvPicPr>
            <a:picLocks noChangeAspect="1" noChangeArrowheads="1"/>
          </p:cNvPicPr>
          <p:nvPr/>
        </p:nvPicPr>
        <p:blipFill>
          <a:blip r:embed="rId2"/>
          <a:srcRect/>
          <a:stretch>
            <a:fillRect/>
          </a:stretch>
        </p:blipFill>
        <p:spPr bwMode="auto">
          <a:xfrm>
            <a:off x="9442765" y="0"/>
            <a:ext cx="2749236" cy="1774479"/>
          </a:xfrm>
          <a:prstGeom prst="rect">
            <a:avLst/>
          </a:prstGeom>
          <a:noFill/>
        </p:spPr>
      </p:pic>
      <p:pic>
        <p:nvPicPr>
          <p:cNvPr id="14344" name="Picture 8" descr="http://www.stokeseeds.com/uploads/site_content/images/Seed%20Starting%20-%20sized.jpg"/>
          <p:cNvPicPr>
            <a:picLocks noChangeAspect="1" noChangeArrowheads="1"/>
          </p:cNvPicPr>
          <p:nvPr/>
        </p:nvPicPr>
        <p:blipFill>
          <a:blip r:embed="rId3"/>
          <a:srcRect/>
          <a:stretch>
            <a:fillRect/>
          </a:stretch>
        </p:blipFill>
        <p:spPr bwMode="auto">
          <a:xfrm>
            <a:off x="9451818" y="4943239"/>
            <a:ext cx="2740182" cy="1914761"/>
          </a:xfrm>
          <a:prstGeom prst="rect">
            <a:avLst/>
          </a:prstGeom>
          <a:noFill/>
        </p:spPr>
      </p:pic>
      <p:pic>
        <p:nvPicPr>
          <p:cNvPr id="14346" name="Picture 10" descr="http://zaraimedia.com/wp-content/uploads/2012/08/solar-tube-wells-tech.jpg"/>
          <p:cNvPicPr>
            <a:picLocks noChangeAspect="1" noChangeArrowheads="1"/>
          </p:cNvPicPr>
          <p:nvPr/>
        </p:nvPicPr>
        <p:blipFill>
          <a:blip r:embed="rId4"/>
          <a:srcRect/>
          <a:stretch>
            <a:fillRect/>
          </a:stretch>
        </p:blipFill>
        <p:spPr bwMode="auto">
          <a:xfrm>
            <a:off x="9469924" y="2290526"/>
            <a:ext cx="2722075" cy="2073243"/>
          </a:xfrm>
          <a:prstGeom prst="rect">
            <a:avLst/>
          </a:prstGeom>
          <a:noFill/>
        </p:spPr>
      </p:pic>
    </p:spTree>
    <p:extLst>
      <p:ext uri="{BB962C8B-B14F-4D97-AF65-F5344CB8AC3E}">
        <p14:creationId xmlns="" xmlns:p14="http://schemas.microsoft.com/office/powerpoint/2010/main" val="2018902748"/>
      </p:ext>
    </p:extLst>
  </p:cSld>
  <p:clrMapOvr>
    <a:masterClrMapping/>
  </p:clrMapOvr>
  <mc:AlternateContent xmlns:mc="http://schemas.openxmlformats.org/markup-compatibility/2006">
    <mc:Choice xmlns="" xmlns:p14="http://schemas.microsoft.com/office/powerpoint/2010/main" Requires="p14">
      <p:transition spd="slow" p14:dur="2000" advTm="41962"/>
    </mc:Choice>
    <mc:Fallback>
      <p:transition spd="slow" advTm="4196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02" y="1931989"/>
            <a:ext cx="8596668" cy="4621211"/>
          </a:xfrm>
        </p:spPr>
        <p:txBody>
          <a:bodyPr>
            <a:normAutofit/>
          </a:bodyPr>
          <a:lstStyle/>
          <a:p>
            <a:pPr marL="0" lvl="1" indent="0">
              <a:buNone/>
            </a:pPr>
            <a:r>
              <a:rPr lang="en-US" sz="1900" dirty="0">
                <a:solidFill>
                  <a:schemeClr val="bg2">
                    <a:lumMod val="50000"/>
                  </a:schemeClr>
                </a:solidFill>
              </a:rPr>
              <a:t>Salam means a contract in which advance payment is made for goods to be delivered later on. The seller undertakes to supply some specific </a:t>
            </a:r>
            <a:r>
              <a:rPr lang="en-US" sz="1900" dirty="0" smtClean="0">
                <a:solidFill>
                  <a:schemeClr val="bg2">
                    <a:lumMod val="50000"/>
                  </a:schemeClr>
                </a:solidFill>
              </a:rPr>
              <a:t>crop/goods </a:t>
            </a:r>
            <a:r>
              <a:rPr lang="en-US" sz="1900" dirty="0">
                <a:solidFill>
                  <a:schemeClr val="bg2">
                    <a:lumMod val="50000"/>
                  </a:schemeClr>
                </a:solidFill>
              </a:rPr>
              <a:t>to the buyer at a future date in exchange of an advance price fully paid at the time of contract </a:t>
            </a:r>
          </a:p>
          <a:p>
            <a:pPr marL="0" lvl="1" indent="0">
              <a:buNone/>
            </a:pPr>
            <a:r>
              <a:rPr lang="en-US" sz="2000" b="1" u="sng" dirty="0" smtClean="0">
                <a:solidFill>
                  <a:schemeClr val="bg1"/>
                </a:solidFill>
              </a:rPr>
              <a:t>Utilization</a:t>
            </a:r>
          </a:p>
          <a:p>
            <a:pPr marL="0" lvl="1" indent="0">
              <a:buNone/>
            </a:pPr>
            <a:r>
              <a:rPr lang="en-US" sz="1900" dirty="0" smtClean="0">
                <a:solidFill>
                  <a:schemeClr val="bg2">
                    <a:lumMod val="50000"/>
                  </a:schemeClr>
                </a:solidFill>
              </a:rPr>
              <a:t>Salam </a:t>
            </a:r>
            <a:r>
              <a:rPr lang="en-US" sz="1900" dirty="0">
                <a:solidFill>
                  <a:schemeClr val="bg2">
                    <a:lumMod val="50000"/>
                  </a:schemeClr>
                </a:solidFill>
              </a:rPr>
              <a:t>is ideal product for Agricultural Financing</a:t>
            </a:r>
            <a:r>
              <a:rPr lang="en-US" sz="1900" dirty="0" smtClean="0">
                <a:solidFill>
                  <a:schemeClr val="bg2">
                    <a:lumMod val="50000"/>
                  </a:schemeClr>
                </a:solidFill>
              </a:rPr>
              <a:t>, through which a farmer can fulfill all the financial needs of </a:t>
            </a:r>
            <a:r>
              <a:rPr lang="en-US" sz="1900" dirty="0" smtClean="0">
                <a:solidFill>
                  <a:schemeClr val="bg2">
                    <a:lumMod val="50000"/>
                  </a:schemeClr>
                </a:solidFill>
              </a:rPr>
              <a:t>whole</a:t>
            </a:r>
            <a:r>
              <a:rPr lang="en-US" sz="1900" dirty="0" smtClean="0">
                <a:solidFill>
                  <a:schemeClr val="bg2">
                    <a:lumMod val="50000"/>
                  </a:schemeClr>
                </a:solidFill>
              </a:rPr>
              <a:t> </a:t>
            </a:r>
            <a:r>
              <a:rPr lang="en-US" sz="1900" dirty="0" smtClean="0">
                <a:solidFill>
                  <a:schemeClr val="bg2">
                    <a:lumMod val="50000"/>
                  </a:schemeClr>
                </a:solidFill>
              </a:rPr>
              <a:t>crop circle e.g. liquidity, seed, pesticide, fertilizer, harvesting, irrigation, transportation, market linkages etc.  </a:t>
            </a:r>
            <a:endParaRPr lang="en-US" sz="1900" dirty="0">
              <a:solidFill>
                <a:schemeClr val="bg2">
                  <a:lumMod val="50000"/>
                </a:schemeClr>
              </a:solidFill>
            </a:endParaRPr>
          </a:p>
          <a:p>
            <a:pPr marL="0" lvl="1" indent="0">
              <a:buNone/>
            </a:pPr>
            <a:endParaRPr lang="en-US" sz="2400" b="1" dirty="0">
              <a:solidFill>
                <a:schemeClr val="bg2">
                  <a:lumMod val="50000"/>
                </a:schemeClr>
              </a:solidFill>
            </a:endParaRPr>
          </a:p>
          <a:p>
            <a:pPr marL="0" lvl="1" indent="0">
              <a:buNone/>
            </a:pPr>
            <a:r>
              <a:rPr lang="en-US" sz="2000" b="1" u="sng" dirty="0">
                <a:solidFill>
                  <a:schemeClr val="bg1"/>
                </a:solidFill>
              </a:rPr>
              <a:t>Currently Practiced:</a:t>
            </a:r>
          </a:p>
          <a:p>
            <a:pPr marL="0" lvl="1" indent="0">
              <a:buNone/>
            </a:pPr>
            <a:r>
              <a:rPr lang="en-US" sz="1900" dirty="0" err="1" smtClean="0">
                <a:solidFill>
                  <a:schemeClr val="bg2">
                    <a:lumMod val="50000"/>
                  </a:schemeClr>
                </a:solidFill>
              </a:rPr>
              <a:t>Wasil</a:t>
            </a:r>
            <a:r>
              <a:rPr lang="en-US" sz="1900" dirty="0" smtClean="0">
                <a:solidFill>
                  <a:schemeClr val="bg2">
                    <a:lumMod val="50000"/>
                  </a:schemeClr>
                </a:solidFill>
              </a:rPr>
              <a:t> Foundation, </a:t>
            </a:r>
            <a:r>
              <a:rPr lang="en-US" sz="1900" dirty="0" err="1">
                <a:solidFill>
                  <a:schemeClr val="bg2">
                    <a:lumMod val="50000"/>
                  </a:schemeClr>
                </a:solidFill>
              </a:rPr>
              <a:t>Albarakah</a:t>
            </a:r>
            <a:r>
              <a:rPr lang="en-US" sz="1900" dirty="0">
                <a:solidFill>
                  <a:schemeClr val="bg2">
                    <a:lumMod val="50000"/>
                  </a:schemeClr>
                </a:solidFill>
              </a:rPr>
              <a:t> </a:t>
            </a:r>
            <a:r>
              <a:rPr lang="en-US" sz="1900" dirty="0" smtClean="0">
                <a:solidFill>
                  <a:schemeClr val="bg2">
                    <a:lumMod val="50000"/>
                  </a:schemeClr>
                </a:solidFill>
              </a:rPr>
              <a:t>MPCS, MBL etc. </a:t>
            </a:r>
            <a:endParaRPr lang="en-US" sz="1900" dirty="0">
              <a:solidFill>
                <a:schemeClr val="bg2">
                  <a:lumMod val="50000"/>
                </a:schemeClr>
              </a:solidFill>
            </a:endParaRPr>
          </a:p>
          <a:p>
            <a:endParaRPr lang="en-US" dirty="0"/>
          </a:p>
        </p:txBody>
      </p:sp>
      <p:sp>
        <p:nvSpPr>
          <p:cNvPr id="4" name="Text Box 23"/>
          <p:cNvSpPr txBox="1">
            <a:spLocks noGrp="1" noChangeArrowheads="1"/>
          </p:cNvSpPr>
          <p:nvPr>
            <p:ph type="title"/>
          </p:nvPr>
        </p:nvSpPr>
        <p:spPr bwMode="auto">
          <a:xfrm>
            <a:off x="471402" y="0"/>
            <a:ext cx="8715202" cy="1041399"/>
          </a:xfrm>
          <a:prstGeom prst="rect">
            <a:avLst/>
          </a:prstGeom>
          <a:solidFill>
            <a:srgbClr val="35742A"/>
          </a:solidFill>
          <a:ln w="9525" algn="ctr">
            <a:noFill/>
            <a:miter lim="800000"/>
            <a:headEnd/>
            <a:tailEnd/>
          </a:ln>
          <a:effectLst/>
        </p:spPr>
        <p:txBody>
          <a:bodyPr anchor="ctr">
            <a:normAutofit/>
          </a:bodyPr>
          <a:lstStyle/>
          <a:p>
            <a:pPr algn="ctr"/>
            <a:r>
              <a:rPr lang="en-US" b="1" dirty="0" smtClean="0">
                <a:solidFill>
                  <a:srgbClr val="FFFFFF"/>
                </a:solidFill>
                <a:cs typeface="Arial" charset="0"/>
              </a:rPr>
              <a:t>Islamic Agricultural Finance Products</a:t>
            </a:r>
            <a:endParaRPr lang="en-GB" sz="3600" b="1" dirty="0">
              <a:solidFill>
                <a:srgbClr val="FFFFFF"/>
              </a:solidFill>
              <a:cs typeface="Arial" charset="0"/>
            </a:endParaRPr>
          </a:p>
        </p:txBody>
      </p:sp>
      <p:sp>
        <p:nvSpPr>
          <p:cNvPr id="6" name="Rounded Rectangle 5"/>
          <p:cNvSpPr/>
          <p:nvPr/>
        </p:nvSpPr>
        <p:spPr>
          <a:xfrm>
            <a:off x="471402" y="1213644"/>
            <a:ext cx="3478298" cy="5461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n-US" sz="2400" dirty="0" smtClean="0">
                <a:ln w="0"/>
                <a:solidFill>
                  <a:schemeClr val="tx1"/>
                </a:solidFill>
                <a:effectLst>
                  <a:outerShdw blurRad="38100" dist="19050" dir="2700000" algn="tl" rotWithShape="0">
                    <a:schemeClr val="dk1">
                      <a:alpha val="40000"/>
                    </a:schemeClr>
                  </a:outerShdw>
                </a:effectLst>
              </a:rPr>
              <a:t>Salam – Forward Sale</a:t>
            </a:r>
            <a:endParaRPr lang="en-US" sz="2400" dirty="0">
              <a:ln w="0"/>
              <a:solidFill>
                <a:schemeClr val="tx1"/>
              </a:solidFill>
              <a:effectLst>
                <a:outerShdw blurRad="38100" dist="19050" dir="2700000" algn="tl" rotWithShape="0">
                  <a:schemeClr val="dk1">
                    <a:alpha val="40000"/>
                  </a:schemeClr>
                </a:outerShdw>
              </a:effectLst>
            </a:endParaRPr>
          </a:p>
        </p:txBody>
      </p:sp>
      <p:pic>
        <p:nvPicPr>
          <p:cNvPr id="79874" name="Picture 2" descr="https://encrypted-tbn2.gstatic.com/images?q=tbn:ANd9GcSisJhKEsFcvHSNYWLQUGj1NYYmPt2UhcR0s6jnpFFZwUKMG19ReA"/>
          <p:cNvPicPr>
            <a:picLocks noChangeAspect="1" noChangeArrowheads="1"/>
          </p:cNvPicPr>
          <p:nvPr/>
        </p:nvPicPr>
        <p:blipFill>
          <a:blip r:embed="rId2"/>
          <a:srcRect/>
          <a:stretch>
            <a:fillRect/>
          </a:stretch>
        </p:blipFill>
        <p:spPr bwMode="auto">
          <a:xfrm rot="5400000">
            <a:off x="7539271" y="2347113"/>
            <a:ext cx="6858001" cy="2163776"/>
          </a:xfrm>
          <a:prstGeom prst="rect">
            <a:avLst/>
          </a:prstGeom>
          <a:noFill/>
        </p:spPr>
      </p:pic>
    </p:spTree>
    <p:extLst>
      <p:ext uri="{BB962C8B-B14F-4D97-AF65-F5344CB8AC3E}">
        <p14:creationId xmlns="" xmlns:p14="http://schemas.microsoft.com/office/powerpoint/2010/main" val="794803076"/>
      </p:ext>
    </p:extLst>
  </p:cSld>
  <p:clrMapOvr>
    <a:masterClrMapping/>
  </p:clrMapOvr>
  <mc:AlternateContent xmlns:mc="http://schemas.openxmlformats.org/markup-compatibility/2006">
    <mc:Choice xmlns="" xmlns:p14="http://schemas.microsoft.com/office/powerpoint/2010/main" Requires="p14">
      <p:transition spd="slow" p14:dur="2000" advTm="47011"/>
    </mc:Choice>
    <mc:Fallback>
      <p:transition spd="slow" advTm="4701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0" y="1830388"/>
            <a:ext cx="8596668" cy="4418012"/>
          </a:xfrm>
          <a:solidFill>
            <a:schemeClr val="tx1"/>
          </a:solidFill>
        </p:spPr>
        <p:txBody>
          <a:bodyPr>
            <a:normAutofit fontScale="92500" lnSpcReduction="20000"/>
          </a:bodyPr>
          <a:lstStyle/>
          <a:p>
            <a:pPr marL="0" lvl="1" indent="0">
              <a:buNone/>
            </a:pPr>
            <a:r>
              <a:rPr lang="en-US" sz="2100" dirty="0">
                <a:solidFill>
                  <a:schemeClr val="bg2">
                    <a:lumMod val="50000"/>
                  </a:schemeClr>
                </a:solidFill>
              </a:rPr>
              <a:t>A  pre-delivery financing instrument used to finance projects where commodity is transacted before it comes into existence. It is an order to manufacture and payment of price, unlike Salam, it’s flexible, where price may be paid in advance, or in installments or on delivery of good. </a:t>
            </a:r>
          </a:p>
          <a:p>
            <a:pPr marL="0" lvl="1" indent="0">
              <a:buNone/>
            </a:pPr>
            <a:endParaRPr lang="en-US" sz="2200" b="1" dirty="0">
              <a:solidFill>
                <a:schemeClr val="bg1"/>
              </a:solidFill>
            </a:endParaRPr>
          </a:p>
          <a:p>
            <a:pPr marL="0" lvl="1" indent="0">
              <a:buNone/>
            </a:pPr>
            <a:r>
              <a:rPr lang="en-US" sz="2400" b="1" u="sng" dirty="0" smtClean="0">
                <a:solidFill>
                  <a:schemeClr val="bg2">
                    <a:lumMod val="50000"/>
                  </a:schemeClr>
                </a:solidFill>
              </a:rPr>
              <a:t>Utilization:</a:t>
            </a:r>
          </a:p>
          <a:p>
            <a:pPr marL="0" lvl="1" indent="0">
              <a:buNone/>
            </a:pPr>
            <a:r>
              <a:rPr lang="en-US" sz="2100" dirty="0" err="1" smtClean="0">
                <a:solidFill>
                  <a:schemeClr val="bg2">
                    <a:lumMod val="50000"/>
                  </a:schemeClr>
                </a:solidFill>
              </a:rPr>
              <a:t>Istisna</a:t>
            </a:r>
            <a:r>
              <a:rPr lang="en-US" sz="2100" dirty="0" smtClean="0">
                <a:solidFill>
                  <a:schemeClr val="bg2">
                    <a:lumMod val="50000"/>
                  </a:schemeClr>
                </a:solidFill>
              </a:rPr>
              <a:t> </a:t>
            </a:r>
            <a:r>
              <a:rPr lang="en-US" sz="2100" dirty="0">
                <a:solidFill>
                  <a:schemeClr val="bg2">
                    <a:lumMod val="50000"/>
                  </a:schemeClr>
                </a:solidFill>
              </a:rPr>
              <a:t>May Utilize for small manufacturing </a:t>
            </a:r>
            <a:r>
              <a:rPr lang="en-US" sz="2100" dirty="0" smtClean="0">
                <a:solidFill>
                  <a:schemeClr val="bg2">
                    <a:lumMod val="50000"/>
                  </a:schemeClr>
                </a:solidFill>
              </a:rPr>
              <a:t>Business</a:t>
            </a:r>
            <a:r>
              <a:rPr lang="en-US" sz="2100" dirty="0">
                <a:solidFill>
                  <a:schemeClr val="bg2">
                    <a:lumMod val="50000"/>
                  </a:schemeClr>
                </a:solidFill>
              </a:rPr>
              <a:t>, </a:t>
            </a:r>
            <a:r>
              <a:rPr lang="en-US" sz="2100" dirty="0" smtClean="0">
                <a:solidFill>
                  <a:schemeClr val="bg2">
                    <a:lumMod val="50000"/>
                  </a:schemeClr>
                </a:solidFill>
              </a:rPr>
              <a:t>dairy or Agri. production, Construction of </a:t>
            </a:r>
            <a:r>
              <a:rPr lang="en-US" sz="2100" dirty="0" err="1" smtClean="0">
                <a:solidFill>
                  <a:schemeClr val="bg2">
                    <a:lumMod val="50000"/>
                  </a:schemeClr>
                </a:solidFill>
              </a:rPr>
              <a:t>wharehouses</a:t>
            </a:r>
            <a:r>
              <a:rPr lang="en-US" sz="2100" dirty="0" smtClean="0">
                <a:solidFill>
                  <a:schemeClr val="bg2">
                    <a:lumMod val="50000"/>
                  </a:schemeClr>
                </a:solidFill>
              </a:rPr>
              <a:t> </a:t>
            </a:r>
            <a:r>
              <a:rPr lang="en-US" sz="2100" dirty="0" smtClean="0">
                <a:solidFill>
                  <a:schemeClr val="bg2">
                    <a:lumMod val="50000"/>
                  </a:schemeClr>
                </a:solidFill>
              </a:rPr>
              <a:t>and cold storage, Rural entrepreneur </a:t>
            </a:r>
            <a:r>
              <a:rPr lang="en-US" sz="2100" dirty="0">
                <a:solidFill>
                  <a:schemeClr val="bg2">
                    <a:lumMod val="50000"/>
                  </a:schemeClr>
                </a:solidFill>
              </a:rPr>
              <a:t>Development </a:t>
            </a:r>
            <a:r>
              <a:rPr lang="en-US" sz="2100" dirty="0" smtClean="0">
                <a:solidFill>
                  <a:schemeClr val="bg2">
                    <a:lumMod val="50000"/>
                  </a:schemeClr>
                </a:solidFill>
              </a:rPr>
              <a:t>etc</a:t>
            </a:r>
            <a:r>
              <a:rPr lang="en-US" sz="2100" dirty="0">
                <a:solidFill>
                  <a:schemeClr val="bg2">
                    <a:lumMod val="50000"/>
                  </a:schemeClr>
                </a:solidFill>
              </a:rPr>
              <a:t>.</a:t>
            </a:r>
          </a:p>
          <a:p>
            <a:pPr marL="0" lvl="1" indent="0">
              <a:buNone/>
            </a:pPr>
            <a:endParaRPr lang="en-US" sz="2200" b="1" dirty="0">
              <a:solidFill>
                <a:schemeClr val="bg1"/>
              </a:solidFill>
            </a:endParaRPr>
          </a:p>
          <a:p>
            <a:pPr marL="0" lvl="1" indent="0">
              <a:buNone/>
            </a:pPr>
            <a:r>
              <a:rPr lang="en-US" sz="2200" b="1" u="sng" dirty="0">
                <a:solidFill>
                  <a:schemeClr val="bg1"/>
                </a:solidFill>
              </a:rPr>
              <a:t>Currently Practiced:</a:t>
            </a:r>
          </a:p>
          <a:p>
            <a:pPr marL="0" lvl="1" indent="0">
              <a:buNone/>
            </a:pPr>
            <a:r>
              <a:rPr lang="en-US" sz="2100" dirty="0" err="1" smtClean="0">
                <a:solidFill>
                  <a:schemeClr val="bg2">
                    <a:lumMod val="50000"/>
                  </a:schemeClr>
                </a:solidFill>
              </a:rPr>
              <a:t>AlBaraka</a:t>
            </a:r>
            <a:r>
              <a:rPr lang="en-US" sz="2100" dirty="0" smtClean="0">
                <a:solidFill>
                  <a:schemeClr val="bg2">
                    <a:lumMod val="50000"/>
                  </a:schemeClr>
                </a:solidFill>
              </a:rPr>
              <a:t> MPCS, Ghana </a:t>
            </a:r>
            <a:r>
              <a:rPr lang="en-US" sz="2100" dirty="0">
                <a:solidFill>
                  <a:schemeClr val="bg2">
                    <a:lumMod val="50000"/>
                  </a:schemeClr>
                </a:solidFill>
              </a:rPr>
              <a:t>Islamic Microfinance bank, </a:t>
            </a:r>
            <a:endParaRPr lang="en-US" sz="2100" dirty="0" smtClean="0">
              <a:solidFill>
                <a:schemeClr val="bg2">
                  <a:lumMod val="50000"/>
                </a:schemeClr>
              </a:solidFill>
            </a:endParaRPr>
          </a:p>
          <a:p>
            <a:pPr marL="0" lvl="1" indent="0">
              <a:buNone/>
            </a:pPr>
            <a:r>
              <a:rPr lang="en-US" sz="2100" dirty="0" smtClean="0">
                <a:solidFill>
                  <a:schemeClr val="bg2">
                    <a:lumMod val="50000"/>
                  </a:schemeClr>
                </a:solidFill>
              </a:rPr>
              <a:t>Al-Amal </a:t>
            </a:r>
            <a:r>
              <a:rPr lang="en-US" sz="2100" dirty="0" smtClean="0">
                <a:solidFill>
                  <a:schemeClr val="bg2">
                    <a:lumMod val="50000"/>
                  </a:schemeClr>
                </a:solidFill>
              </a:rPr>
              <a:t>Bank, Bank of Khartoum etc. </a:t>
            </a:r>
            <a:endParaRPr lang="en-US" sz="2100" dirty="0">
              <a:solidFill>
                <a:schemeClr val="bg2">
                  <a:lumMod val="50000"/>
                </a:schemeClr>
              </a:solidFill>
            </a:endParaRPr>
          </a:p>
          <a:p>
            <a:pPr marL="0" lvl="1"/>
            <a:endParaRPr lang="en-US" b="1" dirty="0">
              <a:solidFill>
                <a:schemeClr val="tx1"/>
              </a:solidFill>
            </a:endParaRPr>
          </a:p>
          <a:p>
            <a:pPr marL="0" indent="0">
              <a:buNone/>
            </a:pPr>
            <a:endParaRPr lang="en-US" dirty="0"/>
          </a:p>
        </p:txBody>
      </p:sp>
      <p:sp>
        <p:nvSpPr>
          <p:cNvPr id="4" name="Text Box 23"/>
          <p:cNvSpPr txBox="1">
            <a:spLocks noGrp="1" noChangeArrowheads="1"/>
          </p:cNvSpPr>
          <p:nvPr>
            <p:ph type="title"/>
          </p:nvPr>
        </p:nvSpPr>
        <p:spPr bwMode="auto">
          <a:xfrm>
            <a:off x="431800" y="0"/>
            <a:ext cx="8728075" cy="965200"/>
          </a:xfrm>
          <a:prstGeom prst="rect">
            <a:avLst/>
          </a:prstGeom>
          <a:solidFill>
            <a:srgbClr val="35742A"/>
          </a:solidFill>
          <a:ln w="9525" algn="ctr">
            <a:noFill/>
            <a:miter lim="800000"/>
            <a:headEnd/>
            <a:tailEnd/>
          </a:ln>
          <a:effectLst/>
        </p:spPr>
        <p:txBody>
          <a:bodyPr anchor="ctr">
            <a:normAutofit/>
          </a:bodyPr>
          <a:lstStyle/>
          <a:p>
            <a:pPr algn="ctr"/>
            <a:r>
              <a:rPr lang="en-US" b="1" dirty="0" smtClean="0">
                <a:solidFill>
                  <a:srgbClr val="FFFFFF"/>
                </a:solidFill>
                <a:cs typeface="Arial" charset="0"/>
              </a:rPr>
              <a:t>Islamic Agricultural Finance Products</a:t>
            </a:r>
            <a:endParaRPr lang="en-GB" sz="3600" b="1" dirty="0">
              <a:solidFill>
                <a:srgbClr val="FFFFFF"/>
              </a:solidFill>
              <a:cs typeface="Arial" charset="0"/>
            </a:endParaRPr>
          </a:p>
        </p:txBody>
      </p:sp>
      <p:sp>
        <p:nvSpPr>
          <p:cNvPr id="5" name="Rounded Rectangle 4"/>
          <p:cNvSpPr/>
          <p:nvPr/>
        </p:nvSpPr>
        <p:spPr>
          <a:xfrm>
            <a:off x="431800" y="1124744"/>
            <a:ext cx="4748298" cy="5461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r>
              <a:rPr lang="en-US" sz="2400" dirty="0" err="1"/>
              <a:t>Istisna</a:t>
            </a:r>
            <a:r>
              <a:rPr lang="en-US" sz="2400" dirty="0"/>
              <a:t> - </a:t>
            </a:r>
            <a:r>
              <a:rPr lang="en-GB" sz="2400" dirty="0"/>
              <a:t>Manufacturing contract</a:t>
            </a:r>
            <a:endParaRPr lang="en-US" sz="2400" dirty="0"/>
          </a:p>
        </p:txBody>
      </p:sp>
      <p:pic>
        <p:nvPicPr>
          <p:cNvPr id="6" name="Picture 5" descr="pitloom.jpg"/>
          <p:cNvPicPr>
            <a:picLocks noChangeAspect="1"/>
          </p:cNvPicPr>
          <p:nvPr/>
        </p:nvPicPr>
        <p:blipFill>
          <a:blip r:embed="rId2"/>
          <a:stretch>
            <a:fillRect/>
          </a:stretch>
        </p:blipFill>
        <p:spPr>
          <a:xfrm>
            <a:off x="9379390" y="2519916"/>
            <a:ext cx="2812611" cy="1997764"/>
          </a:xfrm>
          <a:prstGeom prst="rect">
            <a:avLst/>
          </a:prstGeom>
        </p:spPr>
      </p:pic>
      <p:pic>
        <p:nvPicPr>
          <p:cNvPr id="12290" name="Picture 2" descr="https://laddinc.com/wp-content/gallery/industry-agriculture/agriculture_6.jpg"/>
          <p:cNvPicPr>
            <a:picLocks noChangeAspect="1" noChangeArrowheads="1"/>
          </p:cNvPicPr>
          <p:nvPr/>
        </p:nvPicPr>
        <p:blipFill>
          <a:blip r:embed="rId3"/>
          <a:srcRect/>
          <a:stretch>
            <a:fillRect/>
          </a:stretch>
        </p:blipFill>
        <p:spPr bwMode="auto">
          <a:xfrm>
            <a:off x="9465408" y="0"/>
            <a:ext cx="2726592" cy="1985868"/>
          </a:xfrm>
          <a:prstGeom prst="rect">
            <a:avLst/>
          </a:prstGeom>
          <a:noFill/>
        </p:spPr>
      </p:pic>
      <p:pic>
        <p:nvPicPr>
          <p:cNvPr id="12292" name="Picture 4" descr="http://agritech.tnau.ac.in/agricultural_marketing/TNAU%202.jpg"/>
          <p:cNvPicPr>
            <a:picLocks noChangeAspect="1" noChangeArrowheads="1"/>
          </p:cNvPicPr>
          <p:nvPr/>
        </p:nvPicPr>
        <p:blipFill>
          <a:blip r:embed="rId4"/>
          <a:srcRect/>
          <a:stretch>
            <a:fillRect/>
          </a:stretch>
        </p:blipFill>
        <p:spPr bwMode="auto">
          <a:xfrm>
            <a:off x="9325069" y="4816444"/>
            <a:ext cx="2866931" cy="2041556"/>
          </a:xfrm>
          <a:prstGeom prst="rect">
            <a:avLst/>
          </a:prstGeom>
          <a:noFill/>
        </p:spPr>
      </p:pic>
    </p:spTree>
    <p:extLst>
      <p:ext uri="{BB962C8B-B14F-4D97-AF65-F5344CB8AC3E}">
        <p14:creationId xmlns="" xmlns:p14="http://schemas.microsoft.com/office/powerpoint/2010/main" val="3616824050"/>
      </p:ext>
    </p:extLst>
  </p:cSld>
  <p:clrMapOvr>
    <a:masterClrMapping/>
  </p:clrMapOvr>
  <mc:AlternateContent xmlns:mc="http://schemas.openxmlformats.org/markup-compatibility/2006">
    <mc:Choice xmlns="" xmlns:p14="http://schemas.microsoft.com/office/powerpoint/2010/main" Requires="p14">
      <p:transition spd="slow" p14:dur="2000" advTm="40105"/>
    </mc:Choice>
    <mc:Fallback>
      <p:transition spd="slow" advTm="4010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099" y="1823244"/>
            <a:ext cx="8888673" cy="4577556"/>
          </a:xfrm>
        </p:spPr>
        <p:txBody>
          <a:bodyPr>
            <a:noAutofit/>
          </a:bodyPr>
          <a:lstStyle/>
          <a:p>
            <a:pPr marL="0" lvl="0" indent="0">
              <a:buNone/>
            </a:pPr>
            <a:r>
              <a:rPr lang="en-US" sz="2000" dirty="0" smtClean="0">
                <a:solidFill>
                  <a:schemeClr val="bg2">
                    <a:lumMod val="50000"/>
                  </a:schemeClr>
                </a:solidFill>
              </a:rPr>
              <a:t>Ijarah Means Operating lease. It is an arrangement in which the Islamic Bank lease Agri. equipments, Tractor &amp; light vehicles, Agri. Instruments, buildings or other facilities to a client, against an agreed rental.</a:t>
            </a:r>
          </a:p>
          <a:p>
            <a:pPr marL="0" lvl="1" indent="0">
              <a:buNone/>
            </a:pPr>
            <a:endParaRPr lang="en-US" sz="2000" b="1" dirty="0" smtClean="0">
              <a:solidFill>
                <a:schemeClr val="bg2">
                  <a:lumMod val="50000"/>
                </a:schemeClr>
              </a:solidFill>
            </a:endParaRPr>
          </a:p>
          <a:p>
            <a:pPr marL="0" lvl="1" indent="0">
              <a:buNone/>
            </a:pPr>
            <a:r>
              <a:rPr lang="en-US" sz="2000" b="1" u="sng" dirty="0" smtClean="0">
                <a:solidFill>
                  <a:schemeClr val="bg2">
                    <a:lumMod val="50000"/>
                  </a:schemeClr>
                </a:solidFill>
              </a:rPr>
              <a:t>Utilization :</a:t>
            </a:r>
          </a:p>
          <a:p>
            <a:pPr eaLnBrk="0" hangingPunct="0">
              <a:buNone/>
            </a:pPr>
            <a:r>
              <a:rPr lang="en-US" sz="2000" dirty="0" smtClean="0">
                <a:solidFill>
                  <a:schemeClr val="bg2">
                    <a:lumMod val="50000"/>
                  </a:schemeClr>
                </a:solidFill>
              </a:rPr>
              <a:t>Leasing of Tractors, Agri. Equipment, Threshers, Tub wells, small </a:t>
            </a:r>
            <a:r>
              <a:rPr lang="en-US" sz="2000" dirty="0" smtClean="0">
                <a:solidFill>
                  <a:schemeClr val="bg2">
                    <a:lumMod val="50000"/>
                  </a:schemeClr>
                </a:solidFill>
              </a:rPr>
              <a:t>production unit </a:t>
            </a:r>
            <a:r>
              <a:rPr lang="en-US" sz="2000" dirty="0" smtClean="0">
                <a:solidFill>
                  <a:schemeClr val="bg2">
                    <a:lumMod val="50000"/>
                  </a:schemeClr>
                </a:solidFill>
              </a:rPr>
              <a:t>lease, Sugarcane planter, Rice plante</a:t>
            </a:r>
            <a:r>
              <a:rPr lang="en-US" dirty="0" smtClean="0">
                <a:solidFill>
                  <a:srgbClr val="000000"/>
                </a:solidFill>
              </a:rPr>
              <a:t>r, harvesting vehicles etc.   </a:t>
            </a:r>
          </a:p>
          <a:p>
            <a:pPr marL="0" lvl="1" indent="0">
              <a:buNone/>
            </a:pPr>
            <a:endParaRPr lang="en-US" sz="2000" b="1" dirty="0" smtClean="0">
              <a:solidFill>
                <a:schemeClr val="bg2">
                  <a:lumMod val="50000"/>
                </a:schemeClr>
              </a:solidFill>
            </a:endParaRPr>
          </a:p>
          <a:p>
            <a:pPr marL="0" lvl="1" indent="0">
              <a:buNone/>
            </a:pPr>
            <a:r>
              <a:rPr lang="en-US" sz="2000" b="1" u="sng" dirty="0" smtClean="0">
                <a:solidFill>
                  <a:schemeClr val="bg2">
                    <a:lumMod val="50000"/>
                  </a:schemeClr>
                </a:solidFill>
              </a:rPr>
              <a:t>Currently Practiced:</a:t>
            </a:r>
          </a:p>
          <a:p>
            <a:pPr marL="0" lvl="1" indent="0">
              <a:buNone/>
            </a:pPr>
            <a:r>
              <a:rPr lang="en-US" sz="2000" dirty="0" smtClean="0">
                <a:solidFill>
                  <a:schemeClr val="bg2">
                    <a:lumMod val="50000"/>
                  </a:schemeClr>
                </a:solidFill>
              </a:rPr>
              <a:t>Al-Amal Microfinance Bank, NRDP,  </a:t>
            </a:r>
            <a:r>
              <a:rPr lang="en-US" sz="2000" dirty="0" err="1" smtClean="0">
                <a:solidFill>
                  <a:schemeClr val="bg2">
                    <a:lumMod val="50000"/>
                  </a:schemeClr>
                </a:solidFill>
              </a:rPr>
              <a:t>Wasil</a:t>
            </a:r>
            <a:r>
              <a:rPr lang="en-US" sz="2000" dirty="0" smtClean="0">
                <a:solidFill>
                  <a:schemeClr val="bg2">
                    <a:lumMod val="50000"/>
                  </a:schemeClr>
                </a:solidFill>
              </a:rPr>
              <a:t> Foundation.</a:t>
            </a:r>
          </a:p>
          <a:p>
            <a:pPr marL="0" lvl="1" indent="0">
              <a:buNone/>
            </a:pPr>
            <a:r>
              <a:rPr lang="en-US" sz="2000" dirty="0" err="1" smtClean="0">
                <a:solidFill>
                  <a:schemeClr val="bg2">
                    <a:lumMod val="50000"/>
                  </a:schemeClr>
                </a:solidFill>
              </a:rPr>
              <a:t>Amanah</a:t>
            </a:r>
            <a:r>
              <a:rPr lang="en-US" sz="2000" dirty="0" smtClean="0">
                <a:solidFill>
                  <a:schemeClr val="bg2">
                    <a:lumMod val="50000"/>
                  </a:schemeClr>
                </a:solidFill>
              </a:rPr>
              <a:t> Islamic Bank – Philippines. </a:t>
            </a:r>
            <a:endParaRPr lang="en-US" sz="2000" dirty="0">
              <a:solidFill>
                <a:schemeClr val="bg2">
                  <a:lumMod val="50000"/>
                </a:schemeClr>
              </a:solidFill>
            </a:endParaRPr>
          </a:p>
        </p:txBody>
      </p:sp>
      <p:sp>
        <p:nvSpPr>
          <p:cNvPr id="4" name="Text Box 23"/>
          <p:cNvSpPr txBox="1">
            <a:spLocks noGrp="1" noChangeArrowheads="1"/>
          </p:cNvSpPr>
          <p:nvPr>
            <p:ph type="title"/>
          </p:nvPr>
        </p:nvSpPr>
        <p:spPr bwMode="auto">
          <a:xfrm>
            <a:off x="419100" y="0"/>
            <a:ext cx="8524702" cy="927100"/>
          </a:xfrm>
          <a:prstGeom prst="rect">
            <a:avLst/>
          </a:prstGeom>
          <a:solidFill>
            <a:srgbClr val="35742A"/>
          </a:solidFill>
          <a:ln w="9525" algn="ctr">
            <a:noFill/>
            <a:miter lim="800000"/>
            <a:headEnd/>
            <a:tailEnd/>
          </a:ln>
          <a:effectLst/>
        </p:spPr>
        <p:txBody>
          <a:bodyPr anchor="ctr"/>
          <a:lstStyle/>
          <a:p>
            <a:pPr algn="ctr"/>
            <a:r>
              <a:rPr lang="en-US" b="1" dirty="0" smtClean="0">
                <a:solidFill>
                  <a:srgbClr val="FFFFFF"/>
                </a:solidFill>
                <a:cs typeface="Arial" charset="0"/>
              </a:rPr>
              <a:t>Islamic Agricultural Finance Products</a:t>
            </a:r>
            <a:endParaRPr lang="en-GB" sz="3600" b="1" dirty="0">
              <a:solidFill>
                <a:srgbClr val="FFFFFF"/>
              </a:solidFill>
              <a:cs typeface="Arial" charset="0"/>
            </a:endParaRPr>
          </a:p>
        </p:txBody>
      </p:sp>
      <p:sp>
        <p:nvSpPr>
          <p:cNvPr id="5" name="Rounded Rectangle 4"/>
          <p:cNvSpPr/>
          <p:nvPr/>
        </p:nvSpPr>
        <p:spPr>
          <a:xfrm>
            <a:off x="419100" y="1099344"/>
            <a:ext cx="3492500" cy="5516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r>
              <a:rPr lang="en-US" sz="2400" dirty="0" err="1">
                <a:ln w="0"/>
                <a:solidFill>
                  <a:schemeClr val="tx1"/>
                </a:solidFill>
                <a:effectLst>
                  <a:outerShdw blurRad="38100" dist="19050" dir="2700000" algn="tl" rotWithShape="0">
                    <a:schemeClr val="dk1">
                      <a:alpha val="40000"/>
                    </a:schemeClr>
                  </a:outerShdw>
                </a:effectLst>
              </a:rPr>
              <a:t>Ijara</a:t>
            </a:r>
            <a:r>
              <a:rPr lang="en-US" sz="2400" dirty="0">
                <a:ln w="0"/>
                <a:solidFill>
                  <a:schemeClr val="tx1"/>
                </a:solidFill>
                <a:effectLst>
                  <a:outerShdw blurRad="38100" dist="19050" dir="2700000" algn="tl" rotWithShape="0">
                    <a:schemeClr val="dk1">
                      <a:alpha val="40000"/>
                    </a:schemeClr>
                  </a:outerShdw>
                </a:effectLst>
              </a:rPr>
              <a:t> – Islamic Lease</a:t>
            </a:r>
          </a:p>
        </p:txBody>
      </p:sp>
      <p:pic>
        <p:nvPicPr>
          <p:cNvPr id="7" name="Picture 6" descr="69877.jpeg"/>
          <p:cNvPicPr>
            <a:picLocks noChangeAspect="1"/>
          </p:cNvPicPr>
          <p:nvPr/>
        </p:nvPicPr>
        <p:blipFill>
          <a:blip r:embed="rId2"/>
          <a:stretch>
            <a:fillRect/>
          </a:stretch>
        </p:blipFill>
        <p:spPr>
          <a:xfrm>
            <a:off x="9442764" y="0"/>
            <a:ext cx="2749236" cy="1855960"/>
          </a:xfrm>
          <a:prstGeom prst="rect">
            <a:avLst/>
          </a:prstGeom>
        </p:spPr>
      </p:pic>
      <p:pic>
        <p:nvPicPr>
          <p:cNvPr id="11266" name="Picture 2" descr="http://www.dunlopconveyorbelting.com/uploads/pics/agriculture.jpg"/>
          <p:cNvPicPr>
            <a:picLocks noChangeAspect="1" noChangeArrowheads="1"/>
          </p:cNvPicPr>
          <p:nvPr/>
        </p:nvPicPr>
        <p:blipFill>
          <a:blip r:embed="rId3"/>
          <a:srcRect/>
          <a:stretch>
            <a:fillRect/>
          </a:stretch>
        </p:blipFill>
        <p:spPr bwMode="auto">
          <a:xfrm>
            <a:off x="9457255" y="5287224"/>
            <a:ext cx="2734745" cy="1570776"/>
          </a:xfrm>
          <a:prstGeom prst="rect">
            <a:avLst/>
          </a:prstGeom>
          <a:noFill/>
        </p:spPr>
      </p:pic>
      <p:pic>
        <p:nvPicPr>
          <p:cNvPr id="11268" name="Picture 4" descr="http://www.dunlopconveyorbelting.com/uploads/pics/roudbaler.jpg"/>
          <p:cNvPicPr>
            <a:picLocks noChangeAspect="1" noChangeArrowheads="1"/>
          </p:cNvPicPr>
          <p:nvPr/>
        </p:nvPicPr>
        <p:blipFill>
          <a:blip r:embed="rId4"/>
          <a:srcRect/>
          <a:stretch>
            <a:fillRect/>
          </a:stretch>
        </p:blipFill>
        <p:spPr bwMode="auto">
          <a:xfrm>
            <a:off x="9415604" y="2770359"/>
            <a:ext cx="2776396" cy="1731241"/>
          </a:xfrm>
          <a:prstGeom prst="rect">
            <a:avLst/>
          </a:prstGeom>
          <a:noFill/>
        </p:spPr>
      </p:pic>
    </p:spTree>
    <p:extLst>
      <p:ext uri="{BB962C8B-B14F-4D97-AF65-F5344CB8AC3E}">
        <p14:creationId xmlns="" xmlns:p14="http://schemas.microsoft.com/office/powerpoint/2010/main" val="1274054676"/>
      </p:ext>
    </p:extLst>
  </p:cSld>
  <p:clrMapOvr>
    <a:masterClrMapping/>
  </p:clrMapOvr>
  <mc:AlternateContent xmlns:mc="http://schemas.openxmlformats.org/markup-compatibility/2006">
    <mc:Choice xmlns="" xmlns:p14="http://schemas.microsoft.com/office/powerpoint/2010/main" Requires="p14">
      <p:transition spd="slow" p14:dur="2000" advTm="42970"/>
    </mc:Choice>
    <mc:Fallback>
      <p:transition spd="slow" advTm="4297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534" y="1868488"/>
            <a:ext cx="8596668" cy="4214811"/>
          </a:xfrm>
        </p:spPr>
        <p:txBody>
          <a:bodyPr>
            <a:normAutofit/>
          </a:bodyPr>
          <a:lstStyle/>
          <a:p>
            <a:pPr marL="0" lvl="1" indent="0">
              <a:buNone/>
            </a:pPr>
            <a:r>
              <a:rPr lang="en-US" sz="2000" dirty="0">
                <a:solidFill>
                  <a:schemeClr val="bg2">
                    <a:lumMod val="50000"/>
                  </a:schemeClr>
                </a:solidFill>
              </a:rPr>
              <a:t>Diminishing </a:t>
            </a:r>
            <a:r>
              <a:rPr lang="en-US" sz="2000" dirty="0" err="1">
                <a:solidFill>
                  <a:schemeClr val="bg2">
                    <a:lumMod val="50000"/>
                  </a:schemeClr>
                </a:solidFill>
              </a:rPr>
              <a:t>Musharkah</a:t>
            </a:r>
            <a:r>
              <a:rPr lang="en-US" sz="2000" dirty="0">
                <a:solidFill>
                  <a:schemeClr val="bg2">
                    <a:lumMod val="50000"/>
                  </a:schemeClr>
                </a:solidFill>
              </a:rPr>
              <a:t> is a form of </a:t>
            </a:r>
            <a:r>
              <a:rPr lang="en-US" sz="2000" dirty="0" err="1">
                <a:solidFill>
                  <a:schemeClr val="bg2">
                    <a:lumMod val="50000"/>
                  </a:schemeClr>
                </a:solidFill>
              </a:rPr>
              <a:t>Musharakah</a:t>
            </a:r>
            <a:r>
              <a:rPr lang="en-US" sz="2000" dirty="0">
                <a:solidFill>
                  <a:schemeClr val="bg2">
                    <a:lumMod val="50000"/>
                  </a:schemeClr>
                </a:solidFill>
              </a:rPr>
              <a:t> where the </a:t>
            </a:r>
            <a:r>
              <a:rPr lang="en-US" sz="2000" dirty="0" smtClean="0">
                <a:solidFill>
                  <a:schemeClr val="bg2">
                    <a:lumMod val="50000"/>
                  </a:schemeClr>
                </a:solidFill>
              </a:rPr>
              <a:t>Bank/MFI </a:t>
            </a:r>
            <a:r>
              <a:rPr lang="en-US" sz="2000" dirty="0">
                <a:solidFill>
                  <a:schemeClr val="bg2">
                    <a:lumMod val="50000"/>
                  </a:schemeClr>
                </a:solidFill>
              </a:rPr>
              <a:t>and </a:t>
            </a:r>
            <a:r>
              <a:rPr lang="en-US" sz="2000" dirty="0" smtClean="0">
                <a:solidFill>
                  <a:schemeClr val="bg2">
                    <a:lumMod val="50000"/>
                  </a:schemeClr>
                </a:solidFill>
              </a:rPr>
              <a:t>the </a:t>
            </a:r>
            <a:r>
              <a:rPr lang="en-US" sz="2000" dirty="0">
                <a:solidFill>
                  <a:schemeClr val="bg2">
                    <a:lumMod val="50000"/>
                  </a:schemeClr>
                </a:solidFill>
              </a:rPr>
              <a:t>client participate in a joint commercial enterprise or property. This attains the form of undivided ownership of </a:t>
            </a:r>
            <a:r>
              <a:rPr lang="en-US" sz="2000" dirty="0" smtClean="0">
                <a:solidFill>
                  <a:schemeClr val="bg2">
                    <a:lumMod val="50000"/>
                  </a:schemeClr>
                </a:solidFill>
              </a:rPr>
              <a:t>both, Over </a:t>
            </a:r>
            <a:r>
              <a:rPr lang="en-US" sz="2000" dirty="0">
                <a:solidFill>
                  <a:schemeClr val="bg2">
                    <a:lumMod val="50000"/>
                  </a:schemeClr>
                </a:solidFill>
              </a:rPr>
              <a:t>certain period the equity of financier is purchased by the client</a:t>
            </a:r>
          </a:p>
          <a:p>
            <a:pPr marL="0" lvl="1" indent="0">
              <a:buNone/>
            </a:pPr>
            <a:endParaRPr lang="en-US" sz="2000" b="1" dirty="0">
              <a:solidFill>
                <a:schemeClr val="bg2">
                  <a:lumMod val="50000"/>
                </a:schemeClr>
              </a:solidFill>
            </a:endParaRPr>
          </a:p>
          <a:p>
            <a:pPr marL="0" lvl="1" indent="0">
              <a:buNone/>
            </a:pPr>
            <a:r>
              <a:rPr lang="en-US" sz="2000" b="1" u="sng" dirty="0" smtClean="0">
                <a:solidFill>
                  <a:schemeClr val="bg2">
                    <a:lumMod val="50000"/>
                  </a:schemeClr>
                </a:solidFill>
              </a:rPr>
              <a:t>Utilization:</a:t>
            </a:r>
          </a:p>
          <a:p>
            <a:pPr marL="0" lvl="1" indent="0">
              <a:buNone/>
            </a:pPr>
            <a:r>
              <a:rPr lang="en-US" sz="2000" dirty="0" smtClean="0">
                <a:solidFill>
                  <a:schemeClr val="bg2">
                    <a:lumMod val="50000"/>
                  </a:schemeClr>
                </a:solidFill>
              </a:rPr>
              <a:t>It can be utilize for Rural housing, forest development, agri. Inputs, farming, sprinkler/drip/solar pumps, tube wells, </a:t>
            </a:r>
            <a:r>
              <a:rPr lang="en-US" sz="2000" dirty="0" smtClean="0">
                <a:solidFill>
                  <a:srgbClr val="000000"/>
                </a:solidFill>
              </a:rPr>
              <a:t>Refrigeration vans</a:t>
            </a:r>
            <a:r>
              <a:rPr lang="en-US" sz="2000" dirty="0" smtClean="0">
                <a:solidFill>
                  <a:schemeClr val="bg2">
                    <a:lumMod val="50000"/>
                  </a:schemeClr>
                </a:solidFill>
              </a:rPr>
              <a:t>  etc.</a:t>
            </a:r>
            <a:endParaRPr lang="en-US" sz="2000" dirty="0">
              <a:solidFill>
                <a:schemeClr val="bg2">
                  <a:lumMod val="50000"/>
                </a:schemeClr>
              </a:solidFill>
            </a:endParaRPr>
          </a:p>
          <a:p>
            <a:pPr marL="0" lvl="1" indent="0">
              <a:buNone/>
            </a:pPr>
            <a:endParaRPr lang="en-US" sz="2000" b="1" dirty="0">
              <a:solidFill>
                <a:schemeClr val="bg2">
                  <a:lumMod val="50000"/>
                </a:schemeClr>
              </a:solidFill>
            </a:endParaRPr>
          </a:p>
          <a:p>
            <a:pPr marL="0" lvl="1" indent="0">
              <a:buNone/>
            </a:pPr>
            <a:r>
              <a:rPr lang="en-US" sz="2000" b="1" u="sng" dirty="0">
                <a:solidFill>
                  <a:schemeClr val="bg2">
                    <a:lumMod val="50000"/>
                  </a:schemeClr>
                </a:solidFill>
              </a:rPr>
              <a:t>Currently Practiced:</a:t>
            </a:r>
          </a:p>
          <a:p>
            <a:pPr marL="0" lvl="1" indent="0">
              <a:buNone/>
            </a:pPr>
            <a:r>
              <a:rPr lang="en-US" sz="2000" dirty="0" smtClean="0">
                <a:solidFill>
                  <a:schemeClr val="bg2">
                    <a:lumMod val="50000"/>
                  </a:schemeClr>
                </a:solidFill>
              </a:rPr>
              <a:t>Islamic Bank Bangladesh, some Islamic banks etc. </a:t>
            </a:r>
            <a:endParaRPr lang="en-US" sz="2000" dirty="0">
              <a:solidFill>
                <a:schemeClr val="bg2">
                  <a:lumMod val="50000"/>
                </a:schemeClr>
              </a:solidFill>
            </a:endParaRPr>
          </a:p>
          <a:p>
            <a:pPr marL="0" indent="0">
              <a:buNone/>
            </a:pPr>
            <a:endParaRPr lang="en-US" sz="2000" dirty="0"/>
          </a:p>
        </p:txBody>
      </p:sp>
      <p:sp>
        <p:nvSpPr>
          <p:cNvPr id="4" name="Text Box 23"/>
          <p:cNvSpPr txBox="1">
            <a:spLocks noGrp="1" noChangeArrowheads="1"/>
          </p:cNvSpPr>
          <p:nvPr>
            <p:ph type="title"/>
          </p:nvPr>
        </p:nvSpPr>
        <p:spPr bwMode="auto">
          <a:xfrm>
            <a:off x="499534" y="0"/>
            <a:ext cx="8596668" cy="1079500"/>
          </a:xfrm>
          <a:prstGeom prst="rect">
            <a:avLst/>
          </a:prstGeom>
          <a:solidFill>
            <a:srgbClr val="35742A"/>
          </a:solidFill>
          <a:ln w="9525" algn="ctr">
            <a:noFill/>
            <a:miter lim="800000"/>
            <a:headEnd/>
            <a:tailEnd/>
          </a:ln>
          <a:effectLst/>
        </p:spPr>
        <p:txBody>
          <a:bodyPr anchor="ctr"/>
          <a:lstStyle/>
          <a:p>
            <a:pPr algn="ctr"/>
            <a:r>
              <a:rPr lang="en-US" b="1" dirty="0" smtClean="0">
                <a:solidFill>
                  <a:srgbClr val="FFFFFF"/>
                </a:solidFill>
                <a:cs typeface="Arial" charset="0"/>
              </a:rPr>
              <a:t>Islamic Agricultural Finance Products</a:t>
            </a:r>
            <a:endParaRPr lang="en-GB" sz="3600" b="1" dirty="0">
              <a:solidFill>
                <a:srgbClr val="FFFFFF"/>
              </a:solidFill>
              <a:cs typeface="Arial" charset="0"/>
            </a:endParaRPr>
          </a:p>
        </p:txBody>
      </p:sp>
      <p:sp>
        <p:nvSpPr>
          <p:cNvPr id="5" name="Rounded Rectangle 4"/>
          <p:cNvSpPr/>
          <p:nvPr/>
        </p:nvSpPr>
        <p:spPr>
          <a:xfrm>
            <a:off x="499534" y="1200944"/>
            <a:ext cx="3538312" cy="546100"/>
          </a:xfrm>
          <a:prstGeom prst="roundRect">
            <a:avLst>
              <a:gd name="adj" fmla="val 14341"/>
            </a:avLst>
          </a:prstGeom>
        </p:spPr>
        <p:style>
          <a:lnRef idx="0">
            <a:schemeClr val="accent2"/>
          </a:lnRef>
          <a:fillRef idx="3">
            <a:schemeClr val="accent2"/>
          </a:fillRef>
          <a:effectRef idx="3">
            <a:schemeClr val="accent2"/>
          </a:effectRef>
          <a:fontRef idx="minor">
            <a:schemeClr val="lt1"/>
          </a:fontRef>
        </p:style>
        <p:txBody>
          <a:bodyPr rtlCol="0" anchor="ctr"/>
          <a:lstStyle/>
          <a:p>
            <a:pPr lvl="0"/>
            <a:r>
              <a:rPr lang="en-US" sz="2400" dirty="0" smtClean="0">
                <a:ln w="0"/>
                <a:solidFill>
                  <a:schemeClr val="tx1"/>
                </a:solidFill>
                <a:effectLst>
                  <a:outerShdw blurRad="38100" dist="19050" dir="2700000" algn="tl" rotWithShape="0">
                    <a:schemeClr val="dk1">
                      <a:alpha val="40000"/>
                    </a:schemeClr>
                  </a:outerShdw>
                </a:effectLst>
              </a:rPr>
              <a:t>Diminishing </a:t>
            </a:r>
            <a:r>
              <a:rPr lang="en-US" sz="2400" dirty="0" err="1" smtClean="0">
                <a:ln w="0"/>
                <a:solidFill>
                  <a:schemeClr val="tx1"/>
                </a:solidFill>
                <a:effectLst>
                  <a:outerShdw blurRad="38100" dist="19050" dir="2700000" algn="tl" rotWithShape="0">
                    <a:schemeClr val="dk1">
                      <a:alpha val="40000"/>
                    </a:schemeClr>
                  </a:outerShdw>
                </a:effectLst>
              </a:rPr>
              <a:t>Musharkah</a:t>
            </a:r>
            <a:endParaRPr lang="en-US" sz="2400" dirty="0">
              <a:ln w="0"/>
              <a:solidFill>
                <a:schemeClr val="tx1"/>
              </a:solidFill>
              <a:effectLst>
                <a:outerShdw blurRad="38100" dist="19050" dir="2700000" algn="tl" rotWithShape="0">
                  <a:schemeClr val="dk1">
                    <a:alpha val="40000"/>
                  </a:schemeClr>
                </a:outerShdw>
              </a:effectLst>
            </a:endParaRPr>
          </a:p>
        </p:txBody>
      </p:sp>
      <p:pic>
        <p:nvPicPr>
          <p:cNvPr id="7" name="Picture 6" descr="gilliam-co-wheat-storage"/>
          <p:cNvPicPr>
            <a:picLocks noChangeAspect="1" noChangeArrowheads="1"/>
          </p:cNvPicPr>
          <p:nvPr/>
        </p:nvPicPr>
        <p:blipFill>
          <a:blip r:embed="rId2"/>
          <a:srcRect/>
          <a:stretch>
            <a:fillRect/>
          </a:stretch>
        </p:blipFill>
        <p:spPr bwMode="auto">
          <a:xfrm>
            <a:off x="9292626" y="2530443"/>
            <a:ext cx="2899374" cy="1932916"/>
          </a:xfrm>
          <a:prstGeom prst="rect">
            <a:avLst/>
          </a:prstGeom>
          <a:noFill/>
        </p:spPr>
      </p:pic>
      <p:pic>
        <p:nvPicPr>
          <p:cNvPr id="10242" name="Picture 2" descr="http://img.hgtv.com/HGTV/2011/03/17/TS-E000404_irrigation-sprinkler-system_s4x3_lg.jpg"/>
          <p:cNvPicPr>
            <a:picLocks noChangeAspect="1" noChangeArrowheads="1"/>
          </p:cNvPicPr>
          <p:nvPr/>
        </p:nvPicPr>
        <p:blipFill>
          <a:blip r:embed="rId3"/>
          <a:srcRect/>
          <a:stretch>
            <a:fillRect/>
          </a:stretch>
        </p:blipFill>
        <p:spPr bwMode="auto">
          <a:xfrm>
            <a:off x="9287504" y="4938099"/>
            <a:ext cx="2904496" cy="1919901"/>
          </a:xfrm>
          <a:prstGeom prst="rect">
            <a:avLst/>
          </a:prstGeom>
          <a:noFill/>
        </p:spPr>
      </p:pic>
      <p:pic>
        <p:nvPicPr>
          <p:cNvPr id="10244" name="Picture 4" descr="https://s-media-cache-ak0.pinimg.com/736x/94/fc/02/94fc025f8d0f5bebeb5063043abb672c.jpg"/>
          <p:cNvPicPr>
            <a:picLocks noChangeAspect="1" noChangeArrowheads="1"/>
          </p:cNvPicPr>
          <p:nvPr/>
        </p:nvPicPr>
        <p:blipFill>
          <a:blip r:embed="rId4"/>
          <a:srcRect/>
          <a:stretch>
            <a:fillRect/>
          </a:stretch>
        </p:blipFill>
        <p:spPr bwMode="auto">
          <a:xfrm>
            <a:off x="9225480" y="0"/>
            <a:ext cx="2966519" cy="2220859"/>
          </a:xfrm>
          <a:prstGeom prst="rect">
            <a:avLst/>
          </a:prstGeom>
          <a:noFill/>
        </p:spPr>
      </p:pic>
    </p:spTree>
    <p:extLst>
      <p:ext uri="{BB962C8B-B14F-4D97-AF65-F5344CB8AC3E}">
        <p14:creationId xmlns="" xmlns:p14="http://schemas.microsoft.com/office/powerpoint/2010/main" val="3772546496"/>
      </p:ext>
    </p:extLst>
  </p:cSld>
  <p:clrMapOvr>
    <a:masterClrMapping/>
  </p:clrMapOvr>
  <mc:AlternateContent xmlns:mc="http://schemas.openxmlformats.org/markup-compatibility/2006">
    <mc:Choice xmlns="" xmlns:p14="http://schemas.microsoft.com/office/powerpoint/2010/main" Requires="p14">
      <p:transition spd="slow" p14:dur="2000" advTm="43482"/>
    </mc:Choice>
    <mc:Fallback>
      <p:transition spd="slow" advTm="43482"/>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2444</TotalTime>
  <Words>1568</Words>
  <Application>Microsoft Office PowerPoint</Application>
  <PresentationFormat>Custom</PresentationFormat>
  <Paragraphs>270</Paragraphs>
  <Slides>21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Facet</vt:lpstr>
      <vt:lpstr>Clip</vt:lpstr>
      <vt:lpstr>Slide 1</vt:lpstr>
      <vt:lpstr>Contents </vt:lpstr>
      <vt:lpstr>Why Islamic Agricultural &amp; Rural Finance? </vt:lpstr>
      <vt:lpstr>Slide 4</vt:lpstr>
      <vt:lpstr>Islamic Agricultural Finance Products</vt:lpstr>
      <vt:lpstr>Islamic Agricultural Finance Products</vt:lpstr>
      <vt:lpstr>Islamic Agricultural Finance Products</vt:lpstr>
      <vt:lpstr>Islamic Agricultural Finance Products</vt:lpstr>
      <vt:lpstr>Islamic Agricultural Finance Products</vt:lpstr>
      <vt:lpstr>Islamic Agricultural Finance Products</vt:lpstr>
      <vt:lpstr>Islamic Agricultural Finance Products</vt:lpstr>
      <vt:lpstr>Islamic Agri. And Rural Products</vt:lpstr>
      <vt:lpstr>Compatibility with other Rural Finance Models</vt:lpstr>
      <vt:lpstr>Size of Islamic Agri. &amp; Rural Finance</vt:lpstr>
      <vt:lpstr>Islamic Micro/Rural finance Institution Worldwide</vt:lpstr>
      <vt:lpstr>Some Islamic Microfinance Institutions - Worldwide</vt:lpstr>
      <vt:lpstr>Slide 17</vt:lpstr>
      <vt:lpstr>Challenges for the Development of Islamic Agri. &amp; Rural Finance</vt:lpstr>
      <vt:lpstr>Opportunities  </vt:lpstr>
      <vt:lpstr>Slide 20</vt:lpstr>
      <vt:lpstr>JazzakAllah Thank you for listening with patience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Fadi</dc:creator>
  <cp:lastModifiedBy>Zubair</cp:lastModifiedBy>
  <cp:revision>230</cp:revision>
  <dcterms:created xsi:type="dcterms:W3CDTF">2013-06-24T10:47:45Z</dcterms:created>
  <dcterms:modified xsi:type="dcterms:W3CDTF">2016-11-06T22:33:21Z</dcterms:modified>
</cp:coreProperties>
</file>