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9" r:id="rId4"/>
    <p:sldId id="259" r:id="rId5"/>
    <p:sldId id="260" r:id="rId6"/>
    <p:sldId id="261" r:id="rId7"/>
    <p:sldId id="270" r:id="rId8"/>
    <p:sldId id="262" r:id="rId9"/>
    <p:sldId id="271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halil-ur- Rahman" initials="KR" lastIdx="10" clrIdx="0">
    <p:extLst>
      <p:ext uri="{19B8F6BF-5375-455C-9EA6-DF929625EA0E}">
        <p15:presenceInfo xmlns:p15="http://schemas.microsoft.com/office/powerpoint/2012/main" xmlns="" userId="2cce44ae556888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672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9-18T09:33:50.379" idx="9">
    <p:pos x="5657" y="2717"/>
    <p:text>https://nextbillion.net/fintech-or-die-five-ways-microfinance-can-and-must-respond-to-the-digital-age/</p:text>
    <p:extLst>
      <p:ext uri="{C676402C-5697-4E1C-873F-D02D1690AC5C}">
        <p15:threadingInfo xmlns:p15="http://schemas.microsoft.com/office/powerpoint/2012/main" xmlns="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249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1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97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9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98631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7074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4247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594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894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519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271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59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407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125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814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F97C-CCD2-4E76-B020-8C4DE375B465}" type="datetimeFigureOut">
              <a:rPr lang="en-US" smtClean="0"/>
              <a:pPr/>
              <a:t>26-Nov-17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487A3B-0D8A-4424-BA64-9F7A2BFCF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151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 smtClean="0"/>
              <a:t> in Microfinance and Agriculture Finance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n-US" dirty="0" smtClean="0"/>
              <a:t>By: Muhammad Zubair Mughal</a:t>
            </a:r>
          </a:p>
          <a:p>
            <a:pPr algn="r"/>
            <a:r>
              <a:rPr lang="en-US" sz="2000" i="1" dirty="0" smtClean="0"/>
              <a:t>Chief Executive Officer- CEO</a:t>
            </a:r>
          </a:p>
          <a:p>
            <a:pPr algn="r"/>
            <a:r>
              <a:rPr lang="en-US" sz="1800" dirty="0" smtClean="0"/>
              <a:t>AlHuda Center of Islamic Banking &amp; Economics</a:t>
            </a:r>
            <a:endParaRPr lang="en-US" sz="1800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287848" y="5147732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514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 smtClean="0"/>
              <a:t> in Agricultural </a:t>
            </a:r>
            <a:r>
              <a:rPr lang="en-US" dirty="0"/>
              <a:t>F</a:t>
            </a:r>
            <a:r>
              <a:rPr lang="en-US" dirty="0" smtClean="0"/>
              <a:t>inance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Village Capital has announced the first winners of its innovative program, East Africa: </a:t>
            </a:r>
            <a:r>
              <a:rPr lang="en-US" dirty="0" err="1"/>
              <a:t>FinTech</a:t>
            </a:r>
            <a:r>
              <a:rPr lang="en-US" dirty="0"/>
              <a:t> for Agriculture 2015- program is supported by the DOEN Foundation, The MasterCard Foundation and Duncan </a:t>
            </a:r>
            <a:r>
              <a:rPr lang="en-US" dirty="0" smtClean="0"/>
              <a:t>Goldie-Scot</a:t>
            </a:r>
          </a:p>
          <a:p>
            <a:r>
              <a:rPr lang="en-US" dirty="0" smtClean="0"/>
              <a:t>Issues of </a:t>
            </a:r>
            <a:r>
              <a:rPr lang="en-US" dirty="0" err="1" smtClean="0"/>
              <a:t>FinTech</a:t>
            </a:r>
            <a:r>
              <a:rPr lang="en-US" dirty="0" smtClean="0"/>
              <a:t> in </a:t>
            </a:r>
            <a:r>
              <a:rPr lang="en-US" dirty="0"/>
              <a:t>Agricultural Finance: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	— Lack of physical </a:t>
            </a:r>
            <a:r>
              <a:rPr lang="en-US" dirty="0"/>
              <a:t>access points</a:t>
            </a:r>
            <a:br>
              <a:rPr lang="en-US" dirty="0"/>
            </a:br>
            <a:r>
              <a:rPr lang="en-US" dirty="0" smtClean="0"/>
              <a:t>		— lack </a:t>
            </a:r>
            <a:r>
              <a:rPr lang="en-US" dirty="0"/>
              <a:t>of formal banking institutions who understand the needs of </a:t>
            </a:r>
            <a:r>
              <a:rPr lang="en-US" dirty="0" smtClean="0"/>
              <a:t>			</a:t>
            </a:r>
            <a:r>
              <a:rPr lang="en-US" dirty="0"/>
              <a:t> </a:t>
            </a:r>
            <a:r>
              <a:rPr lang="en-US" dirty="0" smtClean="0"/>
              <a:t>   the </a:t>
            </a:r>
            <a:r>
              <a:rPr lang="en-US" dirty="0"/>
              <a:t>agricultural community</a:t>
            </a:r>
            <a:br>
              <a:rPr lang="en-US" dirty="0"/>
            </a:br>
            <a:r>
              <a:rPr lang="en-US" dirty="0" smtClean="0"/>
              <a:t>		— </a:t>
            </a:r>
            <a:r>
              <a:rPr lang="en-US" dirty="0"/>
              <a:t>Lack of timely availability of funds for </a:t>
            </a:r>
            <a:r>
              <a:rPr lang="en-US" dirty="0" smtClean="0"/>
              <a:t>farmers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— Lack of Credit information of </a:t>
            </a:r>
            <a:r>
              <a:rPr lang="en-US" dirty="0" err="1" smtClean="0"/>
              <a:t>Farmar</a:t>
            </a:r>
            <a:r>
              <a:rPr lang="en-US" dirty="0" smtClean="0"/>
              <a:t> and CIB.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4793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 smtClean="0"/>
              <a:t> in Islamic Agricultural finance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Ericsson Mobility Report by 2020, 70% population would be using smartphones: So great potential exist for Islamic microfinance </a:t>
            </a:r>
            <a:r>
              <a:rPr lang="en-US" dirty="0" err="1" smtClean="0"/>
              <a:t>FinTech</a:t>
            </a:r>
            <a:endParaRPr lang="en-US" dirty="0" smtClean="0"/>
          </a:p>
          <a:p>
            <a:r>
              <a:rPr lang="en-US" dirty="0" smtClean="0"/>
              <a:t>Untapped market should be addressed through Shariah Compliant </a:t>
            </a:r>
            <a:r>
              <a:rPr lang="en-US" dirty="0" err="1" smtClean="0"/>
              <a:t>FinTech</a:t>
            </a:r>
            <a:endParaRPr lang="en-US" dirty="0" smtClean="0"/>
          </a:p>
          <a:p>
            <a:r>
              <a:rPr lang="en-US" dirty="0" smtClean="0"/>
              <a:t>To provide access points by mobile payments, retail store points, etc. in remote areas</a:t>
            </a:r>
          </a:p>
          <a:p>
            <a:r>
              <a:rPr lang="en-US" dirty="0" smtClean="0"/>
              <a:t>According to EY the adoption of </a:t>
            </a:r>
            <a:r>
              <a:rPr lang="en-US" dirty="0" err="1" smtClean="0"/>
              <a:t>FinTech</a:t>
            </a:r>
            <a:r>
              <a:rPr lang="en-US" dirty="0" smtClean="0"/>
              <a:t> is not an option anymore So</a:t>
            </a:r>
          </a:p>
          <a:p>
            <a:r>
              <a:rPr lang="en-US" dirty="0" smtClean="0"/>
              <a:t>As </a:t>
            </a:r>
            <a:r>
              <a:rPr lang="en-US" dirty="0" err="1" smtClean="0"/>
              <a:t>FinTech</a:t>
            </a:r>
            <a:r>
              <a:rPr lang="en-US" dirty="0" smtClean="0"/>
              <a:t> helps for better risk management: Islamic microfinance product will be free from Shariah risk and efficiency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7911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provide Financial services through technology</a:t>
            </a:r>
          </a:p>
          <a:p>
            <a:r>
              <a:rPr lang="en-US" dirty="0" smtClean="0"/>
              <a:t>Shariah Compliant </a:t>
            </a:r>
            <a:r>
              <a:rPr lang="en-US" dirty="0" err="1" smtClean="0"/>
              <a:t>FinTech</a:t>
            </a:r>
            <a:r>
              <a:rPr lang="en-US" dirty="0" smtClean="0"/>
              <a:t> Initiatives are demanding in Muslim Countries and non-Muslim countries as well</a:t>
            </a:r>
          </a:p>
          <a:p>
            <a:r>
              <a:rPr lang="en-US" dirty="0" smtClean="0"/>
              <a:t>It is newly introduced, rapidly growing sector</a:t>
            </a:r>
          </a:p>
          <a:p>
            <a:r>
              <a:rPr lang="en-US" dirty="0" smtClean="0"/>
              <a:t>Need Comprehensive and suitable regulation framework</a:t>
            </a:r>
          </a:p>
          <a:p>
            <a:r>
              <a:rPr lang="en-US" dirty="0" err="1" smtClean="0"/>
              <a:t>FinTech</a:t>
            </a:r>
            <a:r>
              <a:rPr lang="en-US" dirty="0" smtClean="0"/>
              <a:t> in Islamic Microfinance and Islamic Agricultural Finance has huge potential to grow</a:t>
            </a:r>
          </a:p>
          <a:p>
            <a:r>
              <a:rPr lang="en-US" dirty="0" smtClean="0"/>
              <a:t>More initiatives are required to set up </a:t>
            </a:r>
            <a:r>
              <a:rPr lang="en-US" dirty="0" err="1" smtClean="0"/>
              <a:t>FinTech</a:t>
            </a:r>
            <a:r>
              <a:rPr lang="en-US" dirty="0" smtClean="0"/>
              <a:t> institutions</a:t>
            </a:r>
          </a:p>
          <a:p>
            <a:r>
              <a:rPr lang="en-US" dirty="0" smtClean="0"/>
              <a:t>Enhance Financial Inclusion among poor and </a:t>
            </a:r>
            <a:r>
              <a:rPr lang="en-US" smtClean="0"/>
              <a:t>unbanked population</a:t>
            </a:r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552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5678"/>
          </a:xfrm>
        </p:spPr>
      </p:pic>
      <p:pic>
        <p:nvPicPr>
          <p:cNvPr id="4" name="Picture 3" descr="AlHuda logo +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031458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5103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031458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xmlns="" val="125264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FinTech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Currently there is not a universally accepted definition of the term “</a:t>
            </a:r>
            <a:r>
              <a:rPr lang="en-US" sz="2000" dirty="0" err="1" smtClean="0"/>
              <a:t>FinTech</a:t>
            </a:r>
            <a:r>
              <a:rPr lang="en-US" sz="2000" dirty="0" smtClean="0"/>
              <a:t>”</a:t>
            </a:r>
          </a:p>
          <a:p>
            <a:r>
              <a:rPr lang="en-US" sz="2000" dirty="0" err="1" smtClean="0"/>
              <a:t>FinTech</a:t>
            </a:r>
            <a:r>
              <a:rPr lang="en-US" sz="2000" dirty="0" smtClean="0"/>
              <a:t> </a:t>
            </a:r>
            <a:r>
              <a:rPr lang="en-US" sz="2000" dirty="0"/>
              <a:t>is </a:t>
            </a:r>
            <a:r>
              <a:rPr lang="en-US" sz="2000" dirty="0" smtClean="0"/>
              <a:t>to </a:t>
            </a:r>
            <a:r>
              <a:rPr lang="en-US" sz="2000" dirty="0"/>
              <a:t>combine financial </a:t>
            </a:r>
            <a:r>
              <a:rPr lang="en-US" sz="2000" dirty="0" smtClean="0"/>
              <a:t>services with modern and innovative technologies</a:t>
            </a:r>
          </a:p>
          <a:p>
            <a:r>
              <a:rPr lang="en-US" sz="2000" dirty="0" smtClean="0"/>
              <a:t>It is clearly a rapidly growing industry as investments in these technologies are growingly exponentially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fintech</a:t>
            </a:r>
            <a:r>
              <a:rPr lang="en-US" sz="2000" dirty="0"/>
              <a:t> revolution started post 2007-2008 financial crisis</a:t>
            </a:r>
            <a:endParaRPr lang="en-US" sz="2000" dirty="0" smtClean="0"/>
          </a:p>
          <a:p>
            <a:r>
              <a:rPr lang="en-US" dirty="0" err="1" smtClean="0"/>
              <a:t>FinTech</a:t>
            </a:r>
            <a:r>
              <a:rPr lang="en-US" dirty="0" smtClean="0"/>
              <a:t> services are for peer-to-peer (P2P) lending, </a:t>
            </a:r>
            <a:r>
              <a:rPr lang="en-US" dirty="0" err="1" smtClean="0"/>
              <a:t>crowdfunding</a:t>
            </a:r>
            <a:r>
              <a:rPr lang="en-US" dirty="0" smtClean="0"/>
              <a:t>, money transfer, mobile payments and trading platforms</a:t>
            </a:r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563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9258" y="188686"/>
            <a:ext cx="8911770" cy="66693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673600" cy="1393371"/>
          </a:xfrm>
        </p:spPr>
        <p:txBody>
          <a:bodyPr>
            <a:normAutofit/>
          </a:bodyPr>
          <a:lstStyle/>
          <a:p>
            <a:r>
              <a:rPr lang="en-US" dirty="0" smtClean="0"/>
              <a:t>Segments of </a:t>
            </a:r>
            <a:r>
              <a:rPr lang="en-US" dirty="0" err="1" smtClean="0"/>
              <a:t>FinTech</a:t>
            </a:r>
            <a:r>
              <a:rPr lang="en-US" dirty="0" smtClean="0"/>
              <a:t> Industry</a:t>
            </a:r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4538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/>
              <a:t> </a:t>
            </a:r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Convenience</a:t>
            </a:r>
          </a:p>
          <a:p>
            <a:r>
              <a:rPr lang="en-US" sz="2000" dirty="0" smtClean="0"/>
              <a:t>Provide the means to keep economies expanding while traditional methods and limited applicability</a:t>
            </a:r>
          </a:p>
          <a:p>
            <a:r>
              <a:rPr lang="en-US" sz="2000" dirty="0" smtClean="0"/>
              <a:t>Improved, efficient and Secured Payment System</a:t>
            </a:r>
          </a:p>
          <a:p>
            <a:r>
              <a:rPr lang="en-US" sz="2000" dirty="0"/>
              <a:t>Speed with accuracy</a:t>
            </a:r>
          </a:p>
          <a:p>
            <a:r>
              <a:rPr lang="en-US" sz="2000" dirty="0" smtClean="0"/>
              <a:t>Innovative way to address the Financial data mining issues, Activity Reports, etc.</a:t>
            </a:r>
          </a:p>
          <a:p>
            <a:r>
              <a:rPr lang="en-US" sz="2000" dirty="0" smtClean="0"/>
              <a:t>User Friendly</a:t>
            </a:r>
            <a:endParaRPr lang="en-US" sz="2000" dirty="0"/>
          </a:p>
          <a:p>
            <a:r>
              <a:rPr lang="en-US" sz="2000" dirty="0" smtClean="0"/>
              <a:t>Efficient Time Management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0245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/>
              <a:t> </a:t>
            </a:r>
            <a:r>
              <a:rPr lang="en-US" dirty="0" smtClean="0"/>
              <a:t>Challenges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Unavailability of Regulatory Framework</a:t>
            </a:r>
          </a:p>
          <a:p>
            <a:r>
              <a:rPr lang="en-US" sz="2000" dirty="0" smtClean="0"/>
              <a:t>Not Suitable with existing Financial Systems</a:t>
            </a:r>
          </a:p>
          <a:p>
            <a:r>
              <a:rPr lang="en-US" sz="2000" dirty="0" smtClean="0"/>
              <a:t>Rapid developments in technology cause financial Institutions to invest more on technology in competitive markets</a:t>
            </a:r>
          </a:p>
          <a:p>
            <a:r>
              <a:rPr lang="en-US" sz="2000" dirty="0" smtClean="0"/>
              <a:t>Rapidly changes make regulations a problem and provide outlet for criminal activities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115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Islamic </a:t>
            </a:r>
            <a:r>
              <a:rPr lang="en-US" dirty="0" err="1" smtClean="0"/>
              <a:t>FinTech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prominent </a:t>
            </a:r>
            <a:r>
              <a:rPr lang="en-US" dirty="0" err="1" smtClean="0"/>
              <a:t>FinTech</a:t>
            </a:r>
            <a:r>
              <a:rPr lang="en-US" dirty="0" smtClean="0"/>
              <a:t> </a:t>
            </a:r>
            <a:r>
              <a:rPr lang="en-US" dirty="0"/>
              <a:t>companies that offer Shariah-compliant financial solutions are Dubai-based Beehive, Jakarta-based Blossom Finance, and Singapore-based </a:t>
            </a:r>
            <a:r>
              <a:rPr lang="en-US" dirty="0" err="1"/>
              <a:t>KapitalBoost</a:t>
            </a:r>
            <a:r>
              <a:rPr lang="en-US" dirty="0"/>
              <a:t> and </a:t>
            </a:r>
            <a:r>
              <a:rPr lang="en-US" dirty="0" err="1" smtClean="0"/>
              <a:t>ClubEthis</a:t>
            </a:r>
            <a:r>
              <a:rPr lang="en-US" dirty="0" smtClean="0"/>
              <a:t> deals in P2P lending and </a:t>
            </a:r>
            <a:r>
              <a:rPr lang="en-US" dirty="0" err="1" smtClean="0"/>
              <a:t>CrowdFunding</a:t>
            </a:r>
            <a:endParaRPr lang="en-US" dirty="0" smtClean="0"/>
          </a:p>
          <a:p>
            <a:r>
              <a:rPr lang="en-US" dirty="0" err="1" smtClean="0"/>
              <a:t>FinTech</a:t>
            </a:r>
            <a:r>
              <a:rPr lang="en-US" dirty="0" smtClean="0"/>
              <a:t> in </a:t>
            </a:r>
            <a:r>
              <a:rPr lang="en-US" dirty="0"/>
              <a:t>the Islamic finance </a:t>
            </a:r>
            <a:r>
              <a:rPr lang="en-US" dirty="0" smtClean="0"/>
              <a:t>positively </a:t>
            </a:r>
            <a:r>
              <a:rPr lang="en-US" dirty="0"/>
              <a:t>contributes to the evolution of the Islamic finance products and services</a:t>
            </a:r>
            <a:endParaRPr lang="en-US" dirty="0" smtClean="0"/>
          </a:p>
          <a:p>
            <a:r>
              <a:rPr lang="en-US" dirty="0"/>
              <a:t>Elimination of credit intermediaries results in lower </a:t>
            </a:r>
            <a:r>
              <a:rPr lang="en-US" dirty="0" smtClean="0"/>
              <a:t>prices</a:t>
            </a:r>
          </a:p>
          <a:p>
            <a:r>
              <a:rPr lang="en-US" dirty="0" smtClean="0"/>
              <a:t>Crowdfunding </a:t>
            </a:r>
            <a:r>
              <a:rPr lang="en-US" dirty="0"/>
              <a:t>and P2P financing provides the platform for </a:t>
            </a:r>
            <a:r>
              <a:rPr lang="en-US" dirty="0" err="1"/>
              <a:t>Musharakah</a:t>
            </a:r>
            <a:r>
              <a:rPr lang="en-US" dirty="0"/>
              <a:t>- and </a:t>
            </a:r>
            <a:r>
              <a:rPr lang="en-US" dirty="0" err="1"/>
              <a:t>Mudharabah</a:t>
            </a:r>
            <a:r>
              <a:rPr lang="en-US" dirty="0"/>
              <a:t>-based equity </a:t>
            </a:r>
            <a:r>
              <a:rPr lang="en-US" dirty="0" smtClean="0"/>
              <a:t>financing</a:t>
            </a:r>
            <a:r>
              <a:rPr lang="en-US" dirty="0"/>
              <a:t> </a:t>
            </a:r>
            <a:r>
              <a:rPr lang="en-US" dirty="0" smtClean="0"/>
              <a:t>which are not in traditional </a:t>
            </a:r>
            <a:r>
              <a:rPr lang="en-US" smtClean="0"/>
              <a:t>IFI environment</a:t>
            </a:r>
          </a:p>
          <a:p>
            <a:endParaRPr lang="en-US" dirty="0" smtClean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8141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Islamic </a:t>
            </a:r>
            <a:r>
              <a:rPr lang="en-US" dirty="0" err="1" smtClean="0"/>
              <a:t>FinTech</a:t>
            </a:r>
            <a:r>
              <a:rPr lang="en-US" dirty="0" smtClean="0"/>
              <a:t>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Investment Account Platform (IAP) first Malaysian Multi-Banks financial intermediation in Feb-2016 by Six </a:t>
            </a:r>
            <a:r>
              <a:rPr lang="en-US" sz="2000" b="1" dirty="0"/>
              <a:t>Islamic</a:t>
            </a:r>
            <a:r>
              <a:rPr lang="en-US" sz="2000" dirty="0"/>
              <a:t> </a:t>
            </a:r>
            <a:r>
              <a:rPr lang="en-US" sz="2000" dirty="0" smtClean="0"/>
              <a:t>Banks </a:t>
            </a:r>
            <a:endParaRPr lang="en-US" sz="2000" dirty="0"/>
          </a:p>
          <a:p>
            <a:r>
              <a:rPr lang="en-US" sz="2000" dirty="0"/>
              <a:t>Islamic </a:t>
            </a:r>
            <a:r>
              <a:rPr lang="en-US" sz="2000" dirty="0" err="1"/>
              <a:t>FinTech</a:t>
            </a:r>
            <a:r>
              <a:rPr lang="en-US" sz="2000" dirty="0"/>
              <a:t> Alliance (IFT) by Eight global crowdfunding platform in April-2016 in </a:t>
            </a:r>
            <a:r>
              <a:rPr lang="en-US" sz="2000" dirty="0" smtClean="0"/>
              <a:t>Malaysia</a:t>
            </a:r>
          </a:p>
          <a:p>
            <a:r>
              <a:rPr lang="en-US" sz="2000" b="1" dirty="0" smtClean="0"/>
              <a:t>World’s </a:t>
            </a:r>
            <a:r>
              <a:rPr lang="en-US" sz="2000" b="1" dirty="0"/>
              <a:t>first automated Islamic investment platform</a:t>
            </a:r>
            <a:r>
              <a:rPr lang="en-US" sz="2000" dirty="0"/>
              <a:t> with “the aim of providing access to halal portfolio management for 2 billion Muslims </a:t>
            </a:r>
            <a:r>
              <a:rPr lang="en-US" sz="2000" dirty="0" smtClean="0"/>
              <a:t>in Sep-2016</a:t>
            </a:r>
          </a:p>
          <a:p>
            <a:r>
              <a:rPr lang="en-US" b="1" dirty="0" smtClean="0"/>
              <a:t>Asia’s </a:t>
            </a:r>
            <a:r>
              <a:rPr lang="en-US" b="1" dirty="0"/>
              <a:t>first Shariah compliant </a:t>
            </a:r>
            <a:r>
              <a:rPr lang="en-US" b="1" dirty="0" err="1"/>
              <a:t>Robo</a:t>
            </a:r>
            <a:r>
              <a:rPr lang="en-US" b="1" dirty="0"/>
              <a:t> </a:t>
            </a:r>
            <a:r>
              <a:rPr lang="en-US" b="1" dirty="0" smtClean="0"/>
              <a:t>Advisor: </a:t>
            </a:r>
            <a:r>
              <a:rPr lang="en-US" dirty="0"/>
              <a:t>Algebra brings together the sound investment principles of Shariah compliant funds with the next generation investment </a:t>
            </a:r>
            <a:r>
              <a:rPr lang="en-US" dirty="0" smtClean="0"/>
              <a:t>tools in Malaysia on Oct-2016</a:t>
            </a:r>
          </a:p>
          <a:p>
            <a:r>
              <a:rPr lang="en-US" dirty="0"/>
              <a:t>Future Finance 2030, </a:t>
            </a:r>
            <a:r>
              <a:rPr lang="en-US" b="1" dirty="0"/>
              <a:t>the first Global Islamic Fintech Hub </a:t>
            </a:r>
            <a:r>
              <a:rPr lang="en-US" dirty="0"/>
              <a:t>which would be the focal point of the fast growing Islamic </a:t>
            </a:r>
            <a:r>
              <a:rPr lang="en-US" dirty="0" err="1" smtClean="0"/>
              <a:t>FinTech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881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 smtClean="0"/>
              <a:t> in Microfinance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FinTech</a:t>
            </a:r>
            <a:r>
              <a:rPr lang="en-US" sz="2000" dirty="0" smtClean="0"/>
              <a:t> has impact on conventional finance and microfinance alike</a:t>
            </a:r>
          </a:p>
          <a:p>
            <a:r>
              <a:rPr lang="en-US" sz="2000" dirty="0" smtClean="0"/>
              <a:t>According to World Bank, </a:t>
            </a:r>
            <a:r>
              <a:rPr lang="en-US" sz="2000" dirty="0" err="1" smtClean="0"/>
              <a:t>FinTech</a:t>
            </a:r>
            <a:r>
              <a:rPr lang="en-US" sz="2000" dirty="0" smtClean="0"/>
              <a:t> is helpful for Financial Inclusion</a:t>
            </a:r>
          </a:p>
          <a:p>
            <a:r>
              <a:rPr lang="en-US" sz="2000" dirty="0"/>
              <a:t>MFIs </a:t>
            </a:r>
            <a:r>
              <a:rPr lang="en-US" sz="2000" dirty="0" smtClean="0"/>
              <a:t>should </a:t>
            </a:r>
            <a:r>
              <a:rPr lang="en-US" sz="2000" dirty="0"/>
              <a:t>set up </a:t>
            </a:r>
            <a:r>
              <a:rPr lang="en-US" sz="2000" dirty="0" smtClean="0"/>
              <a:t>their </a:t>
            </a:r>
            <a:r>
              <a:rPr lang="en-US" sz="2000" dirty="0"/>
              <a:t>own e-money </a:t>
            </a:r>
            <a:r>
              <a:rPr lang="en-US" sz="2000" dirty="0" smtClean="0"/>
              <a:t>system by creating </a:t>
            </a:r>
            <a:r>
              <a:rPr lang="en-US" sz="2000" dirty="0"/>
              <a:t>a cash-in/cash-out agent network, loan decision-making, and other essential banking </a:t>
            </a:r>
            <a:r>
              <a:rPr lang="en-US" sz="2000" dirty="0" smtClean="0"/>
              <a:t>functions</a:t>
            </a:r>
          </a:p>
          <a:p>
            <a:r>
              <a:rPr lang="en-US" sz="2000" dirty="0" smtClean="0"/>
              <a:t>Tremendous growth of internet access and smartphones </a:t>
            </a:r>
            <a:r>
              <a:rPr lang="en-US" sz="2000" dirty="0" err="1" smtClean="0"/>
              <a:t>fuled</a:t>
            </a:r>
            <a:r>
              <a:rPr lang="en-US" sz="2000" dirty="0" smtClean="0"/>
              <a:t>-up </a:t>
            </a:r>
            <a:r>
              <a:rPr lang="en-US" sz="2000" dirty="0" err="1" smtClean="0"/>
              <a:t>FinTech</a:t>
            </a:r>
            <a:endParaRPr lang="en-US" sz="2000" dirty="0" smtClean="0"/>
          </a:p>
          <a:p>
            <a:r>
              <a:rPr lang="en-US" sz="2000" dirty="0" err="1" smtClean="0"/>
              <a:t>FinTech</a:t>
            </a:r>
            <a:r>
              <a:rPr lang="en-US" sz="2000" dirty="0" smtClean="0"/>
              <a:t> helps to bank the unbanked population</a:t>
            </a:r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6573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FinTech</a:t>
            </a:r>
            <a:r>
              <a:rPr lang="en-US" dirty="0" smtClean="0"/>
              <a:t> in Islamic Microfinance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the World Bank, </a:t>
            </a:r>
            <a:r>
              <a:rPr lang="en-US" dirty="0" err="1" smtClean="0"/>
              <a:t>FinTech</a:t>
            </a:r>
            <a:r>
              <a:rPr lang="en-US" dirty="0" smtClean="0"/>
              <a:t> in Islamic Finance is in its early stages of development although has various initiatives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FinTech</a:t>
            </a:r>
            <a:r>
              <a:rPr lang="en-US" dirty="0" smtClean="0"/>
              <a:t> based Islamic microfinance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- Malaysia based </a:t>
            </a:r>
            <a:r>
              <a:rPr lang="en-US" dirty="0" err="1" smtClean="0"/>
              <a:t>Ethis-Kapital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- Singapore based </a:t>
            </a:r>
            <a:r>
              <a:rPr lang="en-US" dirty="0" err="1" smtClean="0"/>
              <a:t>Kapital</a:t>
            </a:r>
            <a:r>
              <a:rPr lang="en-US" dirty="0" smtClean="0"/>
              <a:t> Boost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	- Indonesia based Trust Network Finance- TNF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799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386</TotalTime>
  <Words>654</Words>
  <Application>Microsoft Office PowerPoint</Application>
  <PresentationFormat>Custom</PresentationFormat>
  <Paragraphs>71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FinTech in Microfinance and Agriculture Finance</vt:lpstr>
      <vt:lpstr>What is FinTech?</vt:lpstr>
      <vt:lpstr>Segments of FinTech Industry</vt:lpstr>
      <vt:lpstr>FinTech Features</vt:lpstr>
      <vt:lpstr>FinTech Challenges </vt:lpstr>
      <vt:lpstr>Islamic FinTech</vt:lpstr>
      <vt:lpstr>Islamic FinTech Initiatives</vt:lpstr>
      <vt:lpstr>FinTech in Microfinance </vt:lpstr>
      <vt:lpstr>FinTech in Islamic Microfinance </vt:lpstr>
      <vt:lpstr>FinTech in Agricultural Finance  </vt:lpstr>
      <vt:lpstr>FinTech in Islamic Agricultural finance  </vt:lpstr>
      <vt:lpstr>Conclusion </vt:lpstr>
      <vt:lpstr>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 in Microfinance and Agri-finance</dc:title>
  <dc:creator>Khalil-ur- Rahman</dc:creator>
  <cp:lastModifiedBy>Zubair</cp:lastModifiedBy>
  <cp:revision>31</cp:revision>
  <dcterms:created xsi:type="dcterms:W3CDTF">2017-09-16T11:11:26Z</dcterms:created>
  <dcterms:modified xsi:type="dcterms:W3CDTF">2017-11-26T15:43:20Z</dcterms:modified>
</cp:coreProperties>
</file>