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90" r:id="rId3"/>
    <p:sldId id="291" r:id="rId4"/>
    <p:sldId id="305" r:id="rId5"/>
    <p:sldId id="306" r:id="rId6"/>
    <p:sldId id="307" r:id="rId7"/>
    <p:sldId id="308" r:id="rId8"/>
    <p:sldId id="29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il-ur- Rahman" initials="KR" lastIdx="3" clrIdx="0">
    <p:extLst>
      <p:ext uri="{19B8F6BF-5375-455C-9EA6-DF929625EA0E}">
        <p15:presenceInfo xmlns="" xmlns:p15="http://schemas.microsoft.com/office/powerpoint/2012/main" userId="2cce44ae556888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71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64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050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512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15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4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7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82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8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876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936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B9511C-69F9-4B7F-BE86-7ED4B7747BDC}" type="datetimeFigureOut">
              <a:rPr lang="en-US" smtClean="0"/>
              <a:pPr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8673BA-1E8C-4149-A36F-6E64F46763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525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647" y="5199797"/>
            <a:ext cx="8393372" cy="124194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pperplate Gothic Light" panose="020E0507020206020404" pitchFamily="34" charset="0"/>
              </a:rPr>
              <a:t>bacaTakaful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1864" y="4986549"/>
            <a:ext cx="3038900" cy="1668439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Bookman Old Style" panose="02050604050505020204" pitchFamily="18" charset="0"/>
              </a:rPr>
              <a:t>By: </a:t>
            </a:r>
            <a:r>
              <a:rPr lang="en-US" b="1" dirty="0" smtClean="0">
                <a:latin typeface="Bookman Old Style" panose="02050604050505020204" pitchFamily="18" charset="0"/>
              </a:rPr>
              <a:t>Zubair Mughal </a:t>
            </a:r>
          </a:p>
          <a:p>
            <a:pPr algn="r"/>
            <a:r>
              <a:rPr lang="en-US" sz="1600" i="1" dirty="0" smtClean="0">
                <a:latin typeface="Bookman Old Style" panose="02050604050505020204" pitchFamily="18" charset="0"/>
              </a:rPr>
              <a:t>Chief Executive Officer</a:t>
            </a:r>
          </a:p>
          <a:p>
            <a:pPr algn="r"/>
            <a:r>
              <a:rPr lang="en-US" sz="1600" i="1" dirty="0" smtClean="0">
                <a:latin typeface="Bookman Old Style" panose="02050604050505020204" pitchFamily="18" charset="0"/>
              </a:rPr>
              <a:t>AlHuda Center of Islamic Banking &amp; Economics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31" y="1333059"/>
            <a:ext cx="1924313" cy="2256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864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86" y="846160"/>
            <a:ext cx="9601196" cy="873458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Copperplate Gothic Light" panose="020E0507020206020404" pitchFamily="34" charset="0"/>
              </a:rPr>
              <a:t>BancaTakaful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HISTORY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Started in France in the 80’s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Univers 45 Light" pitchFamily="2" charset="0"/>
              </a:rPr>
              <a:t>More than 60% of life policies sold through banks.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Quickly spread to the rest of Europe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Subsequently came to Asia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Began in India in 2000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Univers 45 Light" pitchFamily="2" charset="0"/>
              </a:rPr>
              <a:t>Being practiced by a large number of Indian banks; both state owned, private and foreign.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Univers 45 Light" pitchFamily="2" charset="0"/>
              </a:rPr>
              <a:t>Most insurance companies have linkups with banks.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468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BENEFITS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Synergy between Bank and Takaful/Insurance company.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Banks have a very positive image.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Insurance </a:t>
            </a:r>
            <a:r>
              <a:rPr lang="en-US" sz="3200" dirty="0" smtClean="0">
                <a:latin typeface="Univers 45 Light" pitchFamily="2" charset="0"/>
              </a:rPr>
              <a:t>Penetration</a:t>
            </a:r>
            <a:endParaRPr lang="en-US" sz="3200" dirty="0" smtClean="0">
              <a:latin typeface="Univers 45 Light" pitchFamily="2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Provides quick fee based income to the Banks.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Enables Banks to further increase their offering and ensure customers get all their financial needs met under one roof.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Further enhance customer loyalty as life Takaful/insurance contracts are of a longer duration</a:t>
            </a:r>
          </a:p>
          <a:p>
            <a:pPr marL="342900" indent="-342900" algn="just">
              <a:spcBef>
                <a:spcPct val="20000"/>
              </a:spcBef>
              <a:buNone/>
            </a:pPr>
            <a:r>
              <a:rPr lang="en-US" sz="2400" dirty="0" smtClean="0">
                <a:latin typeface="Univers 45 Light" pitchFamily="2" charset="0"/>
              </a:rPr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6786" y="846160"/>
            <a:ext cx="9601196" cy="87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10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pperplate Gothic Light" panose="020E0507020206020404" pitchFamily="34" charset="0"/>
                <a:ea typeface="+mj-ea"/>
                <a:cs typeface="+mj-cs"/>
              </a:rPr>
              <a:t>BancaTakaful</a:t>
            </a:r>
            <a:endParaRPr kumimoji="0" lang="en-US" sz="36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BANK BENEFITS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Univers 45 Light" pitchFamily="2" charset="0"/>
              </a:rPr>
              <a:t>The Bank sees </a:t>
            </a:r>
            <a:r>
              <a:rPr lang="en-US" sz="3200" dirty="0" err="1" smtClean="0">
                <a:latin typeface="Univers 45 Light" pitchFamily="2" charset="0"/>
              </a:rPr>
              <a:t>BancaTakaful</a:t>
            </a:r>
            <a:r>
              <a:rPr lang="en-US" sz="3200" dirty="0" smtClean="0">
                <a:latin typeface="Univers 45 Light" pitchFamily="2" charset="0"/>
              </a:rPr>
              <a:t> as a way of creating a new revenue flow and its extensive branch network is efficiently used.</a:t>
            </a:r>
          </a:p>
          <a:p>
            <a:pPr>
              <a:spcAft>
                <a:spcPts val="0"/>
              </a:spcAft>
              <a:defRPr/>
            </a:pPr>
            <a:endParaRPr lang="en-US" sz="3200" dirty="0" smtClean="0">
              <a:latin typeface="Univers 45 Light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Univers 45 Light" pitchFamily="2" charset="0"/>
              </a:rPr>
              <a:t>Diversifies its business activities</a:t>
            </a:r>
          </a:p>
          <a:p>
            <a:pPr>
              <a:spcAft>
                <a:spcPts val="0"/>
              </a:spcAft>
              <a:defRPr/>
            </a:pPr>
            <a:endParaRPr lang="en-US" sz="3200" dirty="0" smtClean="0">
              <a:latin typeface="Univers 45 Light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Univers 45 Light" pitchFamily="2" charset="0"/>
              </a:rPr>
              <a:t>Covers all customers’ needs – whether financial or protection related. </a:t>
            </a:r>
          </a:p>
          <a:p>
            <a:pPr>
              <a:spcAft>
                <a:spcPts val="0"/>
              </a:spcAft>
              <a:defRPr/>
            </a:pPr>
            <a:endParaRPr lang="en-US" sz="3200" dirty="0" smtClean="0">
              <a:latin typeface="Univers 45 Light" pitchFamily="2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3200" dirty="0" smtClean="0">
                <a:latin typeface="Univers 45 Light" pitchFamily="2" charset="0"/>
              </a:rPr>
              <a:t>The distribution costs are marginal since it is the Bank’s existing employees who sell the products.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Calibri" pitchFamily="34" charset="0"/>
            </a:endParaRPr>
          </a:p>
          <a:p>
            <a:pPr algn="just"/>
            <a:endParaRPr lang="en-US" sz="3200" dirty="0" smtClean="0">
              <a:latin typeface="Univers 45 Ligh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6786" y="846160"/>
            <a:ext cx="9601196" cy="87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10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pperplate Gothic Light" panose="020E0507020206020404" pitchFamily="34" charset="0"/>
                <a:ea typeface="+mj-ea"/>
                <a:cs typeface="+mj-cs"/>
              </a:rPr>
              <a:t>BancaTakaful</a:t>
            </a:r>
            <a:endParaRPr kumimoji="0" lang="en-US" sz="36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TAKAFUL OPERATOR BENEFITS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latin typeface="Univers 45 Light" pitchFamily="2" charset="0"/>
              </a:rPr>
              <a:t>Extends its client base due to Bank’s extensive network.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latin typeface="Univers 45 Light" pitchFamily="2" charset="0"/>
              </a:rPr>
              <a:t>Provides access to clients who were otherwise difficult to reach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latin typeface="Univers 45 Light" pitchFamily="2" charset="0"/>
              </a:rPr>
              <a:t>Varies the distribution channels.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latin typeface="Univers 45 Light" pitchFamily="2" charset="0"/>
              </a:rPr>
              <a:t>The Takaful Company often benefits from the well-established brand image and service reliability that people attribute to Banks.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latin typeface="Univers 45 Light" pitchFamily="2" charset="0"/>
              </a:rPr>
              <a:t>Lower cost compared to the cost of the traditional sales representatives.</a:t>
            </a:r>
          </a:p>
          <a:p>
            <a:pPr>
              <a:spcAft>
                <a:spcPts val="0"/>
              </a:spcAft>
              <a:defRPr/>
            </a:pPr>
            <a:endParaRPr lang="en-US" sz="3200" dirty="0" smtClean="0"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 smtClean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Univers 45 Ligh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6786" y="846160"/>
            <a:ext cx="9601196" cy="87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10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pperplate Gothic Light" panose="020E0507020206020404" pitchFamily="34" charset="0"/>
                <a:ea typeface="+mj-ea"/>
                <a:cs typeface="+mj-cs"/>
              </a:rPr>
              <a:t>BancaTakaful</a:t>
            </a:r>
            <a:endParaRPr kumimoji="0" lang="en-US" sz="36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BENEFITS OF CUSTOMERS </a:t>
            </a:r>
          </a:p>
          <a:p>
            <a:pPr marL="342900" indent="-342900" algn="just">
              <a:spcBef>
                <a:spcPct val="20000"/>
              </a:spcBef>
              <a:buNone/>
            </a:pPr>
            <a:endParaRPr lang="en-US" sz="2400" dirty="0" smtClean="0">
              <a:latin typeface="Univers 45 Light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The client enjoys greater access to all financial services from the Bank including protection – “One Stop Shop” or “Islamic Financial Supermarket”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The client benefits from cheaper Takaful products than through traditional channels.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Contribution payment methods are simplified since they are collected directly from Bank accounts.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 algn="just">
              <a:spcBef>
                <a:spcPct val="20000"/>
              </a:spcBef>
              <a:buNone/>
            </a:pPr>
            <a:r>
              <a:rPr lang="en-US" sz="2400" dirty="0" smtClean="0">
                <a:latin typeface="Univers 45 Light" pitchFamily="2" charset="0"/>
              </a:rPr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6786" y="846160"/>
            <a:ext cx="9601196" cy="87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pperplate Gothic Light" panose="020E0507020206020404" pitchFamily="34" charset="0"/>
                <a:ea typeface="+mj-ea"/>
                <a:cs typeface="+mj-cs"/>
              </a:rPr>
              <a:t>BancaTakaful</a:t>
            </a:r>
            <a:endParaRPr kumimoji="0" lang="en-US" sz="36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BANCATAKAFUL MODELS 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DIRECT BANCATAKAFUL MODEL.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Univers 45 Light" pitchFamily="2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Univers 45 Light" pitchFamily="2" charset="0"/>
              </a:rPr>
              <a:t>IN-DIRECT BANCATAKAFUL MODEL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6786" y="846160"/>
            <a:ext cx="9601196" cy="87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10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pperplate Gothic Light" panose="020E0507020206020404" pitchFamily="34" charset="0"/>
                <a:ea typeface="+mj-ea"/>
                <a:cs typeface="+mj-cs"/>
              </a:rPr>
              <a:t>BancaTakaful</a:t>
            </a:r>
            <a:endParaRPr kumimoji="0" lang="en-US" sz="36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86" y="846160"/>
            <a:ext cx="9601196" cy="8734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pperplate Gothic Light" panose="020E0507020206020404" pitchFamily="34" charset="0"/>
              </a:rPr>
              <a:t>BANCATAKAFUL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7373"/>
            <a:ext cx="9991298" cy="444436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Conclusion </a:t>
            </a:r>
          </a:p>
          <a:p>
            <a:pPr algn="just"/>
            <a:endParaRPr lang="en-US" sz="2800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atin typeface="Univers 45 Light" pitchFamily="2" charset="0"/>
              </a:rPr>
              <a:t>Pakistani public needs Takaful.</a:t>
            </a:r>
          </a:p>
          <a:p>
            <a:pPr lvl="1" algn="just"/>
            <a:r>
              <a:rPr lang="en-US" sz="2000" dirty="0" err="1" smtClean="0">
                <a:latin typeface="Univers 45 Light" pitchFamily="2" charset="0"/>
              </a:rPr>
              <a:t>BancaTakaful</a:t>
            </a:r>
            <a:r>
              <a:rPr lang="en-US" sz="2000" dirty="0" smtClean="0">
                <a:latin typeface="Univers 45 Light" pitchFamily="2" charset="0"/>
              </a:rPr>
              <a:t> could be the best and fastest way to provide it to them.</a:t>
            </a:r>
          </a:p>
          <a:p>
            <a:pPr algn="just"/>
            <a:r>
              <a:rPr lang="en-US" sz="2800" dirty="0" smtClean="0">
                <a:latin typeface="Univers 45 Light" pitchFamily="2" charset="0"/>
              </a:rPr>
              <a:t>Pakistani banks need additional fee based income.</a:t>
            </a:r>
          </a:p>
          <a:p>
            <a:pPr lvl="1" algn="just"/>
            <a:r>
              <a:rPr lang="en-US" sz="2000" dirty="0" err="1" smtClean="0">
                <a:latin typeface="Univers 45 Light" pitchFamily="2" charset="0"/>
              </a:rPr>
              <a:t>BancaTakaful</a:t>
            </a:r>
            <a:r>
              <a:rPr lang="en-US" sz="2000" dirty="0" smtClean="0">
                <a:latin typeface="Univers 45 Light" pitchFamily="2" charset="0"/>
              </a:rPr>
              <a:t> will provide this additional revenue stream.</a:t>
            </a:r>
          </a:p>
          <a:p>
            <a:pPr algn="just"/>
            <a:r>
              <a:rPr lang="en-US" sz="2800" dirty="0" smtClean="0">
                <a:latin typeface="Univers 45 Light" pitchFamily="2" charset="0"/>
              </a:rPr>
              <a:t>Takaful co. need additional channels to distribute their products to such a large market.</a:t>
            </a:r>
          </a:p>
          <a:p>
            <a:pPr lvl="1" algn="just"/>
            <a:r>
              <a:rPr lang="en-US" sz="2000" dirty="0" err="1" smtClean="0">
                <a:latin typeface="Univers 45 Light" pitchFamily="2" charset="0"/>
              </a:rPr>
              <a:t>BancaTakaful</a:t>
            </a:r>
            <a:r>
              <a:rPr lang="en-US" sz="2000" dirty="0" smtClean="0">
                <a:latin typeface="Univers 45 Light" pitchFamily="2" charset="0"/>
              </a:rPr>
              <a:t> will provide this channel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99" y="-122832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117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64" y="464024"/>
            <a:ext cx="12555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Q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O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0"/>
            <a:ext cx="107180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2135</TotalTime>
  <Words>390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Integral</vt:lpstr>
      <vt:lpstr>bacaTakaful</vt:lpstr>
      <vt:lpstr>BancaTakaful</vt:lpstr>
      <vt:lpstr>Slide 3</vt:lpstr>
      <vt:lpstr>Slide 4</vt:lpstr>
      <vt:lpstr>Slide 5</vt:lpstr>
      <vt:lpstr>Slide 6</vt:lpstr>
      <vt:lpstr>Slide 7</vt:lpstr>
      <vt:lpstr>BANCATAKAFUL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Shari’ah Compliance in Takaful</dc:title>
  <dc:creator>Khalil-ur- Rahman</dc:creator>
  <cp:lastModifiedBy>Zubair</cp:lastModifiedBy>
  <cp:revision>98</cp:revision>
  <dcterms:created xsi:type="dcterms:W3CDTF">2017-08-05T10:27:38Z</dcterms:created>
  <dcterms:modified xsi:type="dcterms:W3CDTF">2019-08-01T19:29:42Z</dcterms:modified>
</cp:coreProperties>
</file>